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0" r:id="rId6"/>
    <p:sldId id="301" r:id="rId7"/>
    <p:sldId id="307" r:id="rId8"/>
    <p:sldId id="302" r:id="rId9"/>
    <p:sldId id="308" r:id="rId10"/>
    <p:sldId id="303" r:id="rId11"/>
    <p:sldId id="309" r:id="rId12"/>
    <p:sldId id="304" r:id="rId13"/>
    <p:sldId id="311" r:id="rId14"/>
    <p:sldId id="305" r:id="rId15"/>
    <p:sldId id="310" r:id="rId16"/>
    <p:sldId id="306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2022-12-19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2022-12-19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2022-12-19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brunch.co.kr/@data/10" TargetMode="External"/><Relationship Id="rId4" Type="http://schemas.openxmlformats.org/officeDocument/2006/relationships/hyperlink" Target="https://double-d.tistory.com/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데이터분석</a:t>
            </a:r>
            <a:br>
              <a:rPr lang="en-US" altLang="ko-KR" sz="4400" dirty="0">
                <a:solidFill>
                  <a:schemeClr val="tx1"/>
                </a:solidFill>
                <a:latin typeface="+mj-ea"/>
              </a:rPr>
            </a:b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1DCD7-C078-588A-0E62-732F0FD5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322E6-1CC8-1ECE-3842-0C8B1DCB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다수의 테이블 연계 </a:t>
            </a:r>
            <a:r>
              <a:rPr lang="en-US" altLang="ko-KR" dirty="0"/>
              <a:t>(</a:t>
            </a:r>
            <a:r>
              <a:rPr lang="ko-KR" altLang="en-US" dirty="0"/>
              <a:t>모델링 </a:t>
            </a:r>
            <a:r>
              <a:rPr lang="en-US" altLang="ko-KR" dirty="0"/>
              <a:t>– </a:t>
            </a:r>
            <a:r>
              <a:rPr lang="ko-KR" altLang="en-US" dirty="0"/>
              <a:t>관계 설정이라고도 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가장 일반적인 방법 </a:t>
            </a:r>
            <a:r>
              <a:rPr lang="en-US" altLang="ko-KR" dirty="0"/>
              <a:t>: </a:t>
            </a:r>
            <a:r>
              <a:rPr lang="ko-KR" altLang="en-US" dirty="0"/>
              <a:t>스타 스키마</a:t>
            </a:r>
            <a:endParaRPr lang="en-US" altLang="ko-KR" dirty="0"/>
          </a:p>
          <a:p>
            <a:r>
              <a:rPr lang="ko-KR" altLang="en-US" dirty="0"/>
              <a:t>                                     예시 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55F390-1CDA-C41D-EAFD-98CDD6FD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36" y="2698971"/>
            <a:ext cx="365811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4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DD88B-E5F0-351C-DBA2-113B10DF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5AF50-8516-120A-B277-A591D895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어떻게 보여줘야 이해당사자들이 쉽게 이해할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어떻게 보여줘야 본 사람들이 더 나은 의사결정을 할 수 있을까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결론을 어떻게 강조하면 좋은가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77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37484-F6D5-F7B3-B5A4-9919A42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31E93-A4E7-A22B-16D6-9ECB1703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정의한 문제에 대한 답을 찾을 것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단번에 파악이 가능해야 할 것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기술 통계를 많이 사용</a:t>
            </a:r>
            <a:endParaRPr lang="en-US" altLang="ko-KR" dirty="0"/>
          </a:p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78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3BFF6-3B0E-5563-FBD5-08581ECB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21BB4-146D-1D6C-28F0-3B4100C4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666666"/>
                </a:solidFill>
                <a:effectLst/>
                <a:latin typeface="Noto Sans KR"/>
              </a:rPr>
              <a:t>데이터에 의한 의사결정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ko-KR" altLang="en-US" dirty="0">
                <a:latin typeface="+mj-ea"/>
              </a:rPr>
              <a:t>과정</a:t>
            </a:r>
            <a:endParaRPr lang="en-US" altLang="ko-KR" dirty="0">
              <a:latin typeface="+mj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80297"/>
              </p:ext>
            </p:extLst>
          </p:nvPr>
        </p:nvGraphicFramePr>
        <p:xfrm>
          <a:off x="2572164" y="3257113"/>
          <a:ext cx="7108632" cy="667882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724522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076822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076822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076822">
                  <a:extLst>
                    <a:ext uri="{9D8B030D-6E8A-4147-A177-3AD203B41FA5}">
                      <a16:colId xmlns:a16="http://schemas.microsoft.com/office/drawing/2014/main" val="1109767790"/>
                    </a:ext>
                  </a:extLst>
                </a:gridCol>
                <a:gridCol w="1076822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1076822">
                  <a:extLst>
                    <a:ext uri="{9D8B030D-6E8A-4147-A177-3AD203B41FA5}">
                      <a16:colId xmlns:a16="http://schemas.microsoft.com/office/drawing/2014/main" val="2199158169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문제제기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분석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2400" b="0" cap="all" spc="150" noProof="0" dirty="0">
                          <a:solidFill>
                            <a:schemeClr val="l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AE0DFD-8A12-24CF-4706-EEF891C36F97}"/>
              </a:ext>
            </a:extLst>
          </p:cNvPr>
          <p:cNvSpPr txBox="1"/>
          <p:nvPr/>
        </p:nvSpPr>
        <p:spPr>
          <a:xfrm>
            <a:off x="8087328" y="5623844"/>
            <a:ext cx="333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https://double-d.tistory.com/3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https://brunch.co.kr/@data/10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B66BE-EC76-B080-C580-1D9C7044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2174B-6316-DA04-B026-F9489FB9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해결하고자 하는 문제를 정의한다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문제와 관련된 이해당사자들이 기대하는 바를 완전히 이해하라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이를 위해서 그들과 지속적으로 소통하고 협업한다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실질적인 문제에 집중하고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 외의 것들은 과감하게 버린다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문제 자체에 매몰되지 말고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한 걸음 뒤로 물러나서 전체적인 맥락을 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C6801-DA37-6611-E46B-BA5DFB2EABAF}"/>
              </a:ext>
            </a:extLst>
          </p:cNvPr>
          <p:cNvSpPr txBox="1"/>
          <p:nvPr/>
        </p:nvSpPr>
        <p:spPr>
          <a:xfrm>
            <a:off x="7323590" y="1276449"/>
            <a:ext cx="413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문제가 제대로 설정되지 않으면 분석 목표가 </a:t>
            </a:r>
            <a:r>
              <a:rPr lang="ko-KR" altLang="en-US" dirty="0" err="1"/>
              <a:t>불분명해진다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30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EEE96-4946-6501-9121-C338F9AE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구체적이고 확실한 목표를 잡자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6276F-9790-8055-E84D-5E7195F5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많은 사람들이 공감할 만한 가치가 있는 문제 찾기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향후 정의된 문제 해결을 위한 구체적인 행동이 수반될 것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데이터의 제약사항 극복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분석을 위한 전문가와 분석 기간 확보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51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0595A-3A04-44F5-6688-EF686BAE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5D6F-DA81-827F-F1BF-B879C392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문제를 해결하기 위해 어떤 데이터를 어디에서 가지고 올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기존에 존재하는 데이터가 없다면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어떤 방법을 통해 추가로 데이터를 확보할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확보된 데이터에서 어떤 값을 측정할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수집된 데이터를 어디에 어떻게 저장할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저장된 데이터를 어떻게 안전하게 관리할 것인가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04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30B9C-FDA6-6C2E-8636-19E70B1C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 데이터 수집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C9BB922C-A80A-F6CF-FBA6-C27691D7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971" y="2040665"/>
            <a:ext cx="2702032" cy="376078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273057-DA9A-501B-430D-486E9A3EF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03" y="2011172"/>
            <a:ext cx="4980778" cy="31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9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B1FFE-0E72-C988-5BA7-287751D9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E50FD-5C4C-40BA-F339-EA921CA1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엑셀을 사용하고 있다면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필터 등 기본기능을 사용하여 잘못 입력된 데이터를 찾아낸다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b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: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동일한 항목이 중복되어 있는지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각 항목별 이상한 값이 들어가 있는지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입력된 값에 스페이스가 있는지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'N/A'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가 있는지 등등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SQL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을 사용할 수 있다면 더 큰 사이즈의 데이터를 수정할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데이터 자체에 편향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(Bias)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 있지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Noto Sans KR"/>
              </a:rPr>
              <a:t>않은지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 한 번 더 살펴본다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64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45DBA-233A-BE33-29EF-F2D96907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4992"/>
            <a:ext cx="10058400" cy="1450757"/>
          </a:xfrm>
        </p:spPr>
        <p:txBody>
          <a:bodyPr/>
          <a:lstStyle/>
          <a:p>
            <a:r>
              <a:rPr lang="ko-KR" altLang="en-US" dirty="0"/>
              <a:t>전처리시 준비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0251B-20AA-25C7-192F-FEB8AD92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 err="1"/>
              <a:t>중복값</a:t>
            </a:r>
            <a:r>
              <a:rPr lang="ko-KR" altLang="en-US" dirty="0"/>
              <a:t> 제거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결측값</a:t>
            </a:r>
            <a:r>
              <a:rPr lang="ko-KR" altLang="en-US" dirty="0"/>
              <a:t> 보정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 연계 및 통합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 구조 변경</a:t>
            </a:r>
          </a:p>
        </p:txBody>
      </p:sp>
    </p:spTree>
    <p:extLst>
      <p:ext uri="{BB962C8B-B14F-4D97-AF65-F5344CB8AC3E}">
        <p14:creationId xmlns:p14="http://schemas.microsoft.com/office/powerpoint/2010/main" val="395180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FB04-BD82-CD25-D5C7-5457416F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6E35A-9E14-57B7-5FF6-5158C5C1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주어진 데이터로 어떻게 성과 측정을 위한 계산을 고안해 낼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여러 데이터들을 어떻게 합쳐낼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분석된 결과물은 어떤 형태로 정리될 수 있는가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9036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{7ECED6D8-F411-47BB-AB66-D9E9ED6A236C}tf22712842_win32</Template>
  <TotalTime>22</TotalTime>
  <Words>337</Words>
  <Application>Microsoft Office PowerPoint</Application>
  <PresentationFormat>와이드스크린</PresentationFormat>
  <Paragraphs>58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KR</vt:lpstr>
      <vt:lpstr>맑은 고딕</vt:lpstr>
      <vt:lpstr>Arial</vt:lpstr>
      <vt:lpstr>Calibri</vt:lpstr>
      <vt:lpstr>Franklin Gothic Book</vt:lpstr>
      <vt:lpstr>1_RetrospectVTI</vt:lpstr>
      <vt:lpstr>데이터분석 </vt:lpstr>
      <vt:lpstr>과정</vt:lpstr>
      <vt:lpstr>문제 제기</vt:lpstr>
      <vt:lpstr>구체적이고 확실한 목표를 잡자.</vt:lpstr>
      <vt:lpstr>준비</vt:lpstr>
      <vt:lpstr>온라인 데이터 수집</vt:lpstr>
      <vt:lpstr>처리</vt:lpstr>
      <vt:lpstr>전처리시 준비 작업</vt:lpstr>
      <vt:lpstr>분석</vt:lpstr>
      <vt:lpstr>모델링</vt:lpstr>
      <vt:lpstr>공유</vt:lpstr>
      <vt:lpstr>시각화</vt:lpstr>
      <vt:lpstr>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데이터분석 </dc:title>
  <dc:creator>최진형</dc:creator>
  <cp:lastModifiedBy>최진형</cp:lastModifiedBy>
  <cp:revision>1</cp:revision>
  <dcterms:created xsi:type="dcterms:W3CDTF">2022-12-18T15:40:40Z</dcterms:created>
  <dcterms:modified xsi:type="dcterms:W3CDTF">2022-12-18T16:03:34Z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