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64" r:id="rId5"/>
    <p:sldId id="266" r:id="rId6"/>
    <p:sldId id="267" r:id="rId7"/>
    <p:sldId id="268" r:id="rId8"/>
    <p:sldId id="269" r:id="rId9"/>
    <p:sldId id="260" r:id="rId10"/>
    <p:sldId id="261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40514E"/>
    <a:srgbClr val="32E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80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05400" y="4305300"/>
            <a:ext cx="12466667" cy="5514286"/>
            <a:chOff x="5228571" y="4047619"/>
            <a:chExt cx="12466667" cy="55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571" y="4047619"/>
              <a:ext cx="12466667" cy="551428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872571" y="876300"/>
            <a:ext cx="12542857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8000" kern="0" spc="-400" dirty="0" err="1">
                <a:solidFill>
                  <a:srgbClr val="40514E"/>
                </a:solidFill>
                <a:latin typeface="THELuxGoB" pitchFamily="34" charset="0"/>
                <a:cs typeface="THELuxGoB" pitchFamily="34" charset="0"/>
              </a:rPr>
              <a:t>제로칼로리</a:t>
            </a:r>
            <a:r>
              <a:rPr lang="ko-KR" altLang="en-US" sz="8000" kern="0" spc="-400" dirty="0">
                <a:solidFill>
                  <a:srgbClr val="40514E"/>
                </a:solidFill>
                <a:latin typeface="THELuxGoB" pitchFamily="34" charset="0"/>
                <a:cs typeface="THELuxGoB" pitchFamily="34" charset="0"/>
              </a:rPr>
              <a:t> 음료 키워드 분석</a:t>
            </a:r>
            <a:endParaRPr lang="en-US" sz="8000" kern="0" spc="-400" dirty="0">
              <a:solidFill>
                <a:srgbClr val="40514E"/>
              </a:solidFill>
              <a:latin typeface="THELuxGoL" pitchFamily="34" charset="0"/>
              <a:cs typeface="THELuxGo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14286" y="776257"/>
            <a:ext cx="10214286" cy="1154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900" kern="0" spc="-300" dirty="0">
                <a:solidFill>
                  <a:srgbClr val="40514E"/>
                </a:solidFill>
                <a:latin typeface="THELuxGoB" pitchFamily="34" charset="0"/>
                <a:cs typeface="THELuxGoB" pitchFamily="34" charset="0"/>
              </a:rPr>
              <a:t>감사합니다</a:t>
            </a:r>
            <a:r>
              <a:rPr lang="en-US" altLang="ko-KR" sz="6900" kern="0" spc="-300" dirty="0">
                <a:solidFill>
                  <a:srgbClr val="40514E"/>
                </a:solidFill>
                <a:latin typeface="THELuxGoB" pitchFamily="34" charset="0"/>
                <a:cs typeface="THELuxGoB" pitchFamily="34" charset="0"/>
              </a:rPr>
              <a:t>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E3F61-EE0D-2F16-670E-39757E7DFEF1}"/>
              </a:ext>
            </a:extLst>
          </p:cNvPr>
          <p:cNvSpPr txBox="1"/>
          <p:nvPr/>
        </p:nvSpPr>
        <p:spPr>
          <a:xfrm>
            <a:off x="1114286" y="2705100"/>
            <a:ext cx="7162800" cy="369331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참고자료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제로 탄산 음료 시장 분석</a:t>
            </a:r>
            <a:endParaRPr lang="en-US" altLang="ko-KR" dirty="0"/>
          </a:p>
          <a:p>
            <a:r>
              <a:rPr lang="en-US" altLang="ko-KR" dirty="0"/>
              <a:t>https://www.wiseapp.co.kr/insight/detail/217</a:t>
            </a:r>
          </a:p>
          <a:p>
            <a:endParaRPr lang="en-US" altLang="ko-KR" dirty="0"/>
          </a:p>
          <a:p>
            <a:r>
              <a:rPr lang="ko-KR" altLang="en-US" dirty="0">
                <a:highlight>
                  <a:srgbClr val="FFFF00"/>
                </a:highlight>
              </a:rPr>
              <a:t>텍스트 네트워크 학술자료</a:t>
            </a:r>
            <a:endParaRPr lang="en-US" altLang="ko-KR" dirty="0">
              <a:highlight>
                <a:srgbClr val="FFFF00"/>
              </a:highlight>
            </a:endParaRPr>
          </a:p>
          <a:p>
            <a:endParaRPr lang="en-US" altLang="ko-KR" dirty="0"/>
          </a:p>
          <a:p>
            <a:r>
              <a:rPr lang="ko-KR" altLang="en-US" dirty="0"/>
              <a:t>홈페이지 예시</a:t>
            </a:r>
            <a:endParaRPr lang="en-US" altLang="ko-KR" dirty="0"/>
          </a:p>
          <a:p>
            <a:r>
              <a:rPr lang="en-US" altLang="ko-KR" dirty="0"/>
              <a:t>https://ko.wix.com/website-template/view/html/3078?originUrl=https%3A%2F%2Fko.wix.com%2Fwebsite%2Ftemplates%2Fhtml%2Frestaurants-food%2Ffood-drinks%2F2&amp;tpClick=view_button&amp;esi=e2392428-b879-4790-839b-fd15ccb21026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직사각형 964">
            <a:extLst>
              <a:ext uri="{FF2B5EF4-FFF2-40B4-BE49-F238E27FC236}">
                <a16:creationId xmlns:a16="http://schemas.microsoft.com/office/drawing/2014/main" id="{4AABF212-276E-F473-04FA-E0A65A5E3345}"/>
              </a:ext>
            </a:extLst>
          </p:cNvPr>
          <p:cNvSpPr/>
          <p:nvPr/>
        </p:nvSpPr>
        <p:spPr>
          <a:xfrm>
            <a:off x="2362200" y="2752230"/>
            <a:ext cx="13563600" cy="5715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bject 2"/>
          <p:cNvSpPr txBox="1"/>
          <p:nvPr/>
        </p:nvSpPr>
        <p:spPr>
          <a:xfrm>
            <a:off x="2555057" y="456442"/>
            <a:ext cx="5667514" cy="1154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900" kern="0" spc="-300" dirty="0">
                <a:solidFill>
                  <a:srgbClr val="40514E"/>
                </a:solidFill>
                <a:latin typeface="THELuxGoB" pitchFamily="34" charset="0"/>
                <a:cs typeface="THELuxGoB" pitchFamily="34" charset="0"/>
              </a:rPr>
              <a:t>프로젝트 과정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-1204043" y="184393"/>
            <a:ext cx="3071429" cy="170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500" dirty="0">
                <a:solidFill>
                  <a:srgbClr val="40514E"/>
                </a:solidFill>
                <a:latin typeface="Bebas Neue" pitchFamily="34" charset="0"/>
                <a:cs typeface="Bebas Neue" pitchFamily="34" charset="0"/>
              </a:rPr>
              <a:t>00</a:t>
            </a:r>
            <a:endParaRPr lang="en-US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DF82816-C2C9-62DA-B244-6F66067FE00B}"/>
              </a:ext>
            </a:extLst>
          </p:cNvPr>
          <p:cNvGrpSpPr/>
          <p:nvPr/>
        </p:nvGrpSpPr>
        <p:grpSpPr>
          <a:xfrm>
            <a:off x="2801528" y="4011932"/>
            <a:ext cx="12684943" cy="2736463"/>
            <a:chOff x="2801528" y="4019590"/>
            <a:chExt cx="12684943" cy="273646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5005E47-33AE-4A22-7F4A-D035EE9F21F9}"/>
                </a:ext>
              </a:extLst>
            </p:cNvPr>
            <p:cNvGrpSpPr/>
            <p:nvPr/>
          </p:nvGrpSpPr>
          <p:grpSpPr>
            <a:xfrm>
              <a:off x="2801528" y="4019590"/>
              <a:ext cx="12684943" cy="2736463"/>
              <a:chOff x="6252125" y="2133120"/>
              <a:chExt cx="8084846" cy="1622385"/>
            </a:xfrm>
          </p:grpSpPr>
          <p:grpSp>
            <p:nvGrpSpPr>
              <p:cNvPr id="10" name="그룹 1001">
                <a:extLst>
                  <a:ext uri="{FF2B5EF4-FFF2-40B4-BE49-F238E27FC236}">
                    <a16:creationId xmlns:a16="http://schemas.microsoft.com/office/drawing/2014/main" id="{8B1EC003-8225-C465-63DC-82728357BACE}"/>
                  </a:ext>
                </a:extLst>
              </p:cNvPr>
              <p:cNvGrpSpPr/>
              <p:nvPr/>
            </p:nvGrpSpPr>
            <p:grpSpPr>
              <a:xfrm>
                <a:off x="7988775" y="2668716"/>
                <a:ext cx="592755" cy="555443"/>
                <a:chOff x="3041846" y="3465260"/>
                <a:chExt cx="592755" cy="555443"/>
              </a:xfrm>
            </p:grpSpPr>
            <p:pic>
              <p:nvPicPr>
                <p:cNvPr id="58" name="Object 2">
                  <a:extLst>
                    <a:ext uri="{FF2B5EF4-FFF2-40B4-BE49-F238E27FC236}">
                      <a16:creationId xmlns:a16="http://schemas.microsoft.com/office/drawing/2014/main" id="{3AD1B7FD-489E-F9A0-EB89-DF469969BE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3041846" y="3465260"/>
                  <a:ext cx="592755" cy="555443"/>
                </a:xfrm>
                <a:prstGeom prst="rect">
                  <a:avLst/>
                </a:prstGeom>
              </p:spPr>
            </p:pic>
          </p:grpSp>
          <p:grpSp>
            <p:nvGrpSpPr>
              <p:cNvPr id="12" name="그룹 1002">
                <a:extLst>
                  <a:ext uri="{FF2B5EF4-FFF2-40B4-BE49-F238E27FC236}">
                    <a16:creationId xmlns:a16="http://schemas.microsoft.com/office/drawing/2014/main" id="{6E5EE7C3-3681-B92F-49AB-58BDFE22B60A}"/>
                  </a:ext>
                </a:extLst>
              </p:cNvPr>
              <p:cNvGrpSpPr/>
              <p:nvPr/>
            </p:nvGrpSpPr>
            <p:grpSpPr>
              <a:xfrm>
                <a:off x="10636895" y="2685834"/>
                <a:ext cx="507389" cy="542074"/>
                <a:chOff x="4443117" y="3505138"/>
                <a:chExt cx="507389" cy="542074"/>
              </a:xfrm>
            </p:grpSpPr>
            <p:pic>
              <p:nvPicPr>
                <p:cNvPr id="57" name="Object 5">
                  <a:extLst>
                    <a:ext uri="{FF2B5EF4-FFF2-40B4-BE49-F238E27FC236}">
                      <a16:creationId xmlns:a16="http://schemas.microsoft.com/office/drawing/2014/main" id="{94BE81D1-F4A8-A32D-F917-ADA3ECAB3F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4443117" y="3505138"/>
                  <a:ext cx="507389" cy="542074"/>
                </a:xfrm>
                <a:prstGeom prst="rect">
                  <a:avLst/>
                </a:prstGeom>
              </p:spPr>
            </p:pic>
          </p:grpSp>
          <p:grpSp>
            <p:nvGrpSpPr>
              <p:cNvPr id="13" name="그룹 1004">
                <a:extLst>
                  <a:ext uri="{FF2B5EF4-FFF2-40B4-BE49-F238E27FC236}">
                    <a16:creationId xmlns:a16="http://schemas.microsoft.com/office/drawing/2014/main" id="{F4625C41-58A3-477B-E085-491240E74934}"/>
                  </a:ext>
                </a:extLst>
              </p:cNvPr>
              <p:cNvGrpSpPr/>
              <p:nvPr/>
            </p:nvGrpSpPr>
            <p:grpSpPr>
              <a:xfrm>
                <a:off x="9258193" y="2662912"/>
                <a:ext cx="616753" cy="616753"/>
                <a:chOff x="5676786" y="3398239"/>
                <a:chExt cx="616753" cy="616753"/>
              </a:xfrm>
            </p:grpSpPr>
            <p:pic>
              <p:nvPicPr>
                <p:cNvPr id="56" name="Object 11">
                  <a:extLst>
                    <a:ext uri="{FF2B5EF4-FFF2-40B4-BE49-F238E27FC236}">
                      <a16:creationId xmlns:a16="http://schemas.microsoft.com/office/drawing/2014/main" id="{AC352FFE-757E-BA86-3DD9-E6CF983966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5676786" y="3398239"/>
                  <a:ext cx="616753" cy="616753"/>
                </a:xfrm>
                <a:prstGeom prst="rect">
                  <a:avLst/>
                </a:prstGeom>
              </p:spPr>
            </p:pic>
          </p:grpSp>
          <p:grpSp>
            <p:nvGrpSpPr>
              <p:cNvPr id="27" name="그룹 1008">
                <a:extLst>
                  <a:ext uri="{FF2B5EF4-FFF2-40B4-BE49-F238E27FC236}">
                    <a16:creationId xmlns:a16="http://schemas.microsoft.com/office/drawing/2014/main" id="{28AD2D77-2750-032A-C89A-279B6B4C7E3D}"/>
                  </a:ext>
                </a:extLst>
              </p:cNvPr>
              <p:cNvGrpSpPr/>
              <p:nvPr/>
            </p:nvGrpSpPr>
            <p:grpSpPr>
              <a:xfrm>
                <a:off x="12707144" y="2808208"/>
                <a:ext cx="1629827" cy="947297"/>
                <a:chOff x="7760215" y="3604752"/>
                <a:chExt cx="1629827" cy="947297"/>
              </a:xfrm>
            </p:grpSpPr>
            <p:pic>
              <p:nvPicPr>
                <p:cNvPr id="47" name="Object 28">
                  <a:extLst>
                    <a:ext uri="{FF2B5EF4-FFF2-40B4-BE49-F238E27FC236}">
                      <a16:creationId xmlns:a16="http://schemas.microsoft.com/office/drawing/2014/main" id="{46A526F5-78FA-D755-D3F8-DD72A3ACFD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7760215" y="3604752"/>
                  <a:ext cx="1629827" cy="947297"/>
                </a:xfrm>
                <a:prstGeom prst="rect">
                  <a:avLst/>
                </a:prstGeom>
              </p:spPr>
            </p:pic>
          </p:grpSp>
          <p:grpSp>
            <p:nvGrpSpPr>
              <p:cNvPr id="28" name="그룹 1009">
                <a:extLst>
                  <a:ext uri="{FF2B5EF4-FFF2-40B4-BE49-F238E27FC236}">
                    <a16:creationId xmlns:a16="http://schemas.microsoft.com/office/drawing/2014/main" id="{CB701370-498A-4B93-03B1-7FA5F68E983F}"/>
                  </a:ext>
                </a:extLst>
              </p:cNvPr>
              <p:cNvGrpSpPr/>
              <p:nvPr/>
            </p:nvGrpSpPr>
            <p:grpSpPr>
              <a:xfrm>
                <a:off x="11418793" y="2137661"/>
                <a:ext cx="1629827" cy="947297"/>
                <a:chOff x="6471864" y="2934205"/>
                <a:chExt cx="1629827" cy="947297"/>
              </a:xfrm>
            </p:grpSpPr>
            <p:pic>
              <p:nvPicPr>
                <p:cNvPr id="46" name="Object 31">
                  <a:extLst>
                    <a:ext uri="{FF2B5EF4-FFF2-40B4-BE49-F238E27FC236}">
                      <a16:creationId xmlns:a16="http://schemas.microsoft.com/office/drawing/2014/main" id="{7039DE6D-754E-C7C3-9995-6C8303C21F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6471864" y="2934205"/>
                  <a:ext cx="1629827" cy="947297"/>
                </a:xfrm>
                <a:prstGeom prst="rect">
                  <a:avLst/>
                </a:prstGeom>
              </p:spPr>
            </p:pic>
          </p:grpSp>
          <p:grpSp>
            <p:nvGrpSpPr>
              <p:cNvPr id="32" name="그룹 1011">
                <a:extLst>
                  <a:ext uri="{FF2B5EF4-FFF2-40B4-BE49-F238E27FC236}">
                    <a16:creationId xmlns:a16="http://schemas.microsoft.com/office/drawing/2014/main" id="{04A8B443-BE9C-C030-0938-3501AAD41F35}"/>
                  </a:ext>
                </a:extLst>
              </p:cNvPr>
              <p:cNvGrpSpPr/>
              <p:nvPr/>
            </p:nvGrpSpPr>
            <p:grpSpPr>
              <a:xfrm>
                <a:off x="10117178" y="2803667"/>
                <a:ext cx="1629827" cy="947297"/>
                <a:chOff x="5170249" y="3600211"/>
                <a:chExt cx="1629827" cy="947297"/>
              </a:xfrm>
            </p:grpSpPr>
            <p:pic>
              <p:nvPicPr>
                <p:cNvPr id="43" name="Object 40">
                  <a:extLst>
                    <a:ext uri="{FF2B5EF4-FFF2-40B4-BE49-F238E27FC236}">
                      <a16:creationId xmlns:a16="http://schemas.microsoft.com/office/drawing/2014/main" id="{6949A043-92A7-ACE5-DC55-5766FD6A13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5170249" y="3600211"/>
                  <a:ext cx="1629827" cy="947297"/>
                </a:xfrm>
                <a:prstGeom prst="rect">
                  <a:avLst/>
                </a:prstGeom>
              </p:spPr>
            </p:pic>
          </p:grpSp>
          <p:grpSp>
            <p:nvGrpSpPr>
              <p:cNvPr id="33" name="그룹 1012">
                <a:extLst>
                  <a:ext uri="{FF2B5EF4-FFF2-40B4-BE49-F238E27FC236}">
                    <a16:creationId xmlns:a16="http://schemas.microsoft.com/office/drawing/2014/main" id="{C78C0EA9-74E5-8B28-3B1F-2DE3F0B791F6}"/>
                  </a:ext>
                </a:extLst>
              </p:cNvPr>
              <p:cNvGrpSpPr/>
              <p:nvPr/>
            </p:nvGrpSpPr>
            <p:grpSpPr>
              <a:xfrm>
                <a:off x="11935133" y="2685834"/>
                <a:ext cx="597148" cy="597148"/>
                <a:chOff x="6988204" y="3482378"/>
                <a:chExt cx="597148" cy="597148"/>
              </a:xfrm>
            </p:grpSpPr>
            <p:pic>
              <p:nvPicPr>
                <p:cNvPr id="42" name="Object 43">
                  <a:extLst>
                    <a:ext uri="{FF2B5EF4-FFF2-40B4-BE49-F238E27FC236}">
                      <a16:creationId xmlns:a16="http://schemas.microsoft.com/office/drawing/2014/main" id="{6E8AE3EC-460B-B568-E1DE-6D53433139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6988204" y="3482378"/>
                  <a:ext cx="597148" cy="597148"/>
                </a:xfrm>
                <a:prstGeom prst="rect">
                  <a:avLst/>
                </a:prstGeom>
              </p:spPr>
            </p:pic>
          </p:grpSp>
          <p:grpSp>
            <p:nvGrpSpPr>
              <p:cNvPr id="34" name="그룹 1018">
                <a:extLst>
                  <a:ext uri="{FF2B5EF4-FFF2-40B4-BE49-F238E27FC236}">
                    <a16:creationId xmlns:a16="http://schemas.microsoft.com/office/drawing/2014/main" id="{9D4B506B-B073-90D5-8695-6312E6396879}"/>
                  </a:ext>
                </a:extLst>
              </p:cNvPr>
              <p:cNvGrpSpPr/>
              <p:nvPr/>
            </p:nvGrpSpPr>
            <p:grpSpPr>
              <a:xfrm>
                <a:off x="12928548" y="2267300"/>
                <a:ext cx="1072734" cy="1072734"/>
                <a:chOff x="7981619" y="3063844"/>
                <a:chExt cx="1072734" cy="1072734"/>
              </a:xfrm>
            </p:grpSpPr>
            <p:pic>
              <p:nvPicPr>
                <p:cNvPr id="41" name="Object 64">
                  <a:extLst>
                    <a:ext uri="{FF2B5EF4-FFF2-40B4-BE49-F238E27FC236}">
                      <a16:creationId xmlns:a16="http://schemas.microsoft.com/office/drawing/2014/main" id="{5C236B51-2FE1-FB87-E151-655D0DF41C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7981619" y="3063844"/>
                  <a:ext cx="1072734" cy="1072734"/>
                </a:xfrm>
                <a:prstGeom prst="rect">
                  <a:avLst/>
                </a:prstGeom>
              </p:spPr>
            </p:pic>
          </p:grpSp>
          <p:grpSp>
            <p:nvGrpSpPr>
              <p:cNvPr id="35" name="그룹 1019">
                <a:extLst>
                  <a:ext uri="{FF2B5EF4-FFF2-40B4-BE49-F238E27FC236}">
                    <a16:creationId xmlns:a16="http://schemas.microsoft.com/office/drawing/2014/main" id="{E598C49E-43A1-EB14-4607-B294C173147A}"/>
                  </a:ext>
                </a:extLst>
              </p:cNvPr>
              <p:cNvGrpSpPr/>
              <p:nvPr/>
            </p:nvGrpSpPr>
            <p:grpSpPr>
              <a:xfrm>
                <a:off x="8828827" y="2133120"/>
                <a:ext cx="1629827" cy="947297"/>
                <a:chOff x="3881898" y="2929664"/>
                <a:chExt cx="1629827" cy="947297"/>
              </a:xfrm>
            </p:grpSpPr>
            <p:pic>
              <p:nvPicPr>
                <p:cNvPr id="40" name="Object 67">
                  <a:extLst>
                    <a:ext uri="{FF2B5EF4-FFF2-40B4-BE49-F238E27FC236}">
                      <a16:creationId xmlns:a16="http://schemas.microsoft.com/office/drawing/2014/main" id="{7E59A0CB-38CE-5D4A-69A9-8B30E62B21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3881898" y="2929664"/>
                  <a:ext cx="1629827" cy="947297"/>
                </a:xfrm>
                <a:prstGeom prst="rect">
                  <a:avLst/>
                </a:prstGeom>
              </p:spPr>
            </p:pic>
          </p:grpSp>
          <p:grpSp>
            <p:nvGrpSpPr>
              <p:cNvPr id="36" name="그룹 1020">
                <a:extLst>
                  <a:ext uri="{FF2B5EF4-FFF2-40B4-BE49-F238E27FC236}">
                    <a16:creationId xmlns:a16="http://schemas.microsoft.com/office/drawing/2014/main" id="{9DCD5D83-1C9C-CA44-C2D0-FA71F55E3493}"/>
                  </a:ext>
                </a:extLst>
              </p:cNvPr>
              <p:cNvGrpSpPr/>
              <p:nvPr/>
            </p:nvGrpSpPr>
            <p:grpSpPr>
              <a:xfrm>
                <a:off x="7540476" y="2803667"/>
                <a:ext cx="1629827" cy="947297"/>
                <a:chOff x="2593547" y="3600211"/>
                <a:chExt cx="1629827" cy="947297"/>
              </a:xfrm>
            </p:grpSpPr>
            <p:pic>
              <p:nvPicPr>
                <p:cNvPr id="39" name="Object 70">
                  <a:extLst>
                    <a:ext uri="{FF2B5EF4-FFF2-40B4-BE49-F238E27FC236}">
                      <a16:creationId xmlns:a16="http://schemas.microsoft.com/office/drawing/2014/main" id="{453994C5-8F57-D03A-5803-D03865B541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593547" y="3600211"/>
                  <a:ext cx="1629827" cy="947297"/>
                </a:xfrm>
                <a:prstGeom prst="rect">
                  <a:avLst/>
                </a:prstGeom>
              </p:spPr>
            </p:pic>
          </p:grpSp>
          <p:grpSp>
            <p:nvGrpSpPr>
              <p:cNvPr id="37" name="그룹 1021">
                <a:extLst>
                  <a:ext uri="{FF2B5EF4-FFF2-40B4-BE49-F238E27FC236}">
                    <a16:creationId xmlns:a16="http://schemas.microsoft.com/office/drawing/2014/main" id="{97353F87-4EB8-5909-7979-34480ED1DE90}"/>
                  </a:ext>
                </a:extLst>
              </p:cNvPr>
              <p:cNvGrpSpPr/>
              <p:nvPr/>
            </p:nvGrpSpPr>
            <p:grpSpPr>
              <a:xfrm>
                <a:off x="6252125" y="2133120"/>
                <a:ext cx="1629827" cy="947297"/>
                <a:chOff x="1305196" y="2929664"/>
                <a:chExt cx="1629827" cy="947297"/>
              </a:xfrm>
            </p:grpSpPr>
            <p:pic>
              <p:nvPicPr>
                <p:cNvPr id="38" name="Object 73">
                  <a:extLst>
                    <a:ext uri="{FF2B5EF4-FFF2-40B4-BE49-F238E27FC236}">
                      <a16:creationId xmlns:a16="http://schemas.microsoft.com/office/drawing/2014/main" id="{383E7B8A-C3F1-493F-14B5-34F63BB978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305196" y="2929664"/>
                  <a:ext cx="1629827" cy="94729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9" name="그룹 1003">
              <a:extLst>
                <a:ext uri="{FF2B5EF4-FFF2-40B4-BE49-F238E27FC236}">
                  <a16:creationId xmlns:a16="http://schemas.microsoft.com/office/drawing/2014/main" id="{DD665C62-D6F0-1083-2E69-9DB16EFB25FE}"/>
                </a:ext>
              </a:extLst>
            </p:cNvPr>
            <p:cNvGrpSpPr/>
            <p:nvPr/>
          </p:nvGrpSpPr>
          <p:grpSpPr>
            <a:xfrm>
              <a:off x="3584704" y="4913186"/>
              <a:ext cx="858162" cy="936861"/>
              <a:chOff x="1828085" y="3488455"/>
              <a:chExt cx="489188" cy="558756"/>
            </a:xfrm>
          </p:grpSpPr>
          <p:pic>
            <p:nvPicPr>
              <p:cNvPr id="60" name="Object 8">
                <a:extLst>
                  <a:ext uri="{FF2B5EF4-FFF2-40B4-BE49-F238E27FC236}">
                    <a16:creationId xmlns:a16="http://schemas.microsoft.com/office/drawing/2014/main" id="{F05F9758-9CC6-2FD1-DECA-86B4959172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828085" y="3488455"/>
                <a:ext cx="489188" cy="558756"/>
              </a:xfrm>
              <a:prstGeom prst="rect">
                <a:avLst/>
              </a:prstGeom>
            </p:spPr>
          </p:pic>
        </p:grp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5DB7269-2EA8-827B-5637-6C7BC2A32DD4}"/>
              </a:ext>
            </a:extLst>
          </p:cNvPr>
          <p:cNvSpPr txBox="1"/>
          <p:nvPr/>
        </p:nvSpPr>
        <p:spPr>
          <a:xfrm>
            <a:off x="3053262" y="6735985"/>
            <a:ext cx="2053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수집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60" name="TextBox 959">
            <a:extLst>
              <a:ext uri="{FF2B5EF4-FFF2-40B4-BE49-F238E27FC236}">
                <a16:creationId xmlns:a16="http://schemas.microsoft.com/office/drawing/2014/main" id="{D0548DC9-51DF-4AE0-834C-A62BB0D26A7B}"/>
              </a:ext>
            </a:extLst>
          </p:cNvPr>
          <p:cNvSpPr txBox="1"/>
          <p:nvPr/>
        </p:nvSpPr>
        <p:spPr>
          <a:xfrm>
            <a:off x="5047713" y="3714937"/>
            <a:ext cx="2053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전처리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61" name="TextBox 960">
            <a:extLst>
              <a:ext uri="{FF2B5EF4-FFF2-40B4-BE49-F238E27FC236}">
                <a16:creationId xmlns:a16="http://schemas.microsoft.com/office/drawing/2014/main" id="{E9097297-7DB9-7DD2-D44C-47E3C74A5664}"/>
              </a:ext>
            </a:extLst>
          </p:cNvPr>
          <p:cNvSpPr txBox="1"/>
          <p:nvPr/>
        </p:nvSpPr>
        <p:spPr>
          <a:xfrm>
            <a:off x="6974971" y="6748395"/>
            <a:ext cx="2053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모델링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62" name="TextBox 961">
            <a:extLst>
              <a:ext uri="{FF2B5EF4-FFF2-40B4-BE49-F238E27FC236}">
                <a16:creationId xmlns:a16="http://schemas.microsoft.com/office/drawing/2014/main" id="{AB51CB52-DE6C-5798-374C-065703CB1C71}"/>
              </a:ext>
            </a:extLst>
          </p:cNvPr>
          <p:cNvSpPr txBox="1"/>
          <p:nvPr/>
        </p:nvSpPr>
        <p:spPr>
          <a:xfrm>
            <a:off x="9117444" y="3716454"/>
            <a:ext cx="2053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시각화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63" name="TextBox 962">
            <a:extLst>
              <a:ext uri="{FF2B5EF4-FFF2-40B4-BE49-F238E27FC236}">
                <a16:creationId xmlns:a16="http://schemas.microsoft.com/office/drawing/2014/main" id="{CBB7C7F2-E065-2D9D-A84A-53146EDCED83}"/>
              </a:ext>
            </a:extLst>
          </p:cNvPr>
          <p:cNvSpPr txBox="1"/>
          <p:nvPr/>
        </p:nvSpPr>
        <p:spPr>
          <a:xfrm>
            <a:off x="10907915" y="6733093"/>
            <a:ext cx="2557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홈페이지 구현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64" name="TextBox 963">
            <a:extLst>
              <a:ext uri="{FF2B5EF4-FFF2-40B4-BE49-F238E27FC236}">
                <a16:creationId xmlns:a16="http://schemas.microsoft.com/office/drawing/2014/main" id="{93091CB5-1C7D-9E23-75B9-3507C30B6526}"/>
              </a:ext>
            </a:extLst>
          </p:cNvPr>
          <p:cNvSpPr txBox="1"/>
          <p:nvPr/>
        </p:nvSpPr>
        <p:spPr>
          <a:xfrm>
            <a:off x="13091388" y="3714937"/>
            <a:ext cx="2053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서비스 제공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36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769F0E4-7A0F-9EDB-86EF-6E5C95990A8D}"/>
              </a:ext>
            </a:extLst>
          </p:cNvPr>
          <p:cNvSpPr/>
          <p:nvPr/>
        </p:nvSpPr>
        <p:spPr>
          <a:xfrm>
            <a:off x="10989335" y="3199380"/>
            <a:ext cx="6993866" cy="28653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Object 2"/>
          <p:cNvSpPr txBox="1"/>
          <p:nvPr/>
        </p:nvSpPr>
        <p:spPr>
          <a:xfrm>
            <a:off x="2555057" y="456442"/>
            <a:ext cx="5667514" cy="1154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900" kern="0" spc="-300" dirty="0">
                <a:solidFill>
                  <a:srgbClr val="40514E"/>
                </a:solidFill>
                <a:latin typeface="THELuxGoB" pitchFamily="34" charset="0"/>
                <a:cs typeface="THELuxGoB" pitchFamily="34" charset="0"/>
              </a:rPr>
              <a:t>프로젝트 개요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22667" y="4626682"/>
            <a:ext cx="2104762" cy="3133333"/>
            <a:chOff x="7704762" y="4609524"/>
            <a:chExt cx="2104762" cy="313333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420000">
              <a:off x="7704762" y="4609524"/>
              <a:ext cx="2104762" cy="313333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-1204043" y="184393"/>
            <a:ext cx="3071429" cy="170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500" dirty="0">
                <a:solidFill>
                  <a:srgbClr val="40514E"/>
                </a:solidFill>
                <a:latin typeface="Bebas Neue" pitchFamily="34" charset="0"/>
                <a:cs typeface="Bebas Neue" pitchFamily="34" charset="0"/>
              </a:rPr>
              <a:t>01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8341715" y="3379063"/>
            <a:ext cx="2647619" cy="2685714"/>
            <a:chOff x="15923810" y="3361905"/>
            <a:chExt cx="2647619" cy="2685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23810" y="3361905"/>
              <a:ext cx="2647619" cy="26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7905" y="2398110"/>
            <a:ext cx="10676190" cy="7876190"/>
            <a:chOff x="8600000" y="2380952"/>
            <a:chExt cx="10676190" cy="78761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00000" y="2380952"/>
              <a:ext cx="10676190" cy="787619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085390" y="3412079"/>
            <a:ext cx="6474329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300" b="1" kern="0" spc="-200" dirty="0">
                <a:solidFill>
                  <a:srgbClr val="F5F5F5"/>
                </a:solidFill>
                <a:latin typeface="THELuxGoB" pitchFamily="34" charset="0"/>
                <a:cs typeface="THELuxGoB" pitchFamily="34" charset="0"/>
              </a:rPr>
              <a:t>미리 NEWS</a:t>
            </a:r>
          </a:p>
          <a:p>
            <a:pPr algn="ctr"/>
            <a:r>
              <a:rPr lang="en-US" sz="1800" kern="0" spc="-100" dirty="0">
                <a:solidFill>
                  <a:srgbClr val="F5F5F5"/>
                </a:solidFill>
                <a:latin typeface="THELuxGoL" pitchFamily="34" charset="0"/>
                <a:cs typeface="THELuxGoL" pitchFamily="34" charset="0"/>
              </a:rPr>
              <a:t>지구 생태계, 이대로 괜찮은가?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2410514" y="3679109"/>
            <a:ext cx="616190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-100" dirty="0" err="1">
                <a:solidFill>
                  <a:srgbClr val="40514E"/>
                </a:solidFill>
                <a:latin typeface="THELuxGoB" pitchFamily="34" charset="0"/>
                <a:cs typeface="THELuxGoB" pitchFamily="34" charset="0"/>
              </a:rPr>
              <a:t>제로칼로리</a:t>
            </a:r>
            <a:r>
              <a:rPr lang="ko-KR" altLang="en-US" sz="2400" kern="0" spc="-100" dirty="0">
                <a:solidFill>
                  <a:srgbClr val="40514E"/>
                </a:solidFill>
                <a:latin typeface="THELuxGoB" pitchFamily="34" charset="0"/>
                <a:cs typeface="THELuxGoB" pitchFamily="34" charset="0"/>
              </a:rPr>
              <a:t> 음료들의 상품 리뷰 키워드를 분석하여 서비스 소비자에게 정보를 제공</a:t>
            </a:r>
            <a:endParaRPr lang="en-US" altLang="ko-KR" sz="2400" kern="0" spc="-100" dirty="0">
              <a:solidFill>
                <a:srgbClr val="40514E"/>
              </a:solidFill>
              <a:latin typeface="THELuxGoB" pitchFamily="34" charset="0"/>
              <a:cs typeface="THELuxGoB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D7F0F9-C864-125B-44DB-BB7C73D38A11}"/>
              </a:ext>
            </a:extLst>
          </p:cNvPr>
          <p:cNvSpPr txBox="1"/>
          <p:nvPr/>
        </p:nvSpPr>
        <p:spPr>
          <a:xfrm>
            <a:off x="2410514" y="3199380"/>
            <a:ext cx="2169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주제</a:t>
            </a:r>
          </a:p>
        </p:txBody>
      </p:sp>
      <p:sp>
        <p:nvSpPr>
          <p:cNvPr id="7" name="Object 19">
            <a:extLst>
              <a:ext uri="{FF2B5EF4-FFF2-40B4-BE49-F238E27FC236}">
                <a16:creationId xmlns:a16="http://schemas.microsoft.com/office/drawing/2014/main" id="{83E862E3-E621-D51D-EB33-03DE801581F5}"/>
              </a:ext>
            </a:extLst>
          </p:cNvPr>
          <p:cNvSpPr txBox="1"/>
          <p:nvPr/>
        </p:nvSpPr>
        <p:spPr>
          <a:xfrm>
            <a:off x="2410514" y="5244381"/>
            <a:ext cx="616190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-100" dirty="0" err="1">
                <a:solidFill>
                  <a:srgbClr val="40514E"/>
                </a:solidFill>
                <a:latin typeface="THELuxGoB" pitchFamily="34" charset="0"/>
                <a:cs typeface="THELuxGoB" pitchFamily="34" charset="0"/>
              </a:rPr>
              <a:t>제로칼로리</a:t>
            </a:r>
            <a:r>
              <a:rPr lang="ko-KR" altLang="en-US" sz="2400" kern="0" spc="-100" dirty="0">
                <a:solidFill>
                  <a:srgbClr val="40514E"/>
                </a:solidFill>
                <a:latin typeface="THELuxGoB" pitchFamily="34" charset="0"/>
                <a:cs typeface="THELuxGoB" pitchFamily="34" charset="0"/>
              </a:rPr>
              <a:t> 음료에 대한 정보가 필요한 사람들</a:t>
            </a:r>
            <a:endParaRPr lang="en-US" altLang="ko-KR" sz="2400" kern="0" spc="-100" dirty="0">
              <a:solidFill>
                <a:srgbClr val="40514E"/>
              </a:solidFill>
              <a:latin typeface="THELuxGoB" pitchFamily="34" charset="0"/>
              <a:cs typeface="THELuxGoB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3E9CD6-C349-DEEC-D91F-995C92BF07EF}"/>
              </a:ext>
            </a:extLst>
          </p:cNvPr>
          <p:cNvSpPr txBox="1"/>
          <p:nvPr/>
        </p:nvSpPr>
        <p:spPr>
          <a:xfrm>
            <a:off x="2410514" y="4764652"/>
            <a:ext cx="247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서비스 소비자</a:t>
            </a:r>
          </a:p>
        </p:txBody>
      </p:sp>
      <p:sp>
        <p:nvSpPr>
          <p:cNvPr id="16" name="Object 19">
            <a:extLst>
              <a:ext uri="{FF2B5EF4-FFF2-40B4-BE49-F238E27FC236}">
                <a16:creationId xmlns:a16="http://schemas.microsoft.com/office/drawing/2014/main" id="{EF3466BA-4558-73EB-405C-656B486C37B3}"/>
              </a:ext>
            </a:extLst>
          </p:cNvPr>
          <p:cNvSpPr txBox="1"/>
          <p:nvPr/>
        </p:nvSpPr>
        <p:spPr>
          <a:xfrm>
            <a:off x="2410514" y="6544506"/>
            <a:ext cx="616190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-100" dirty="0">
                <a:solidFill>
                  <a:srgbClr val="40514E"/>
                </a:solidFill>
                <a:latin typeface="THELuxGoB" pitchFamily="34" charset="0"/>
                <a:cs typeface="THELuxGoB" pitchFamily="34" charset="0"/>
              </a:rPr>
              <a:t>제품의 리뷰에서 자주 언급되고 영향력 있는 단어들을 모아 연관성을 파악하여 소비자에게 시각화 서비스를 제공</a:t>
            </a:r>
            <a:endParaRPr lang="en-US" altLang="ko-KR" sz="2400" kern="0" spc="-100" dirty="0">
              <a:solidFill>
                <a:srgbClr val="40514E"/>
              </a:solidFill>
              <a:latin typeface="THELuxGoB" pitchFamily="34" charset="0"/>
              <a:cs typeface="THELuxGoB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B7E62A-9F04-CD24-62F0-D60949F8056D}"/>
              </a:ext>
            </a:extLst>
          </p:cNvPr>
          <p:cNvSpPr txBox="1"/>
          <p:nvPr/>
        </p:nvSpPr>
        <p:spPr>
          <a:xfrm>
            <a:off x="2410514" y="6064777"/>
            <a:ext cx="247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리뷰 키워드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18EA4E-AD77-FFE5-66F1-E47F61A42527}"/>
              </a:ext>
            </a:extLst>
          </p:cNvPr>
          <p:cNvSpPr txBox="1"/>
          <p:nvPr/>
        </p:nvSpPr>
        <p:spPr>
          <a:xfrm>
            <a:off x="11506200" y="5442468"/>
            <a:ext cx="7566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-</a:t>
            </a:r>
            <a:r>
              <a:rPr lang="ko-KR" altLang="en-US" sz="1600" dirty="0">
                <a:latin typeface="+mn-ea"/>
              </a:rPr>
              <a:t> 서비스 소비자는 상품 리뷰를 받아들이는 방식의 차이에 따라 다르다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55ACAF-B8AF-EAED-6193-B2820704F0D0}"/>
              </a:ext>
            </a:extLst>
          </p:cNvPr>
          <p:cNvSpPr txBox="1"/>
          <p:nvPr/>
        </p:nvSpPr>
        <p:spPr>
          <a:xfrm>
            <a:off x="11506199" y="3412079"/>
            <a:ext cx="75668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n-ea"/>
              </a:rPr>
              <a:t>서비스 소비자</a:t>
            </a:r>
            <a:endParaRPr lang="en-US" altLang="ko-KR" sz="2800" b="1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+mn-ea"/>
              </a:rPr>
              <a:t>일반 소비자</a:t>
            </a:r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+mn-ea"/>
              </a:rPr>
              <a:t>제품 판매자</a:t>
            </a:r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+mn-ea"/>
              </a:rPr>
              <a:t>다이어트 소비자</a:t>
            </a:r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dirty="0" err="1">
                <a:latin typeface="+mn-ea"/>
              </a:rPr>
              <a:t>제로칼로리</a:t>
            </a:r>
            <a:r>
              <a:rPr lang="ko-KR" altLang="en-US" sz="1600" dirty="0">
                <a:latin typeface="+mn-ea"/>
              </a:rPr>
              <a:t> 판매 기업</a:t>
            </a:r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+mn-ea"/>
              </a:rPr>
              <a:t>해당 상품에 추천되는 타상품 판매자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ED9B997-C409-4B06-6C11-82A0C1741E3C}"/>
              </a:ext>
            </a:extLst>
          </p:cNvPr>
          <p:cNvSpPr/>
          <p:nvPr/>
        </p:nvSpPr>
        <p:spPr>
          <a:xfrm>
            <a:off x="10989334" y="6544507"/>
            <a:ext cx="6993866" cy="21803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763C7C-E3F3-AAB3-F874-F6DF30451D7F}"/>
              </a:ext>
            </a:extLst>
          </p:cNvPr>
          <p:cNvSpPr txBox="1"/>
          <p:nvPr/>
        </p:nvSpPr>
        <p:spPr>
          <a:xfrm>
            <a:off x="11506198" y="6757205"/>
            <a:ext cx="7566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n-ea"/>
              </a:rPr>
              <a:t>정보 제공</a:t>
            </a:r>
            <a:endParaRPr lang="en-US" altLang="ko-KR" sz="2800" b="1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+mn-ea"/>
              </a:rPr>
              <a:t>제품 리뷰 핵심 단어</a:t>
            </a:r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+mn-ea"/>
              </a:rPr>
              <a:t>제품과 연관된 타제품</a:t>
            </a:r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+mn-ea"/>
              </a:rPr>
              <a:t>제품 및 키워드와 관련된 홈페이지 연결</a:t>
            </a:r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+mn-ea"/>
              </a:rPr>
              <a:t>제품에 대한 일반적인 평가</a:t>
            </a:r>
            <a:endParaRPr lang="en-US" altLang="ko-KR" sz="1600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7AA7DE-5E26-C0DD-9705-6843B4608AE1}"/>
              </a:ext>
            </a:extLst>
          </p:cNvPr>
          <p:cNvSpPr/>
          <p:nvPr/>
        </p:nvSpPr>
        <p:spPr>
          <a:xfrm>
            <a:off x="9986383" y="2956387"/>
            <a:ext cx="7463417" cy="2187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bject 2"/>
          <p:cNvSpPr txBox="1"/>
          <p:nvPr/>
        </p:nvSpPr>
        <p:spPr>
          <a:xfrm>
            <a:off x="2555057" y="456442"/>
            <a:ext cx="5667514" cy="1154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900" kern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THELuxGoB" pitchFamily="34" charset="0"/>
                <a:cs typeface="THELuxGoB" pitchFamily="34" charset="0"/>
              </a:rPr>
              <a:t>프로젝트</a:t>
            </a:r>
            <a:r>
              <a:rPr lang="ko-KR" altLang="en-US" sz="6900" kern="0" spc="-300" dirty="0">
                <a:solidFill>
                  <a:srgbClr val="40514E"/>
                </a:solidFill>
                <a:latin typeface="THELuxGoB" pitchFamily="34" charset="0"/>
                <a:cs typeface="THELuxGoB" pitchFamily="34" charset="0"/>
              </a:rPr>
              <a:t> 개요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-1204043" y="184393"/>
            <a:ext cx="3071429" cy="170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500" dirty="0">
                <a:solidFill>
                  <a:srgbClr val="40514E"/>
                </a:solidFill>
                <a:latin typeface="Bebas Neue" pitchFamily="34" charset="0"/>
                <a:cs typeface="Bebas Neue" pitchFamily="34" charset="0"/>
              </a:rPr>
              <a:t>01</a:t>
            </a:r>
            <a:endParaRPr 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903CF42-5F50-3FFB-4A53-C713FD6E4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7987"/>
            <a:ext cx="7800975" cy="4391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40355A-4A59-DB80-0BA9-613C883CE176}"/>
              </a:ext>
            </a:extLst>
          </p:cNvPr>
          <p:cNvSpPr txBox="1"/>
          <p:nvPr/>
        </p:nvSpPr>
        <p:spPr>
          <a:xfrm>
            <a:off x="838199" y="2140768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0514E"/>
                </a:solidFill>
              </a:rPr>
              <a:t>주제 선정 이유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D9226F-E466-E352-DF71-0E5EBC66E8BD}"/>
              </a:ext>
            </a:extLst>
          </p:cNvPr>
          <p:cNvSpPr txBox="1"/>
          <p:nvPr/>
        </p:nvSpPr>
        <p:spPr>
          <a:xfrm>
            <a:off x="10134600" y="3189859"/>
            <a:ext cx="723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최근 </a:t>
            </a:r>
            <a:r>
              <a:rPr lang="en-US" altLang="ko-KR" b="1" dirty="0"/>
              <a:t>3</a:t>
            </a:r>
            <a:r>
              <a:rPr lang="ko-KR" altLang="en-US" b="1" dirty="0"/>
              <a:t>년 동안 폭발적으로 증가한 제로 탄산 음료 판매량 </a:t>
            </a:r>
            <a:r>
              <a:rPr lang="ko-KR" altLang="en-US" b="1" dirty="0" err="1"/>
              <a:t>제로칼로리</a:t>
            </a:r>
            <a:r>
              <a:rPr lang="ko-KR" altLang="en-US" b="1" dirty="0"/>
              <a:t> 음료에 대한 관심 급등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그러나 상품에 대한 정보</a:t>
            </a:r>
            <a:r>
              <a:rPr lang="en-US" altLang="ko-KR" b="1" dirty="0"/>
              <a:t>, </a:t>
            </a:r>
            <a:r>
              <a:rPr lang="ko-KR" altLang="en-US" b="1" dirty="0"/>
              <a:t>후기 등이 부족하여 제품을 구매하고 낭패를 보는 사례도 많다</a:t>
            </a:r>
            <a:r>
              <a:rPr lang="en-US" altLang="ko-KR" b="1" dirty="0"/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31AF965-8F3E-7BD3-8FC3-6391D8198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7879554"/>
            <a:ext cx="8152129" cy="921545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8C0C5B5A-F5F1-C9F4-765D-C67A7DC8D1EC}"/>
              </a:ext>
            </a:extLst>
          </p:cNvPr>
          <p:cNvGrpSpPr/>
          <p:nvPr/>
        </p:nvGrpSpPr>
        <p:grpSpPr>
          <a:xfrm>
            <a:off x="10744200" y="6062099"/>
            <a:ext cx="6067346" cy="2553826"/>
            <a:chOff x="9297674" y="5988252"/>
            <a:chExt cx="6067346" cy="2553826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32A99867-6F03-21CB-4D72-FBBF273BD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97674" y="5991716"/>
              <a:ext cx="2880000" cy="2550362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B4E75E09-0942-FAA0-8838-B78BFAED2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85020" y="5988252"/>
              <a:ext cx="2880000" cy="2553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236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7AA7DE-5E26-C0DD-9705-6843B4608AE1}"/>
              </a:ext>
            </a:extLst>
          </p:cNvPr>
          <p:cNvSpPr/>
          <p:nvPr/>
        </p:nvSpPr>
        <p:spPr>
          <a:xfrm>
            <a:off x="11134546" y="4229100"/>
            <a:ext cx="6168017" cy="1653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b="1" dirty="0">
                <a:solidFill>
                  <a:schemeClr val="tx1"/>
                </a:solidFill>
              </a:rPr>
              <a:t>띄어쓰기 수정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just"/>
            <a:r>
              <a:rPr lang="ko-KR" altLang="en-US" b="1" dirty="0">
                <a:solidFill>
                  <a:schemeClr val="tx1"/>
                </a:solidFill>
              </a:rPr>
              <a:t>맞춤법 교정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just"/>
            <a:r>
              <a:rPr lang="ko-KR" altLang="en-US" b="1" dirty="0">
                <a:solidFill>
                  <a:schemeClr val="tx1"/>
                </a:solidFill>
              </a:rPr>
              <a:t>형태소 분석 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en-US" altLang="ko-KR" b="1" dirty="0" err="1">
                <a:solidFill>
                  <a:schemeClr val="tx1"/>
                </a:solidFill>
              </a:rPr>
              <a:t>Okt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</a:rPr>
              <a:t>Mecab</a:t>
            </a:r>
            <a:r>
              <a:rPr lang="en-US" altLang="ko-KR" b="1" dirty="0">
                <a:solidFill>
                  <a:schemeClr val="tx1"/>
                </a:solidFill>
              </a:rPr>
              <a:t> , </a:t>
            </a:r>
            <a:r>
              <a:rPr lang="en-US" altLang="ko-KR" b="1" dirty="0" err="1">
                <a:solidFill>
                  <a:schemeClr val="tx1"/>
                </a:solidFill>
              </a:rPr>
              <a:t>Komoran</a:t>
            </a:r>
            <a:r>
              <a:rPr lang="en-US" altLang="ko-KR" b="1" dirty="0">
                <a:solidFill>
                  <a:schemeClr val="tx1"/>
                </a:solidFill>
              </a:rPr>
              <a:t> , </a:t>
            </a:r>
            <a:r>
              <a:rPr lang="en-US" altLang="ko-KR" b="1" dirty="0" err="1">
                <a:solidFill>
                  <a:schemeClr val="tx1"/>
                </a:solidFill>
              </a:rPr>
              <a:t>Kkma</a:t>
            </a:r>
            <a:r>
              <a:rPr lang="en-US" altLang="ko-KR" b="1" dirty="0">
                <a:solidFill>
                  <a:schemeClr val="tx1"/>
                </a:solidFill>
              </a:rPr>
              <a:t> , </a:t>
            </a:r>
            <a:r>
              <a:rPr lang="en-US" altLang="ko-KR" b="1" dirty="0" err="1">
                <a:solidFill>
                  <a:schemeClr val="tx1"/>
                </a:solidFill>
              </a:rPr>
              <a:t>Kaiii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555057" y="456442"/>
            <a:ext cx="5667514" cy="1154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900" kern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THELuxGoB" pitchFamily="34" charset="0"/>
                <a:cs typeface="THELuxGoB" pitchFamily="34" charset="0"/>
              </a:rPr>
              <a:t>데이터 분석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-1204043" y="184393"/>
            <a:ext cx="3071429" cy="170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500" dirty="0">
                <a:solidFill>
                  <a:srgbClr val="40514E"/>
                </a:solidFill>
                <a:latin typeface="Bebas Neue" pitchFamily="34" charset="0"/>
                <a:cs typeface="Bebas Neue" pitchFamily="34" charset="0"/>
              </a:rPr>
              <a:t>02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0355A-4A59-DB80-0BA9-613C883CE176}"/>
              </a:ext>
            </a:extLst>
          </p:cNvPr>
          <p:cNvSpPr txBox="1"/>
          <p:nvPr/>
        </p:nvSpPr>
        <p:spPr>
          <a:xfrm>
            <a:off x="1867386" y="2335391"/>
            <a:ext cx="445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0514E"/>
                </a:solidFill>
              </a:rPr>
              <a:t>데이터 수집 </a:t>
            </a:r>
            <a:r>
              <a:rPr lang="en-US" altLang="ko-KR" sz="3600" dirty="0">
                <a:solidFill>
                  <a:srgbClr val="40514E"/>
                </a:solidFill>
              </a:rPr>
              <a:t>- </a:t>
            </a:r>
            <a:r>
              <a:rPr lang="ko-KR" altLang="en-US" sz="3600" dirty="0" err="1">
                <a:solidFill>
                  <a:srgbClr val="40514E"/>
                </a:solidFill>
              </a:rPr>
              <a:t>크롤링</a:t>
            </a:r>
            <a:endParaRPr lang="ko-KR" altLang="en-US" sz="3600" dirty="0">
              <a:solidFill>
                <a:srgbClr val="40514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67E962-ACE8-D439-FF3B-EAF0CBFA1FC8}"/>
              </a:ext>
            </a:extLst>
          </p:cNvPr>
          <p:cNvSpPr txBox="1"/>
          <p:nvPr/>
        </p:nvSpPr>
        <p:spPr>
          <a:xfrm>
            <a:off x="12636145" y="2286718"/>
            <a:ext cx="259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0514E"/>
                </a:solidFill>
              </a:rPr>
              <a:t>자연어 처리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12D159B-02B6-3DF4-F4AF-38FE52044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229100"/>
            <a:ext cx="7513674" cy="40386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3540798-F795-7DA3-2ED8-50249C8F2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0" y="6547739"/>
            <a:ext cx="7848600" cy="57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6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5056" y="456442"/>
            <a:ext cx="6406418" cy="1154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900" kern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THELuxGoB" pitchFamily="34" charset="0"/>
                <a:cs typeface="THELuxGoB" pitchFamily="34" charset="0"/>
              </a:rPr>
              <a:t>데이터 분석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-1204043" y="184393"/>
            <a:ext cx="3071429" cy="170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500" dirty="0">
                <a:solidFill>
                  <a:srgbClr val="40514E"/>
                </a:solidFill>
                <a:latin typeface="Bebas Neue" pitchFamily="34" charset="0"/>
                <a:cs typeface="Bebas Neue" pitchFamily="34" charset="0"/>
              </a:rPr>
              <a:t>02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0355A-4A59-DB80-0BA9-613C883CE176}"/>
              </a:ext>
            </a:extLst>
          </p:cNvPr>
          <p:cNvSpPr txBox="1"/>
          <p:nvPr/>
        </p:nvSpPr>
        <p:spPr>
          <a:xfrm>
            <a:off x="1867385" y="2335391"/>
            <a:ext cx="4828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0514E"/>
                </a:solidFill>
              </a:rPr>
              <a:t>텍스트 네트워크 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DEF185-60DC-0E03-E46A-D09C0AFB8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795" y="4624889"/>
            <a:ext cx="7145205" cy="48115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DDDB092-8F92-10B0-E7A3-4D59383E7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9786" y="4624888"/>
            <a:ext cx="5984614" cy="48115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EC7886E-EB51-698A-9F2B-982873E6F917}"/>
              </a:ext>
            </a:extLst>
          </p:cNvPr>
          <p:cNvSpPr txBox="1"/>
          <p:nvPr/>
        </p:nvSpPr>
        <p:spPr>
          <a:xfrm>
            <a:off x="1893715" y="3424560"/>
            <a:ext cx="11028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언어로 구성된 텍스트에서 내재된 키워드를 추출하고</a:t>
            </a:r>
            <a:r>
              <a:rPr lang="en-US" altLang="ko-KR" sz="2400" dirty="0"/>
              <a:t>, </a:t>
            </a:r>
            <a:r>
              <a:rPr lang="ko-KR" altLang="en-US" sz="2400" dirty="0"/>
              <a:t>네트워크 분석을 통해서 키워드 간에 형성 되는 의미적 관계의 속성을 파악하기 위한 분석 방법</a:t>
            </a:r>
            <a:endParaRPr lang="ko-KR" altLang="en-US" sz="2400" dirty="0">
              <a:solidFill>
                <a:srgbClr val="40514E"/>
              </a:solidFill>
            </a:endParaRP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6295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7AA7DE-5E26-C0DD-9705-6843B4608AE1}"/>
              </a:ext>
            </a:extLst>
          </p:cNvPr>
          <p:cNvSpPr/>
          <p:nvPr/>
        </p:nvSpPr>
        <p:spPr>
          <a:xfrm>
            <a:off x="11134546" y="4229100"/>
            <a:ext cx="6168017" cy="1653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b="1" dirty="0">
                <a:solidFill>
                  <a:schemeClr val="tx1"/>
                </a:solidFill>
              </a:rPr>
              <a:t>띄어쓰기 수정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just"/>
            <a:r>
              <a:rPr lang="ko-KR" altLang="en-US" b="1" dirty="0">
                <a:solidFill>
                  <a:schemeClr val="tx1"/>
                </a:solidFill>
              </a:rPr>
              <a:t>맞춤법 교정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just"/>
            <a:r>
              <a:rPr lang="ko-KR" altLang="en-US" b="1" dirty="0">
                <a:solidFill>
                  <a:schemeClr val="tx1"/>
                </a:solidFill>
              </a:rPr>
              <a:t>형태소 분석 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en-US" altLang="ko-KR" b="1" dirty="0" err="1">
                <a:solidFill>
                  <a:schemeClr val="tx1"/>
                </a:solidFill>
              </a:rPr>
              <a:t>Okt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</a:rPr>
              <a:t>Mecab</a:t>
            </a:r>
            <a:r>
              <a:rPr lang="en-US" altLang="ko-KR" b="1" dirty="0">
                <a:solidFill>
                  <a:schemeClr val="tx1"/>
                </a:solidFill>
              </a:rPr>
              <a:t> , </a:t>
            </a:r>
            <a:r>
              <a:rPr lang="en-US" altLang="ko-KR" b="1" dirty="0" err="1">
                <a:solidFill>
                  <a:schemeClr val="tx1"/>
                </a:solidFill>
              </a:rPr>
              <a:t>Komoran</a:t>
            </a:r>
            <a:r>
              <a:rPr lang="en-US" altLang="ko-KR" b="1" dirty="0">
                <a:solidFill>
                  <a:schemeClr val="tx1"/>
                </a:solidFill>
              </a:rPr>
              <a:t> , </a:t>
            </a:r>
            <a:r>
              <a:rPr lang="en-US" altLang="ko-KR" b="1" dirty="0" err="1">
                <a:solidFill>
                  <a:schemeClr val="tx1"/>
                </a:solidFill>
              </a:rPr>
              <a:t>Kkma</a:t>
            </a:r>
            <a:r>
              <a:rPr lang="en-US" altLang="ko-KR" b="1" dirty="0">
                <a:solidFill>
                  <a:schemeClr val="tx1"/>
                </a:solidFill>
              </a:rPr>
              <a:t> , </a:t>
            </a:r>
            <a:r>
              <a:rPr lang="en-US" altLang="ko-KR" b="1" dirty="0" err="1">
                <a:solidFill>
                  <a:schemeClr val="tx1"/>
                </a:solidFill>
              </a:rPr>
              <a:t>Kaiii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555056" y="456442"/>
            <a:ext cx="10627544" cy="1154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900" kern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THELuxGoB" pitchFamily="34" charset="0"/>
                <a:cs typeface="THELuxGoB" pitchFamily="34" charset="0"/>
              </a:rPr>
              <a:t>모델링</a:t>
            </a:r>
            <a:r>
              <a:rPr lang="en-US" altLang="ko-KR" sz="6900" kern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THELuxGoB" pitchFamily="34" charset="0"/>
                <a:cs typeface="THELuxGoB" pitchFamily="34" charset="0"/>
              </a:rPr>
              <a:t>?? </a:t>
            </a:r>
            <a:r>
              <a:rPr lang="ko-KR" altLang="en-US" sz="6900" kern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THELuxGoB" pitchFamily="34" charset="0"/>
                <a:cs typeface="THELuxGoB" pitchFamily="34" charset="0"/>
              </a:rPr>
              <a:t>이 없었네</a:t>
            </a:r>
            <a:r>
              <a:rPr lang="en-US" altLang="ko-KR" sz="6900" kern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THELuxGoB" pitchFamily="34" charset="0"/>
                <a:cs typeface="THELuxGoB" pitchFamily="34" charset="0"/>
              </a:rPr>
              <a:t>..</a:t>
            </a:r>
            <a:r>
              <a:rPr lang="ko-KR" altLang="en-US" sz="6900" kern="0" spc="-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HELuxGoB" pitchFamily="34" charset="0"/>
                <a:cs typeface="THELuxGoB" pitchFamily="34" charset="0"/>
              </a:rPr>
              <a:t>ㅇㅁㅇ</a:t>
            </a:r>
            <a:r>
              <a:rPr lang="en-US" altLang="ko-KR" sz="6900" kern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THELuxGoB" pitchFamily="34" charset="0"/>
                <a:cs typeface="THELuxGoB" pitchFamily="34" charset="0"/>
              </a:rPr>
              <a:t>!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-1204043" y="184393"/>
            <a:ext cx="3071429" cy="170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500" dirty="0">
                <a:solidFill>
                  <a:srgbClr val="40514E"/>
                </a:solidFill>
                <a:latin typeface="Bebas Neue" pitchFamily="34" charset="0"/>
                <a:cs typeface="Bebas Neue" pitchFamily="34" charset="0"/>
              </a:rPr>
              <a:t>03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0355A-4A59-DB80-0BA9-613C883CE176}"/>
              </a:ext>
            </a:extLst>
          </p:cNvPr>
          <p:cNvSpPr txBox="1"/>
          <p:nvPr/>
        </p:nvSpPr>
        <p:spPr>
          <a:xfrm>
            <a:off x="1867386" y="2335391"/>
            <a:ext cx="445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0514E"/>
                </a:solidFill>
              </a:rPr>
              <a:t>모델링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67E962-ACE8-D439-FF3B-EAF0CBFA1FC8}"/>
              </a:ext>
            </a:extLst>
          </p:cNvPr>
          <p:cNvSpPr txBox="1"/>
          <p:nvPr/>
        </p:nvSpPr>
        <p:spPr>
          <a:xfrm>
            <a:off x="12636145" y="2286718"/>
            <a:ext cx="259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0514E"/>
                </a:solidFill>
              </a:rPr>
              <a:t>자연어 처리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12D159B-02B6-3DF4-F4AF-38FE52044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229100"/>
            <a:ext cx="7513674" cy="40386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3540798-F795-7DA3-2ED8-50249C8F2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0" y="6547739"/>
            <a:ext cx="7848600" cy="57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13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5057" y="456442"/>
            <a:ext cx="5667514" cy="1154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900" kern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THELuxGoB" pitchFamily="34" charset="0"/>
                <a:cs typeface="THELuxGoB" pitchFamily="34" charset="0"/>
              </a:rPr>
              <a:t>홈페이지 구현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-1204043" y="184393"/>
            <a:ext cx="3071429" cy="170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500" dirty="0">
                <a:solidFill>
                  <a:srgbClr val="40514E"/>
                </a:solidFill>
                <a:latin typeface="Bebas Neue" pitchFamily="34" charset="0"/>
                <a:cs typeface="Bebas Neue" pitchFamily="34" charset="0"/>
              </a:rPr>
              <a:t>04</a:t>
            </a:r>
            <a:endParaRPr 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8306C3B-7E0A-AEBB-8A40-BCCBFA27307B}"/>
              </a:ext>
            </a:extLst>
          </p:cNvPr>
          <p:cNvGrpSpPr/>
          <p:nvPr/>
        </p:nvGrpSpPr>
        <p:grpSpPr>
          <a:xfrm>
            <a:off x="409198" y="2324100"/>
            <a:ext cx="17469604" cy="6832347"/>
            <a:chOff x="409198" y="2324100"/>
            <a:chExt cx="17469604" cy="683234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6E1829B-C0EB-C19B-E389-663F159A0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198" y="2324100"/>
              <a:ext cx="17469604" cy="683234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D1289E-C482-4DCE-D71E-353777F6C9A1}"/>
                </a:ext>
              </a:extLst>
            </p:cNvPr>
            <p:cNvSpPr txBox="1"/>
            <p:nvPr/>
          </p:nvSpPr>
          <p:spPr>
            <a:xfrm>
              <a:off x="611957" y="2897970"/>
              <a:ext cx="3886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※ </a:t>
              </a:r>
              <a:r>
                <a:rPr lang="ko-KR" altLang="en-US" dirty="0"/>
                <a:t>예시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B535FC3-39E3-8FB3-7BF6-970DED38A0DC}"/>
              </a:ext>
            </a:extLst>
          </p:cNvPr>
          <p:cNvGrpSpPr/>
          <p:nvPr/>
        </p:nvGrpSpPr>
        <p:grpSpPr>
          <a:xfrm>
            <a:off x="2286000" y="718770"/>
            <a:ext cx="13206916" cy="10043005"/>
            <a:chOff x="1676400" y="1610604"/>
            <a:chExt cx="14268450" cy="1099626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86E7BF5-FBFD-8CCA-1EA6-25C113C47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6400" y="1610604"/>
              <a:ext cx="14268450" cy="528637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77DD794-ABDA-C3C9-D9B1-B7758ED55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6400" y="6853767"/>
              <a:ext cx="14268450" cy="5753100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A7FFF28-6575-7536-15D5-05A6FCBF357A}"/>
              </a:ext>
            </a:extLst>
          </p:cNvPr>
          <p:cNvGrpSpPr/>
          <p:nvPr/>
        </p:nvGrpSpPr>
        <p:grpSpPr>
          <a:xfrm>
            <a:off x="2808939" y="1610604"/>
            <a:ext cx="12496800" cy="7112369"/>
            <a:chOff x="3714889" y="1130553"/>
            <a:chExt cx="10991711" cy="5724525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F75DFA1-B018-61DB-314B-317C70553AA8}"/>
                </a:ext>
              </a:extLst>
            </p:cNvPr>
            <p:cNvGrpSpPr/>
            <p:nvPr/>
          </p:nvGrpSpPr>
          <p:grpSpPr>
            <a:xfrm>
              <a:off x="3714889" y="1130553"/>
              <a:ext cx="10991711" cy="5724525"/>
              <a:chOff x="3714889" y="1130553"/>
              <a:chExt cx="10991711" cy="5724525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A5160D5F-7E54-61DD-FC75-0846AAF923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14889" y="1130553"/>
                <a:ext cx="6181725" cy="5724525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8BDBA4BD-BD36-872F-ED64-27E40DC54C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96614" y="1130553"/>
                <a:ext cx="4809986" cy="5724525"/>
              </a:xfrm>
              <a:prstGeom prst="rect">
                <a:avLst/>
              </a:prstGeom>
            </p:spPr>
          </p:pic>
        </p:grp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0B98054A-1080-E3A0-113F-C05FE9515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25157" y="2171154"/>
              <a:ext cx="4152900" cy="3571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544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47619" y="2209524"/>
            <a:ext cx="6285714" cy="6285714"/>
            <a:chOff x="6047619" y="2209524"/>
            <a:chExt cx="6285714" cy="6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47619" y="2209524"/>
              <a:ext cx="6285714" cy="6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90476" y="466346"/>
            <a:ext cx="3071429" cy="28140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500" dirty="0">
                <a:solidFill>
                  <a:srgbClr val="30E3CA"/>
                </a:solidFill>
                <a:latin typeface="Bebas Neue" pitchFamily="34" charset="0"/>
                <a:cs typeface="Bebas Neue" pitchFamily="34" charset="0"/>
              </a:rPr>
              <a:t>05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8771429" y="3419048"/>
            <a:ext cx="838095" cy="838095"/>
            <a:chOff x="8771429" y="3419048"/>
            <a:chExt cx="838095" cy="8380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1429" y="3419048"/>
              <a:ext cx="838095" cy="83809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476190" y="4192070"/>
            <a:ext cx="7428571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7100" kern="0" spc="-300" dirty="0">
                <a:solidFill>
                  <a:srgbClr val="30E3CA"/>
                </a:solidFill>
                <a:latin typeface="THELuxGoB" pitchFamily="34" charset="0"/>
                <a:cs typeface="THELuxGoB" pitchFamily="34" charset="0"/>
              </a:rPr>
              <a:t>제로 칼로리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7723810" y="6457143"/>
            <a:ext cx="2980952" cy="400000"/>
            <a:chOff x="7723810" y="6457143"/>
            <a:chExt cx="2980952" cy="40000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23810" y="6457143"/>
              <a:ext cx="2980952" cy="40000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003741" y="6436927"/>
            <a:ext cx="4471429" cy="3847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900" kern="0" spc="-100" dirty="0">
                <a:solidFill>
                  <a:srgbClr val="FFFFFF"/>
                </a:solidFill>
                <a:latin typeface="THELuxGoL" pitchFamily="34" charset="0"/>
                <a:cs typeface="THELuxGoL" pitchFamily="34" charset="0"/>
              </a:rPr>
              <a:t>쉽고 간편하게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8714286" y="1771429"/>
            <a:ext cx="952381" cy="942857"/>
            <a:chOff x="8714286" y="1771429"/>
            <a:chExt cx="952381" cy="9428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4286" y="1771429"/>
              <a:ext cx="952381" cy="9428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723810" y="7933333"/>
            <a:ext cx="942857" cy="952381"/>
            <a:chOff x="8723810" y="7933333"/>
            <a:chExt cx="942857" cy="95238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23810" y="7933333"/>
              <a:ext cx="942857" cy="9523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676190" y="4876190"/>
            <a:ext cx="942857" cy="952381"/>
            <a:chOff x="5676190" y="4876190"/>
            <a:chExt cx="942857" cy="95238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190" y="4876190"/>
              <a:ext cx="942857" cy="95238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800000" y="4885714"/>
            <a:ext cx="942857" cy="942857"/>
            <a:chOff x="11800000" y="4885714"/>
            <a:chExt cx="942857" cy="94285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00000" y="4885714"/>
              <a:ext cx="942857" cy="9428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819048" y="3095238"/>
            <a:ext cx="238095" cy="238095"/>
            <a:chOff x="6819048" y="3095238"/>
            <a:chExt cx="238095" cy="23809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19048" y="3095238"/>
              <a:ext cx="238095" cy="23809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333333" y="3076190"/>
            <a:ext cx="361905" cy="371429"/>
            <a:chOff x="11333333" y="3076190"/>
            <a:chExt cx="361905" cy="37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33333" y="3076190"/>
              <a:ext cx="361905" cy="37142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52381" y="7266667"/>
            <a:ext cx="361905" cy="371429"/>
            <a:chOff x="6752381" y="7266667"/>
            <a:chExt cx="361905" cy="3714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52381" y="7266667"/>
              <a:ext cx="361905" cy="3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400000" y="7333333"/>
            <a:ext cx="238095" cy="238095"/>
            <a:chOff x="11400000" y="7333333"/>
            <a:chExt cx="238095" cy="2380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400000" y="7333333"/>
              <a:ext cx="238095" cy="23809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904762" y="5161905"/>
            <a:ext cx="514286" cy="390476"/>
            <a:chOff x="5904762" y="5161905"/>
            <a:chExt cx="514286" cy="39047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04762" y="5161905"/>
              <a:ext cx="514286" cy="39047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971429" y="2019048"/>
            <a:ext cx="447619" cy="438095"/>
            <a:chOff x="8971429" y="2019048"/>
            <a:chExt cx="447619" cy="438095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71429" y="2019048"/>
              <a:ext cx="447619" cy="43809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047619" y="5085714"/>
            <a:ext cx="466667" cy="523810"/>
            <a:chOff x="12047619" y="5085714"/>
            <a:chExt cx="466667" cy="52381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47619" y="5085714"/>
              <a:ext cx="466667" cy="52381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990476" y="8238095"/>
            <a:ext cx="428571" cy="323810"/>
            <a:chOff x="8990476" y="8238095"/>
            <a:chExt cx="428571" cy="32381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90476" y="8238095"/>
              <a:ext cx="428571" cy="323810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11657143" y="7285298"/>
            <a:ext cx="5842857" cy="661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900" kern="0" spc="-100" dirty="0" err="1">
                <a:solidFill>
                  <a:srgbClr val="787878"/>
                </a:solidFill>
                <a:latin typeface="THELuxGoB" pitchFamily="34" charset="0"/>
                <a:cs typeface="THELuxGoB" pitchFamily="34" charset="0"/>
              </a:rPr>
              <a:t>Concor</a:t>
            </a:r>
            <a:r>
              <a:rPr lang="en-US" sz="1900" kern="0" spc="-100" dirty="0">
                <a:solidFill>
                  <a:srgbClr val="787878"/>
                </a:solidFill>
                <a:latin typeface="THELuxGoB" pitchFamily="34" charset="0"/>
                <a:cs typeface="THELuxGoB" pitchFamily="34" charset="0"/>
              </a:rPr>
              <a:t>  </a:t>
            </a:r>
            <a:r>
              <a:rPr lang="ko-KR" altLang="en-US" sz="1900" kern="0" spc="-100" dirty="0">
                <a:solidFill>
                  <a:srgbClr val="787878"/>
                </a:solidFill>
                <a:latin typeface="THELuxGoB" pitchFamily="34" charset="0"/>
                <a:cs typeface="THELuxGoB" pitchFamily="34" charset="0"/>
              </a:rPr>
              <a:t>분석을 통한 세부적인 키워드 확인 가능</a:t>
            </a:r>
          </a:p>
          <a:p>
            <a:endParaRPr lang="en-US" dirty="0"/>
          </a:p>
        </p:txBody>
      </p:sp>
      <p:sp>
        <p:nvSpPr>
          <p:cNvPr id="51" name="Object 51"/>
          <p:cNvSpPr txBox="1"/>
          <p:nvPr/>
        </p:nvSpPr>
        <p:spPr>
          <a:xfrm>
            <a:off x="12933333" y="5009108"/>
            <a:ext cx="5128571" cy="6771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900" b="1" kern="0" spc="-100" dirty="0">
                <a:solidFill>
                  <a:srgbClr val="30E3CA"/>
                </a:solidFill>
                <a:latin typeface="THELuxGoB" pitchFamily="34" charset="0"/>
                <a:cs typeface="THELuxGoB" pitchFamily="34" charset="0"/>
              </a:rPr>
              <a:t>간편한 이용으로 인한 방문자 수 증가</a:t>
            </a:r>
            <a:endParaRPr lang="en-US" altLang="ko-KR" sz="1900" b="1" kern="0" spc="-100" dirty="0">
              <a:solidFill>
                <a:srgbClr val="30E3CA"/>
              </a:solidFill>
              <a:latin typeface="THELuxGoB" pitchFamily="34" charset="0"/>
              <a:cs typeface="THELuxGoB" pitchFamily="34" charset="0"/>
            </a:endParaRPr>
          </a:p>
          <a:p>
            <a:r>
              <a:rPr lang="en-US" sz="1900" b="1" kern="0" spc="-100" dirty="0">
                <a:solidFill>
                  <a:srgbClr val="30E3CA"/>
                </a:solidFill>
                <a:latin typeface="THELuxGoB" pitchFamily="34" charset="0"/>
                <a:ea typeface="맑은 고딕" panose="020B0503020000020004" pitchFamily="50" charset="-127"/>
              </a:rPr>
              <a:t>→ </a:t>
            </a:r>
            <a:r>
              <a:rPr lang="ko-KR" altLang="en-US" sz="1900" b="1" kern="0" spc="-100" dirty="0">
                <a:solidFill>
                  <a:srgbClr val="30E3CA"/>
                </a:solidFill>
                <a:latin typeface="THELuxGoB" pitchFamily="34" charset="0"/>
                <a:ea typeface="맑은 고딕" panose="020B0503020000020004" pitchFamily="50" charset="-127"/>
              </a:rPr>
              <a:t>광고 배너 </a:t>
            </a:r>
            <a:endParaRPr lang="en-US" dirty="0"/>
          </a:p>
        </p:txBody>
      </p:sp>
      <p:sp>
        <p:nvSpPr>
          <p:cNvPr id="52" name="Object 52"/>
          <p:cNvSpPr txBox="1"/>
          <p:nvPr/>
        </p:nvSpPr>
        <p:spPr>
          <a:xfrm>
            <a:off x="223810" y="4809108"/>
            <a:ext cx="5128571" cy="3847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1900" b="1" kern="0" spc="-100" dirty="0">
                <a:solidFill>
                  <a:srgbClr val="30E3CA"/>
                </a:solidFill>
                <a:latin typeface="THELuxGoB" pitchFamily="34" charset="0"/>
                <a:cs typeface="THELuxGoB" pitchFamily="34" charset="0"/>
              </a:rPr>
              <a:t>리뷰 성향</a:t>
            </a:r>
            <a:endParaRPr lang="en-US" dirty="0"/>
          </a:p>
        </p:txBody>
      </p:sp>
      <p:sp>
        <p:nvSpPr>
          <p:cNvPr id="53" name="Object 53"/>
          <p:cNvSpPr txBox="1"/>
          <p:nvPr/>
        </p:nvSpPr>
        <p:spPr>
          <a:xfrm>
            <a:off x="11895238" y="3047203"/>
            <a:ext cx="5128571" cy="3847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900" b="1" kern="0" spc="-100" dirty="0">
                <a:solidFill>
                  <a:srgbClr val="787878"/>
                </a:solidFill>
                <a:latin typeface="THELuxGoB" pitchFamily="34" charset="0"/>
                <a:cs typeface="THELuxGoB" pitchFamily="34" charset="0"/>
              </a:rPr>
              <a:t>자연스러운 제품 홍보효과</a:t>
            </a:r>
            <a:endParaRPr lang="en-US" dirty="0"/>
          </a:p>
        </p:txBody>
      </p:sp>
      <p:sp>
        <p:nvSpPr>
          <p:cNvPr id="54" name="Object 54"/>
          <p:cNvSpPr txBox="1"/>
          <p:nvPr/>
        </p:nvSpPr>
        <p:spPr>
          <a:xfrm>
            <a:off x="1395238" y="3047203"/>
            <a:ext cx="5128571" cy="3847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1900" b="1" kern="0" spc="-100" dirty="0">
                <a:solidFill>
                  <a:srgbClr val="787878"/>
                </a:solidFill>
                <a:latin typeface="THELuxGoB" pitchFamily="34" charset="0"/>
                <a:cs typeface="THELuxGoB" pitchFamily="34" charset="0"/>
              </a:rPr>
              <a:t>제품 추천 받아보기</a:t>
            </a:r>
            <a:endParaRPr lang="en-US" dirty="0"/>
          </a:p>
        </p:txBody>
      </p:sp>
      <p:sp>
        <p:nvSpPr>
          <p:cNvPr id="55" name="Object 55"/>
          <p:cNvSpPr txBox="1"/>
          <p:nvPr/>
        </p:nvSpPr>
        <p:spPr>
          <a:xfrm>
            <a:off x="1867386" y="7285298"/>
            <a:ext cx="4599280" cy="3847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1900" b="1" kern="0" spc="-100" dirty="0">
                <a:solidFill>
                  <a:srgbClr val="787878"/>
                </a:solidFill>
                <a:latin typeface="THELuxGoB" pitchFamily="34" charset="0"/>
                <a:cs typeface="THELuxGoB" pitchFamily="34" charset="0"/>
              </a:rPr>
              <a:t>제품 키워드 관련 타제품</a:t>
            </a:r>
            <a:r>
              <a:rPr lang="en-US" altLang="ko-KR" sz="1900" b="1" kern="0" spc="-100" dirty="0">
                <a:solidFill>
                  <a:srgbClr val="787878"/>
                </a:solidFill>
                <a:latin typeface="THELuxGoB" pitchFamily="34" charset="0"/>
                <a:cs typeface="THELuxGoB" pitchFamily="34" charset="0"/>
              </a:rPr>
              <a:t>, </a:t>
            </a:r>
            <a:r>
              <a:rPr lang="ko-KR" altLang="en-US" sz="1900" b="1" kern="0" spc="-100" dirty="0">
                <a:solidFill>
                  <a:srgbClr val="787878"/>
                </a:solidFill>
                <a:latin typeface="THELuxGoB" pitchFamily="34" charset="0"/>
                <a:cs typeface="THELuxGoB" pitchFamily="34" charset="0"/>
              </a:rPr>
              <a:t>업종 정보 제공</a:t>
            </a:r>
            <a:endParaRPr lang="en-US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84F6EA7F-7245-ADE5-0ECA-ED19A6074747}"/>
              </a:ext>
            </a:extLst>
          </p:cNvPr>
          <p:cNvSpPr txBox="1"/>
          <p:nvPr/>
        </p:nvSpPr>
        <p:spPr>
          <a:xfrm>
            <a:off x="2555057" y="456442"/>
            <a:ext cx="5667514" cy="1154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900" kern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THELuxGoB" pitchFamily="34" charset="0"/>
              </a:rPr>
              <a:t>기대 효과</a:t>
            </a:r>
            <a:endParaRPr lang="en-US" dirty="0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64F77B6B-8FDD-C2E1-2DEF-609D8BE7CB4E}"/>
              </a:ext>
            </a:extLst>
          </p:cNvPr>
          <p:cNvSpPr txBox="1"/>
          <p:nvPr/>
        </p:nvSpPr>
        <p:spPr>
          <a:xfrm>
            <a:off x="-1204043" y="184393"/>
            <a:ext cx="3071429" cy="170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500" dirty="0">
                <a:solidFill>
                  <a:srgbClr val="40514E"/>
                </a:solidFill>
                <a:latin typeface="Bebas Neue" pitchFamily="34" charset="0"/>
                <a:cs typeface="Bebas Neue" pitchFamily="34" charset="0"/>
              </a:rPr>
              <a:t>05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347</Words>
  <Application>Microsoft Office PowerPoint</Application>
  <PresentationFormat>사용자 지정</PresentationFormat>
  <Paragraphs>83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?? ??</vt:lpstr>
      <vt:lpstr>THELuxGoB</vt:lpstr>
      <vt:lpstr>THELuxGoL</vt:lpstr>
      <vt:lpstr>맑은 고딕</vt:lpstr>
      <vt:lpstr>Arial</vt:lpstr>
      <vt:lpstr>Bebas Neue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최진형</cp:lastModifiedBy>
  <cp:revision>6</cp:revision>
  <dcterms:created xsi:type="dcterms:W3CDTF">2023-01-05T16:51:23Z</dcterms:created>
  <dcterms:modified xsi:type="dcterms:W3CDTF">2023-01-05T14:19:01Z</dcterms:modified>
</cp:coreProperties>
</file>