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3" r:id="rId9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B6F639B-FFAF-4830-92AE-A959CDBE4EFF}">
          <p14:sldIdLst>
            <p14:sldId id="256"/>
            <p14:sldId id="257"/>
            <p14:sldId id="258"/>
            <p14:sldId id="259"/>
            <p14:sldId id="261"/>
          </p14:sldIdLst>
        </p14:section>
        <p14:section name="제목 없는 구역" id="{E69431B0-631D-425F-AF5C-3A04D434E06E}">
          <p14:sldIdLst>
            <p14:sldId id="264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88" autoAdjust="0"/>
  </p:normalViewPr>
  <p:slideViewPr>
    <p:cSldViewPr>
      <p:cViewPr>
        <p:scale>
          <a:sx n="100" d="100"/>
          <a:sy n="100" d="100"/>
        </p:scale>
        <p:origin x="1428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3075" y="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CC551-0884-4F4C-B55F-9F7E785E871F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5400" cy="360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6000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3075" y="1016000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C8220-7171-4A11-AE69-5E389E409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멀티캠퍼스 </a:t>
            </a:r>
            <a:r>
              <a:rPr lang="en-US" altLang="ko-KR" dirty="0"/>
              <a:t>2022</a:t>
            </a:r>
            <a:r>
              <a:rPr lang="ko-KR" altLang="en-US" dirty="0"/>
              <a:t>년 하반기 최종프로젝트 </a:t>
            </a:r>
            <a:r>
              <a:rPr lang="en-US" altLang="ko-KR" dirty="0"/>
              <a:t>1</a:t>
            </a:r>
            <a:r>
              <a:rPr lang="ko-KR" altLang="en-US" dirty="0"/>
              <a:t>조 프로젝트 기획안 발표를 시작하겠습니다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(2</a:t>
            </a:r>
            <a:r>
              <a:rPr lang="ko-KR" altLang="en-US" dirty="0"/>
              <a:t>초 정도 쉬고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팀원으로는 </a:t>
            </a:r>
            <a:r>
              <a:rPr lang="ko-KR" altLang="en-US" dirty="0" err="1"/>
              <a:t>김기쁨</a:t>
            </a:r>
            <a:r>
              <a:rPr lang="ko-KR" altLang="en-US" dirty="0"/>
              <a:t> 조용일 </a:t>
            </a:r>
            <a:r>
              <a:rPr lang="ko-KR" altLang="en-US" dirty="0" err="1"/>
              <a:t>오한샘</a:t>
            </a:r>
            <a:r>
              <a:rPr lang="ko-KR" altLang="en-US" dirty="0"/>
              <a:t> 최진형 </a:t>
            </a:r>
            <a:r>
              <a:rPr lang="en-US" altLang="ko-KR" dirty="0"/>
              <a:t>4</a:t>
            </a:r>
            <a:r>
              <a:rPr lang="ko-KR" altLang="en-US" dirty="0"/>
              <a:t>명으로 이루어져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C8220-7171-4A11-AE69-5E389E4097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023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목차에 대해 </a:t>
            </a:r>
            <a:r>
              <a:rPr lang="ko-KR" altLang="en-US" dirty="0" err="1"/>
              <a:t>설명드리면</a:t>
            </a:r>
            <a:r>
              <a:rPr lang="ko-KR" altLang="en-US" dirty="0"/>
              <a:t> 첫 번째로 프로젝트 주제 및 내용</a:t>
            </a:r>
            <a:r>
              <a:rPr lang="en-US" altLang="ko-KR" dirty="0"/>
              <a:t>, </a:t>
            </a:r>
            <a:r>
              <a:rPr lang="ko-KR" altLang="en-US" dirty="0"/>
              <a:t>두 번째로는 팀원간 역할 분담 및 일정</a:t>
            </a:r>
            <a:r>
              <a:rPr lang="en-US" altLang="ko-KR" dirty="0"/>
              <a:t>, </a:t>
            </a:r>
            <a:r>
              <a:rPr lang="ko-KR" altLang="en-US" dirty="0"/>
              <a:t>마지막으로는 프로젝트 수행 방향에 대해 </a:t>
            </a:r>
            <a:r>
              <a:rPr lang="ko-KR" altLang="en-US" dirty="0" err="1"/>
              <a:t>설명드리고자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C8220-7171-4A11-AE69-5E389E40978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845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첫 째로 프로젝트 주제 및 내용입니다</a:t>
            </a:r>
            <a:r>
              <a:rPr lang="en-US" altLang="ko-KR" sz="12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저희는 </a:t>
            </a:r>
            <a:r>
              <a:rPr lang="ko-KR" altLang="en-US" sz="12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머신러닝을</a:t>
            </a:r>
            <a:r>
              <a:rPr lang="ko-KR" altLang="en-US" sz="12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활용한 상품 리뷰 요약 및 추천</a:t>
            </a:r>
            <a:r>
              <a:rPr lang="en-US" altLang="ko-KR" sz="12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,</a:t>
            </a:r>
            <a:r>
              <a:rPr lang="ko-KR" altLang="en-US" sz="12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분석 서비스를 제공할 예정입니다</a:t>
            </a:r>
            <a:r>
              <a:rPr lang="en-US" altLang="ko-KR" sz="12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.,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0" spc="-1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이 서비스는 온라인 쇼핑몰에서 상품 </a:t>
            </a:r>
            <a:r>
              <a:rPr lang="ko-KR" altLang="en-US" sz="12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구매시</a:t>
            </a:r>
            <a:r>
              <a:rPr lang="ko-KR" altLang="en-US" sz="12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불필요하게 많은 리뷰를 일목요연하게 요약하여 소비자에게 편리함을 제공합니다</a:t>
            </a:r>
            <a:r>
              <a:rPr lang="en-US" altLang="ko-KR" sz="12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또한 </a:t>
            </a:r>
            <a:r>
              <a:rPr lang="ko-KR" altLang="en-US" sz="1200" kern="0" spc="-100" dirty="0">
                <a:solidFill>
                  <a:srgbClr val="000000"/>
                </a:solidFill>
                <a:latin typeface="S-Core Dream 3 Light" pitchFamily="34" charset="0"/>
                <a:ea typeface="맑은 고딕" panose="020B0503020000020004" pitchFamily="50" charset="-127"/>
                <a:cs typeface="S-Core Dream 3 Light" pitchFamily="34" charset="0"/>
              </a:rPr>
              <a:t>리뷰의 성향을 알려주고 해당 상품과 관련된 상품을 추천해줍니다</a:t>
            </a:r>
            <a:r>
              <a:rPr lang="en-US" altLang="ko-KR" sz="1200" kern="0" spc="-100" dirty="0">
                <a:solidFill>
                  <a:srgbClr val="000000"/>
                </a:solidFill>
                <a:latin typeface="S-Core Dream 3 Light" pitchFamily="34" charset="0"/>
                <a:ea typeface="맑은 고딕" panose="020B0503020000020004" pitchFamily="50" charset="-127"/>
                <a:cs typeface="S-Core Dream 3 Light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그리고 </a:t>
            </a:r>
            <a:r>
              <a:rPr lang="ko-KR" altLang="en-US" sz="1200" kern="0" spc="-100" dirty="0">
                <a:solidFill>
                  <a:srgbClr val="000000"/>
                </a:solidFill>
                <a:latin typeface="S-Core Dream 3 Light" pitchFamily="34" charset="0"/>
                <a:ea typeface="맑은 고딕" panose="020B0503020000020004" pitchFamily="50" charset="-127"/>
                <a:cs typeface="S-Core Dream 3 Light" pitchFamily="34" charset="0"/>
              </a:rPr>
              <a:t>해당 상품 리뷰의 평점을 예측해줄 수 있습니다</a:t>
            </a:r>
            <a:r>
              <a:rPr lang="en-US" altLang="ko-KR" sz="1200" kern="0" spc="-100" dirty="0">
                <a:solidFill>
                  <a:srgbClr val="000000"/>
                </a:solidFill>
                <a:latin typeface="S-Core Dream 3 Light" pitchFamily="34" charset="0"/>
                <a:ea typeface="맑은 고딕" panose="020B0503020000020004" pitchFamily="50" charset="-127"/>
                <a:cs typeface="S-Core Dream 3 Light" pitchFamily="34" charset="0"/>
              </a:rPr>
              <a:t>.</a:t>
            </a:r>
            <a:endParaRPr lang="en-US" altLang="ko-KR" sz="1200" kern="0" spc="-1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0" spc="-1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하단부의 그림은 네이버의 </a:t>
            </a:r>
            <a:r>
              <a:rPr lang="en-US" altLang="ko-KR" sz="12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AI </a:t>
            </a:r>
            <a:r>
              <a:rPr lang="ko-KR" altLang="en-US" sz="12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하이퍼클로바</a:t>
            </a:r>
            <a:r>
              <a:rPr lang="ko-KR" altLang="en-US" sz="12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시스템이 쇼핑 리뷰를 한 줄 요약한 내용을 보여주고 있습니다</a:t>
            </a:r>
            <a:r>
              <a:rPr lang="en-US" altLang="ko-KR" sz="12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..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이 그림은 저희가 추진하고자 하는 프로젝트의 결과물을 단적 예시로 들고자 참고자료로 가져왔으며 쇼핑몰 리뷰가 간단히 요약되어서 나오는 것을 확인하실 수 있습니다</a:t>
            </a:r>
            <a:r>
              <a:rPr lang="en-US" altLang="ko-KR" sz="12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0" spc="-1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ko-KR" altLang="en-US" dirty="0"/>
              <a:t>저희는 리뷰 요약 뿐만 아니라 리뷰의 감정을 분석하여 선호도를 도출해내거나 평점을 예측하는 등의 효율적인 서비스를 제공할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C8220-7171-4A11-AE69-5E389E4097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73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역할 분담에 대한 내용입니다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C8220-7171-4A11-AE69-5E389E4097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351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</a:t>
            </a:r>
            <a:r>
              <a:rPr lang="en-US" altLang="ko-KR" dirty="0"/>
              <a:t>, </a:t>
            </a:r>
            <a:r>
              <a:rPr lang="ko-KR" altLang="en-US" dirty="0"/>
              <a:t>일정에 관한 내용입니다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총 </a:t>
            </a:r>
            <a:r>
              <a:rPr lang="en-US" altLang="ko-KR" dirty="0"/>
              <a:t>5</a:t>
            </a:r>
            <a:r>
              <a:rPr lang="ko-KR" altLang="en-US" dirty="0"/>
              <a:t>가지 과정으로 크게 분배하였으며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첫째로 주제선정 둘째로 데이터수집 및 </a:t>
            </a:r>
            <a:r>
              <a:rPr lang="ko-KR" altLang="en-US" dirty="0" err="1"/>
              <a:t>전처리</a:t>
            </a:r>
            <a:r>
              <a:rPr lang="ko-KR" altLang="en-US" dirty="0"/>
              <a:t> 셋째로 시각화 넷째로 결과물 피드백 </a:t>
            </a:r>
            <a:r>
              <a:rPr lang="en-US" altLang="ko-KR" dirty="0"/>
              <a:t>, </a:t>
            </a:r>
            <a:r>
              <a:rPr lang="ko-KR" altLang="en-US" dirty="0"/>
              <a:t>마지막으로 발표준비 및 발표 로 나누었습니다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C8220-7171-4A11-AE69-5E389E40978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305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수행방법은 다음과 같습니다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C8220-7171-4A11-AE69-5E389E40978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743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프로젝트에 사용할 도구는 다음과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C8220-7171-4A11-AE69-5E389E40978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27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C8220-7171-4A11-AE69-5E389E40978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7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1388" y="2975257"/>
            <a:ext cx="7731550" cy="17733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000" kern="0" spc="-300" dirty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프로젝트 기획안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357687" y="3828743"/>
            <a:ext cx="567966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dirty="0" err="1"/>
              <a:t>머신러닝을</a:t>
            </a:r>
            <a:r>
              <a:rPr lang="ko-KR" altLang="en-US" dirty="0"/>
              <a:t> 활용한 상품 리뷰 요약 및 추천</a:t>
            </a:r>
            <a:r>
              <a:rPr lang="en-US" altLang="ko-KR" dirty="0"/>
              <a:t>,</a:t>
            </a:r>
            <a:r>
              <a:rPr lang="ko-KR" altLang="en-US" dirty="0"/>
              <a:t>분석 서비스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4981545" y="5365819"/>
            <a:ext cx="5055803" cy="4456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1,000,000,000,000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67394" y="6218103"/>
            <a:ext cx="212894" cy="212894"/>
            <a:chOff x="367394" y="6218103"/>
            <a:chExt cx="212894" cy="2128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394" y="6218103"/>
              <a:ext cx="212894" cy="21289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 rot="-16200000">
            <a:off x="-1429261" y="5465942"/>
            <a:ext cx="3760027" cy="2541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서비스 산업 데이터를 활용한 빅데이터 분석 실무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67394" y="1151076"/>
            <a:ext cx="212894" cy="212894"/>
            <a:chOff x="367394" y="1151076"/>
            <a:chExt cx="212894" cy="21289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394" y="1151076"/>
              <a:ext cx="212894" cy="21289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561616" y="5952400"/>
            <a:ext cx="4521322" cy="398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김기쁨 조용일 오한샘 최진형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5524" y="3718536"/>
            <a:ext cx="1941289" cy="15916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000" kern="0" spc="-300" dirty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목차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67394" y="6218103"/>
            <a:ext cx="212894" cy="212894"/>
            <a:chOff x="367394" y="6218103"/>
            <a:chExt cx="212894" cy="21289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394" y="6218103"/>
              <a:ext cx="212894" cy="2128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7394" y="1151076"/>
            <a:ext cx="212894" cy="212894"/>
            <a:chOff x="367394" y="1151076"/>
            <a:chExt cx="212894" cy="21289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394" y="1151076"/>
              <a:ext cx="212894" cy="212894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C223BF1-BAD7-EE96-5825-0FFACD722D72}"/>
              </a:ext>
            </a:extLst>
          </p:cNvPr>
          <p:cNvGrpSpPr/>
          <p:nvPr/>
        </p:nvGrpSpPr>
        <p:grpSpPr>
          <a:xfrm>
            <a:off x="5186867" y="5000625"/>
            <a:ext cx="4289946" cy="1631216"/>
            <a:chOff x="5146104" y="5011797"/>
            <a:chExt cx="4289946" cy="1631216"/>
          </a:xfrm>
        </p:grpSpPr>
        <p:sp>
          <p:nvSpPr>
            <p:cNvPr id="3" name="Object 3"/>
            <p:cNvSpPr txBox="1"/>
            <p:nvPr/>
          </p:nvSpPr>
          <p:spPr>
            <a:xfrm>
              <a:off x="5146104" y="5011797"/>
              <a:ext cx="4289946" cy="16312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2000" kern="0" spc="-100" dirty="0">
                  <a:solidFill>
                    <a:srgbClr val="000000"/>
                  </a:solidFill>
                  <a:latin typeface="S-Core Dream 3 Light" pitchFamily="34" charset="0"/>
                  <a:cs typeface="S-Core Dream 3 Light" pitchFamily="34" charset="0"/>
                </a:rPr>
                <a:t>프로젝트 주제 및 </a:t>
              </a:r>
              <a:r>
                <a:rPr lang="en-US" sz="2000" kern="0" spc="-100" dirty="0" err="1">
                  <a:solidFill>
                    <a:srgbClr val="000000"/>
                  </a:solidFill>
                  <a:latin typeface="S-Core Dream 3 Light" pitchFamily="34" charset="0"/>
                  <a:cs typeface="S-Core Dream 3 Light" pitchFamily="34" charset="0"/>
                </a:rPr>
                <a:t>내용</a:t>
              </a:r>
              <a:endParaRPr lang="en-US" sz="20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endParaRPr>
            </a:p>
            <a:p>
              <a:pPr algn="r"/>
              <a:endParaRPr lang="en-US" sz="20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endParaRPr>
            </a:p>
            <a:p>
              <a:pPr algn="r"/>
              <a:r>
                <a:rPr lang="en-US" sz="2000" kern="0" spc="-100" dirty="0">
                  <a:solidFill>
                    <a:srgbClr val="000000"/>
                  </a:solidFill>
                  <a:latin typeface="S-Core Dream 3 Light" pitchFamily="34" charset="0"/>
                  <a:cs typeface="S-Core Dream 3 Light" pitchFamily="34" charset="0"/>
                </a:rPr>
                <a:t>팀원간 역할 분담 및 </a:t>
              </a:r>
              <a:r>
                <a:rPr lang="en-US" sz="2000" kern="0" spc="-100" dirty="0" err="1">
                  <a:solidFill>
                    <a:srgbClr val="000000"/>
                  </a:solidFill>
                  <a:latin typeface="S-Core Dream 3 Light" pitchFamily="34" charset="0"/>
                  <a:cs typeface="S-Core Dream 3 Light" pitchFamily="34" charset="0"/>
                </a:rPr>
                <a:t>일정</a:t>
              </a:r>
              <a:endParaRPr lang="en-US" sz="20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endParaRPr>
            </a:p>
            <a:p>
              <a:pPr algn="r"/>
              <a:endParaRPr lang="en-US" sz="20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endParaRPr>
            </a:p>
            <a:p>
              <a:pPr algn="r"/>
              <a:r>
                <a:rPr lang="en-US" sz="2000" kern="0" spc="-100" dirty="0">
                  <a:solidFill>
                    <a:srgbClr val="000000"/>
                  </a:solidFill>
                  <a:latin typeface="S-Core Dream 3 Light" pitchFamily="34" charset="0"/>
                  <a:cs typeface="S-Core Dream 3 Light" pitchFamily="34" charset="0"/>
                </a:rPr>
                <a:t>프로젝트 수행 방향</a:t>
              </a:r>
              <a:endParaRPr lang="en-US" dirty="0"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5576887" y="5011797"/>
              <a:ext cx="838200" cy="16312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S-Core Dream 5 Medium" pitchFamily="34" charset="0"/>
                  <a:cs typeface="S-Core Dream 5 Medium" pitchFamily="34" charset="0"/>
                </a:rPr>
                <a:t>01</a:t>
              </a:r>
            </a:p>
            <a:p>
              <a:endParaRPr lang="en-US" sz="20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endParaRPr>
            </a:p>
            <a:p>
              <a:r>
                <a:rPr lang="en-US" sz="2000" dirty="0">
                  <a:solidFill>
                    <a:srgbClr val="000000"/>
                  </a:solidFill>
                  <a:latin typeface="S-Core Dream 5 Medium" pitchFamily="34" charset="0"/>
                  <a:cs typeface="S-Core Dream 5 Medium" pitchFamily="34" charset="0"/>
                </a:rPr>
                <a:t>02</a:t>
              </a:r>
            </a:p>
            <a:p>
              <a:endParaRPr lang="en-US" sz="20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endParaRPr>
            </a:p>
            <a:p>
              <a:r>
                <a:rPr lang="en-US" sz="2000" dirty="0">
                  <a:solidFill>
                    <a:srgbClr val="000000"/>
                  </a:solidFill>
                  <a:latin typeface="S-Core Dream 5 Medium" pitchFamily="34" charset="0"/>
                  <a:cs typeface="S-Core Dream 5 Medium" pitchFamily="34" charset="0"/>
                </a:rPr>
                <a:t>03</a:t>
              </a:r>
              <a:endParaRPr lang="en-US" sz="2000" dirty="0"/>
            </a:p>
          </p:txBody>
        </p:sp>
      </p:grpSp>
      <p:sp>
        <p:nvSpPr>
          <p:cNvPr id="20" name="Object 20"/>
          <p:cNvSpPr txBox="1"/>
          <p:nvPr/>
        </p:nvSpPr>
        <p:spPr>
          <a:xfrm rot="-16200000">
            <a:off x="-1429261" y="5465942"/>
            <a:ext cx="3760027" cy="2541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서비스 산업 데이터를 활용한 빅데이터 분석 실무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7905" y="348307"/>
            <a:ext cx="731032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000" kern="0" spc="-300" dirty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프로젝트 주제 및 내용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812466" y="1872135"/>
            <a:ext cx="9601200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1500" kern="0" spc="-1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en-US" altLang="ko-KR" sz="1500" kern="0" spc="-100" dirty="0">
                <a:solidFill>
                  <a:srgbClr val="000000"/>
                </a:solidFill>
                <a:latin typeface="S-Core Dream 3 Light" pitchFamily="34" charset="0"/>
                <a:ea typeface="맑은 고딕" panose="020B0503020000020004" pitchFamily="50" charset="-127"/>
                <a:cs typeface="S-Core Dream 3 Light" pitchFamily="34" charset="0"/>
              </a:rPr>
              <a:t>○  </a:t>
            </a:r>
            <a:r>
              <a:rPr lang="ko-KR" altLang="en-US" sz="15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온라인 쇼핑몰에서 상품 </a:t>
            </a:r>
            <a:r>
              <a:rPr lang="ko-KR" altLang="en-US" sz="15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구매시</a:t>
            </a:r>
            <a:r>
              <a:rPr lang="ko-KR" altLang="en-US" sz="15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불필요하게 많은 리뷰를 일목요연하게 요약하여 소비자에게 편리함을 제공합니다</a:t>
            </a:r>
            <a:r>
              <a:rPr lang="en-US" altLang="ko-KR" sz="15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.</a:t>
            </a:r>
          </a:p>
          <a:p>
            <a:endParaRPr lang="en-US" sz="1500" kern="0" spc="-1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en-US" altLang="ko-KR" sz="1500" kern="0" spc="-100" dirty="0">
                <a:solidFill>
                  <a:srgbClr val="000000"/>
                </a:solidFill>
                <a:latin typeface="S-Core Dream 3 Light" pitchFamily="34" charset="0"/>
                <a:ea typeface="맑은 고딕" panose="020B0503020000020004" pitchFamily="50" charset="-127"/>
                <a:cs typeface="S-Core Dream 3 Light" pitchFamily="34" charset="0"/>
              </a:rPr>
              <a:t>○  </a:t>
            </a:r>
            <a:r>
              <a:rPr lang="ko-KR" altLang="en-US" sz="1500" kern="0" spc="-100" dirty="0">
                <a:solidFill>
                  <a:srgbClr val="000000"/>
                </a:solidFill>
                <a:latin typeface="S-Core Dream 3 Light" pitchFamily="34" charset="0"/>
                <a:ea typeface="맑은 고딕" panose="020B0503020000020004" pitchFamily="50" charset="-127"/>
                <a:cs typeface="S-Core Dream 3 Light" pitchFamily="34" charset="0"/>
              </a:rPr>
              <a:t>리뷰의 성향을 알려주고 해당 상품과 관련된 상품을 추천해줍니다</a:t>
            </a:r>
            <a:r>
              <a:rPr lang="en-US" altLang="ko-KR" sz="1500" kern="0" spc="-100" dirty="0">
                <a:solidFill>
                  <a:srgbClr val="000000"/>
                </a:solidFill>
                <a:latin typeface="S-Core Dream 3 Light" pitchFamily="34" charset="0"/>
                <a:ea typeface="맑은 고딕" panose="020B0503020000020004" pitchFamily="50" charset="-127"/>
                <a:cs typeface="S-Core Dream 3 Light" pitchFamily="34" charset="0"/>
              </a:rPr>
              <a:t>.</a:t>
            </a:r>
          </a:p>
          <a:p>
            <a:endParaRPr lang="en-US" altLang="ko-KR" sz="1500" kern="0" spc="-100" dirty="0">
              <a:solidFill>
                <a:srgbClr val="000000"/>
              </a:solidFill>
              <a:latin typeface="S-Core Dream 3 Light" pitchFamily="34" charset="0"/>
              <a:ea typeface="맑은 고딕" panose="020B0503020000020004" pitchFamily="50" charset="-127"/>
              <a:cs typeface="S-Core Dream 3 Light" pitchFamily="34" charset="0"/>
            </a:endParaRPr>
          </a:p>
          <a:p>
            <a:r>
              <a:rPr lang="en-US" altLang="ko-KR" sz="1500" kern="0" spc="-100" dirty="0">
                <a:solidFill>
                  <a:srgbClr val="000000"/>
                </a:solidFill>
                <a:latin typeface="S-Core Dream 3 Light" pitchFamily="34" charset="0"/>
                <a:ea typeface="맑은 고딕" panose="020B0503020000020004" pitchFamily="50" charset="-127"/>
                <a:cs typeface="S-Core Dream 3 Light" pitchFamily="34" charset="0"/>
              </a:rPr>
              <a:t>○  </a:t>
            </a:r>
            <a:r>
              <a:rPr lang="ko-KR" altLang="en-US" sz="1500" kern="0" spc="-100" dirty="0">
                <a:solidFill>
                  <a:srgbClr val="000000"/>
                </a:solidFill>
                <a:latin typeface="S-Core Dream 3 Light" pitchFamily="34" charset="0"/>
                <a:ea typeface="맑은 고딕" panose="020B0503020000020004" pitchFamily="50" charset="-127"/>
                <a:cs typeface="S-Core Dream 3 Light" pitchFamily="34" charset="0"/>
              </a:rPr>
              <a:t>해당 상품 리뷰의 평점을 예측해줍니다</a:t>
            </a:r>
            <a:r>
              <a:rPr lang="en-US" altLang="ko-KR" sz="1500" kern="0" spc="-100" dirty="0">
                <a:solidFill>
                  <a:srgbClr val="000000"/>
                </a:solidFill>
                <a:latin typeface="S-Core Dream 3 Light" pitchFamily="34" charset="0"/>
                <a:ea typeface="맑은 고딕" panose="020B0503020000020004" pitchFamily="50" charset="-127"/>
                <a:cs typeface="S-Core Dream 3 Light" pitchFamily="34" charset="0"/>
              </a:rPr>
              <a:t>.</a:t>
            </a:r>
            <a:endParaRPr lang="en-US" sz="1500" kern="0" spc="-1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367394" y="6218103"/>
            <a:ext cx="212894" cy="212894"/>
            <a:chOff x="367394" y="6218103"/>
            <a:chExt cx="212894" cy="21289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394" y="6218103"/>
              <a:ext cx="212894" cy="2128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7394" y="1151076"/>
            <a:ext cx="212894" cy="212894"/>
            <a:chOff x="367394" y="1151076"/>
            <a:chExt cx="212894" cy="21289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394" y="1151076"/>
              <a:ext cx="212894" cy="21289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 rot="-16200000">
            <a:off x="-1429261" y="5465942"/>
            <a:ext cx="3760027" cy="2541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서비스 산업 데이터를 활용한 빅데이터 분석 실무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757487" y="3349463"/>
            <a:ext cx="5711158" cy="4009709"/>
            <a:chOff x="1316686" y="3010319"/>
            <a:chExt cx="5711158" cy="400970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6686" y="3010319"/>
              <a:ext cx="5711158" cy="4009709"/>
            </a:xfrm>
            <a:prstGeom prst="rect">
              <a:avLst/>
            </a:prstGeom>
          </p:spPr>
        </p:pic>
      </p:grpSp>
      <p:sp>
        <p:nvSpPr>
          <p:cNvPr id="4" name="Object 2">
            <a:extLst>
              <a:ext uri="{FF2B5EF4-FFF2-40B4-BE49-F238E27FC236}">
                <a16:creationId xmlns:a16="http://schemas.microsoft.com/office/drawing/2014/main" id="{5C31013C-1320-8D46-9144-60C536C74D56}"/>
              </a:ext>
            </a:extLst>
          </p:cNvPr>
          <p:cNvSpPr txBox="1"/>
          <p:nvPr/>
        </p:nvSpPr>
        <p:spPr>
          <a:xfrm>
            <a:off x="1693126" y="1500490"/>
            <a:ext cx="731032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000" b="1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머신러닝을</a:t>
            </a:r>
            <a:r>
              <a:rPr lang="ko-KR" altLang="en-US" sz="2000" b="1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활용한 상품 리뷰 요약 및 추천</a:t>
            </a:r>
            <a:r>
              <a:rPr lang="en-US" altLang="ko-KR" sz="2000" b="1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,</a:t>
            </a:r>
            <a:r>
              <a:rPr lang="ko-KR" altLang="en-US" sz="2000" b="1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분석 서비스</a:t>
            </a:r>
            <a:endParaRPr lang="en-US" altLang="ko-KR" sz="2000" b="1" kern="0" spc="-1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7394" y="6218103"/>
            <a:ext cx="212894" cy="212894"/>
            <a:chOff x="367394" y="6218103"/>
            <a:chExt cx="212894" cy="2128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394" y="6218103"/>
              <a:ext cx="212894" cy="2128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7394" y="1151076"/>
            <a:ext cx="212894" cy="212894"/>
            <a:chOff x="367394" y="1151076"/>
            <a:chExt cx="212894" cy="2128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394" y="1151076"/>
              <a:ext cx="212894" cy="212894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 rot="-16200000">
            <a:off x="-1429261" y="5465942"/>
            <a:ext cx="3760027" cy="2541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서비스 산업 데이터를 활용한 빅데이터 분석 실무</a:t>
            </a:r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32A2D59-0EBD-41CC-8256-1D008B8E6228}"/>
              </a:ext>
            </a:extLst>
          </p:cNvPr>
          <p:cNvGrpSpPr/>
          <p:nvPr/>
        </p:nvGrpSpPr>
        <p:grpSpPr>
          <a:xfrm>
            <a:off x="1449614" y="1940653"/>
            <a:ext cx="7783491" cy="3681543"/>
            <a:chOff x="1494497" y="1605944"/>
            <a:chExt cx="7783491" cy="36815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94497" y="1605945"/>
              <a:ext cx="1827418" cy="3681542"/>
              <a:chOff x="1494497" y="1605945"/>
              <a:chExt cx="1827418" cy="3681542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514512" y="1605945"/>
                <a:ext cx="1787379" cy="3681542"/>
                <a:chOff x="1514512" y="1605945"/>
                <a:chExt cx="1787379" cy="3681542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14512" y="1605945"/>
                  <a:ext cx="1787379" cy="3681542"/>
                </a:xfrm>
                <a:prstGeom prst="rect">
                  <a:avLst/>
                </a:prstGeom>
              </p:spPr>
            </p:pic>
          </p:grpSp>
          <p:sp>
            <p:nvSpPr>
              <p:cNvPr id="13" name="Object 13"/>
              <p:cNvSpPr txBox="1"/>
              <p:nvPr/>
            </p:nvSpPr>
            <p:spPr>
              <a:xfrm>
                <a:off x="1494497" y="3745324"/>
                <a:ext cx="1827418" cy="64633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ko-KR" altLang="en-US" dirty="0"/>
                  <a:t>하루 일정 관리 및 결산 확인</a:t>
                </a:r>
                <a:endParaRPr lang="en-US" dirty="0"/>
              </a:p>
            </p:txBody>
          </p:sp>
          <p:grpSp>
            <p:nvGrpSpPr>
              <p:cNvPr id="1005" name="그룹 1005"/>
              <p:cNvGrpSpPr/>
              <p:nvPr/>
            </p:nvGrpSpPr>
            <p:grpSpPr>
              <a:xfrm>
                <a:off x="1684274" y="1803103"/>
                <a:ext cx="1447855" cy="1447855"/>
                <a:chOff x="1684274" y="1803103"/>
                <a:chExt cx="1447855" cy="1447855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684274" y="1803103"/>
                  <a:ext cx="1447855" cy="1447855"/>
                </a:xfrm>
                <a:prstGeom prst="rect">
                  <a:avLst/>
                </a:prstGeom>
              </p:spPr>
            </p:pic>
          </p:grpSp>
          <p:sp>
            <p:nvSpPr>
              <p:cNvPr id="17" name="Object 17"/>
              <p:cNvSpPr txBox="1"/>
              <p:nvPr/>
            </p:nvSpPr>
            <p:spPr>
              <a:xfrm>
                <a:off x="1837754" y="3467143"/>
                <a:ext cx="1140904" cy="35287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1300" kern="0" spc="100" dirty="0">
                    <a:solidFill>
                      <a:srgbClr val="000000"/>
                    </a:solidFill>
                    <a:latin typeface="S-Core Dream 5 Medium" pitchFamily="34" charset="0"/>
                    <a:cs typeface="S-Core Dream 5 Medium" pitchFamily="34" charset="0"/>
                  </a:rPr>
                  <a:t>최진형</a:t>
                </a:r>
                <a:endParaRPr lang="en-US" dirty="0"/>
              </a:p>
            </p:txBody>
          </p:sp>
        </p:grpSp>
        <p:grpSp>
          <p:nvGrpSpPr>
            <p:cNvPr id="1006" name="그룹 1006"/>
            <p:cNvGrpSpPr/>
            <p:nvPr/>
          </p:nvGrpSpPr>
          <p:grpSpPr>
            <a:xfrm>
              <a:off x="3484468" y="1605945"/>
              <a:ext cx="1827418" cy="3681542"/>
              <a:chOff x="3484468" y="1605945"/>
              <a:chExt cx="1827418" cy="3681542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3504491" y="1605945"/>
                <a:ext cx="1787379" cy="3681542"/>
                <a:chOff x="3504491" y="1605945"/>
                <a:chExt cx="1787379" cy="3681542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504491" y="1605945"/>
                  <a:ext cx="1787379" cy="3681542"/>
                </a:xfrm>
                <a:prstGeom prst="rect">
                  <a:avLst/>
                </a:prstGeom>
              </p:spPr>
            </p:pic>
          </p:grpSp>
          <p:sp>
            <p:nvSpPr>
              <p:cNvPr id="23" name="Object 23"/>
              <p:cNvSpPr txBox="1"/>
              <p:nvPr/>
            </p:nvSpPr>
            <p:spPr>
              <a:xfrm>
                <a:off x="3484468" y="3745324"/>
                <a:ext cx="1827418" cy="9233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ko-KR" altLang="en-US" dirty="0"/>
                  <a:t>필요 데이터셋 탐색 및 데이터 시각화</a:t>
                </a:r>
                <a:endParaRPr lang="en-US" dirty="0"/>
              </a:p>
            </p:txBody>
          </p:sp>
          <p:grpSp>
            <p:nvGrpSpPr>
              <p:cNvPr id="1008" name="그룹 1008"/>
              <p:cNvGrpSpPr/>
              <p:nvPr/>
            </p:nvGrpSpPr>
            <p:grpSpPr>
              <a:xfrm>
                <a:off x="3674253" y="1803103"/>
                <a:ext cx="1447855" cy="1447855"/>
                <a:chOff x="3674253" y="1803103"/>
                <a:chExt cx="1447855" cy="1447855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674253" y="1803103"/>
                  <a:ext cx="1447855" cy="1447855"/>
                </a:xfrm>
                <a:prstGeom prst="rect">
                  <a:avLst/>
                </a:prstGeom>
              </p:spPr>
            </p:pic>
          </p:grpSp>
          <p:sp>
            <p:nvSpPr>
              <p:cNvPr id="27" name="Object 27"/>
              <p:cNvSpPr txBox="1"/>
              <p:nvPr/>
            </p:nvSpPr>
            <p:spPr>
              <a:xfrm>
                <a:off x="3827725" y="3467143"/>
                <a:ext cx="1140904" cy="35287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1300" kern="0" spc="100" dirty="0">
                    <a:solidFill>
                      <a:srgbClr val="000000"/>
                    </a:solidFill>
                    <a:latin typeface="S-Core Dream 5 Medium" pitchFamily="34" charset="0"/>
                    <a:cs typeface="S-Core Dream 5 Medium" pitchFamily="34" charset="0"/>
                  </a:rPr>
                  <a:t>김기쁨</a:t>
                </a:r>
                <a:endParaRPr lang="en-US" dirty="0"/>
              </a:p>
            </p:txBody>
          </p:sp>
        </p:grpSp>
        <p:grpSp>
          <p:nvGrpSpPr>
            <p:cNvPr id="1009" name="그룹 1009"/>
            <p:cNvGrpSpPr/>
            <p:nvPr/>
          </p:nvGrpSpPr>
          <p:grpSpPr>
            <a:xfrm>
              <a:off x="5446093" y="1605945"/>
              <a:ext cx="1884129" cy="3681542"/>
              <a:chOff x="5446093" y="1605945"/>
              <a:chExt cx="1884129" cy="3681542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5494470" y="1605945"/>
                <a:ext cx="1787379" cy="3681542"/>
                <a:chOff x="5494470" y="1605945"/>
                <a:chExt cx="1787379" cy="3681542"/>
              </a:xfrm>
            </p:grpSpPr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5494470" y="1605945"/>
                  <a:ext cx="1787379" cy="3681542"/>
                </a:xfrm>
                <a:prstGeom prst="rect">
                  <a:avLst/>
                </a:prstGeom>
              </p:spPr>
            </p:pic>
          </p:grpSp>
          <p:sp>
            <p:nvSpPr>
              <p:cNvPr id="33" name="Object 33"/>
              <p:cNvSpPr txBox="1"/>
              <p:nvPr/>
            </p:nvSpPr>
            <p:spPr>
              <a:xfrm>
                <a:off x="5446093" y="3745324"/>
                <a:ext cx="1884129" cy="64633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ko-KR" altLang="en-US" dirty="0"/>
                  <a:t>모델링 방식 </a:t>
                </a:r>
                <a:r>
                  <a:rPr lang="ko-KR" altLang="en-US" dirty="0" err="1"/>
                  <a:t>서칭</a:t>
                </a:r>
                <a:endParaRPr lang="en-US" dirty="0"/>
              </a:p>
            </p:txBody>
          </p:sp>
          <p:grpSp>
            <p:nvGrpSpPr>
              <p:cNvPr id="1011" name="그룹 1011"/>
              <p:cNvGrpSpPr/>
              <p:nvPr/>
            </p:nvGrpSpPr>
            <p:grpSpPr>
              <a:xfrm>
                <a:off x="5664232" y="1803103"/>
                <a:ext cx="1447855" cy="1447855"/>
                <a:chOff x="5664232" y="1803103"/>
                <a:chExt cx="1447855" cy="1447855"/>
              </a:xfrm>
            </p:grpSpPr>
            <p:pic>
              <p:nvPicPr>
                <p:cNvPr id="35" name="Object 34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5664232" y="1803103"/>
                  <a:ext cx="1447855" cy="1447855"/>
                </a:xfrm>
                <a:prstGeom prst="rect">
                  <a:avLst/>
                </a:prstGeom>
              </p:spPr>
            </p:pic>
          </p:grpSp>
          <p:sp>
            <p:nvSpPr>
              <p:cNvPr id="37" name="Object 37"/>
              <p:cNvSpPr txBox="1"/>
              <p:nvPr/>
            </p:nvSpPr>
            <p:spPr>
              <a:xfrm>
                <a:off x="5817706" y="3467143"/>
                <a:ext cx="1140904" cy="35287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1300" kern="0" spc="100" dirty="0">
                    <a:solidFill>
                      <a:srgbClr val="000000"/>
                    </a:solidFill>
                    <a:latin typeface="S-Core Dream 5 Medium" pitchFamily="34" charset="0"/>
                    <a:cs typeface="S-Core Dream 5 Medium" pitchFamily="34" charset="0"/>
                  </a:rPr>
                  <a:t>조용일</a:t>
                </a:r>
                <a:endParaRPr lang="en-US" dirty="0"/>
              </a:p>
            </p:txBody>
          </p:sp>
        </p:grpSp>
        <p:grpSp>
          <p:nvGrpSpPr>
            <p:cNvPr id="1012" name="그룹 1012"/>
            <p:cNvGrpSpPr/>
            <p:nvPr/>
          </p:nvGrpSpPr>
          <p:grpSpPr>
            <a:xfrm>
              <a:off x="7450570" y="1605945"/>
              <a:ext cx="1827418" cy="3681542"/>
              <a:chOff x="7450570" y="1605945"/>
              <a:chExt cx="1827418" cy="3681542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7484449" y="1605945"/>
                <a:ext cx="1787379" cy="3681542"/>
                <a:chOff x="7484449" y="1605945"/>
                <a:chExt cx="1787379" cy="3681542"/>
              </a:xfrm>
            </p:grpSpPr>
            <p:pic>
              <p:nvPicPr>
                <p:cNvPr id="41" name="Object 4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7484449" y="1605945"/>
                  <a:ext cx="1787379" cy="3681542"/>
                </a:xfrm>
                <a:prstGeom prst="rect">
                  <a:avLst/>
                </a:prstGeom>
              </p:spPr>
            </p:pic>
          </p:grpSp>
          <p:sp>
            <p:nvSpPr>
              <p:cNvPr id="43" name="Object 43"/>
              <p:cNvSpPr txBox="1"/>
              <p:nvPr/>
            </p:nvSpPr>
            <p:spPr>
              <a:xfrm>
                <a:off x="7450570" y="3745324"/>
                <a:ext cx="1827418" cy="64633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ko-KR" altLang="en-US" dirty="0"/>
                  <a:t>프로젝트 구조 정리 및 피드백</a:t>
                </a:r>
                <a:endParaRPr lang="en-US" dirty="0"/>
              </a:p>
            </p:txBody>
          </p:sp>
          <p:grpSp>
            <p:nvGrpSpPr>
              <p:cNvPr id="1014" name="그룹 1014"/>
              <p:cNvGrpSpPr/>
              <p:nvPr/>
            </p:nvGrpSpPr>
            <p:grpSpPr>
              <a:xfrm>
                <a:off x="7654211" y="1803103"/>
                <a:ext cx="1447855" cy="1447855"/>
                <a:chOff x="7654211" y="1803103"/>
                <a:chExt cx="1447855" cy="1447855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7654211" y="1803103"/>
                  <a:ext cx="1447855" cy="1447855"/>
                </a:xfrm>
                <a:prstGeom prst="rect">
                  <a:avLst/>
                </a:prstGeom>
              </p:spPr>
            </p:pic>
          </p:grpSp>
          <p:sp>
            <p:nvSpPr>
              <p:cNvPr id="47" name="Object 47"/>
              <p:cNvSpPr txBox="1"/>
              <p:nvPr/>
            </p:nvSpPr>
            <p:spPr>
              <a:xfrm>
                <a:off x="7807687" y="3467143"/>
                <a:ext cx="1140904" cy="35287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1300" kern="0" spc="100" dirty="0">
                    <a:solidFill>
                      <a:srgbClr val="000000"/>
                    </a:solidFill>
                    <a:latin typeface="S-Core Dream 5 Medium" pitchFamily="34" charset="0"/>
                    <a:cs typeface="S-Core Dream 5 Medium" pitchFamily="34" charset="0"/>
                  </a:rPr>
                  <a:t>오한샘</a:t>
                </a:r>
                <a:endParaRPr lang="en-US" dirty="0"/>
              </a:p>
            </p:txBody>
          </p:sp>
        </p:grpSp>
        <p:grpSp>
          <p:nvGrpSpPr>
            <p:cNvPr id="1015" name="그룹 1015"/>
            <p:cNvGrpSpPr/>
            <p:nvPr/>
          </p:nvGrpSpPr>
          <p:grpSpPr>
            <a:xfrm>
              <a:off x="5696755" y="1847225"/>
              <a:ext cx="1404132" cy="1404132"/>
              <a:chOff x="5696755" y="1847225"/>
              <a:chExt cx="1404132" cy="1404132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 rotWithShape="1">
              <a:blip r:embed="rId6" cstate="print"/>
              <a:srcRect l="1983" t="-2305" r="-1983" b="23342"/>
              <a:stretch/>
            </p:blipFill>
            <p:spPr>
              <a:xfrm>
                <a:off x="5696755" y="1847225"/>
                <a:ext cx="1404132" cy="1404132"/>
              </a:xfrm>
              <a:prstGeom prst="ellipse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3504176" y="1605944"/>
              <a:ext cx="1617932" cy="1645013"/>
              <a:chOff x="1396268" y="1493519"/>
              <a:chExt cx="1770200" cy="1770200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 rotWithShape="1">
              <a:blip r:embed="rId7" cstate="print"/>
              <a:srcRect l="-20220" t="-9900" r="20220" b="50250"/>
              <a:stretch/>
            </p:blipFill>
            <p:spPr>
              <a:xfrm>
                <a:off x="1396268" y="1493519"/>
                <a:ext cx="1770200" cy="1770200"/>
              </a:xfrm>
              <a:prstGeom prst="ellipse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684273" y="1800225"/>
              <a:ext cx="1447855" cy="1447855"/>
              <a:chOff x="3638509" y="1790290"/>
              <a:chExt cx="1447855" cy="144785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 rotWithShape="1">
              <a:blip r:embed="rId8" cstate="print"/>
              <a:srcRect l="-6802" t="2833" r="6802" b="57109"/>
              <a:stretch/>
            </p:blipFill>
            <p:spPr>
              <a:xfrm>
                <a:off x="3638509" y="1790290"/>
                <a:ext cx="1447855" cy="1447855"/>
              </a:xfrm>
              <a:prstGeom prst="ellipse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7634190" y="1783160"/>
              <a:ext cx="1487895" cy="1447855"/>
              <a:chOff x="7600412" y="1664508"/>
              <a:chExt cx="1566508" cy="1566508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 rotWithShape="1">
              <a:blip r:embed="rId9" cstate="print"/>
              <a:srcRect l="97" t="-4461" r="-97" b="21189"/>
              <a:stretch/>
            </p:blipFill>
            <p:spPr>
              <a:xfrm>
                <a:off x="7600412" y="1664508"/>
                <a:ext cx="1566508" cy="1566508"/>
              </a:xfrm>
              <a:prstGeom prst="ellipse">
                <a:avLst/>
              </a:prstGeom>
            </p:spPr>
          </p:pic>
        </p:grpSp>
      </p:grpSp>
      <p:sp>
        <p:nvSpPr>
          <p:cNvPr id="4" name="Object 2">
            <a:extLst>
              <a:ext uri="{FF2B5EF4-FFF2-40B4-BE49-F238E27FC236}">
                <a16:creationId xmlns:a16="http://schemas.microsoft.com/office/drawing/2014/main" id="{C0775F90-BAA3-7964-E7E4-41F490D20A61}"/>
              </a:ext>
            </a:extLst>
          </p:cNvPr>
          <p:cNvSpPr txBox="1"/>
          <p:nvPr/>
        </p:nvSpPr>
        <p:spPr>
          <a:xfrm>
            <a:off x="1957905" y="348307"/>
            <a:ext cx="731032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6000" kern="0" spc="-300" dirty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역할 분담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7394" y="6218103"/>
            <a:ext cx="212894" cy="212894"/>
            <a:chOff x="367394" y="6218103"/>
            <a:chExt cx="212894" cy="21289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394" y="6218103"/>
              <a:ext cx="212894" cy="2128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7394" y="1151076"/>
            <a:ext cx="212894" cy="212894"/>
            <a:chOff x="367394" y="1151076"/>
            <a:chExt cx="212894" cy="21289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394" y="1151076"/>
              <a:ext cx="212894" cy="21289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 rot="-16200000">
            <a:off x="-1429261" y="5465942"/>
            <a:ext cx="3760027" cy="2541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서비스 산업 데이터를 활용한 빅데이터 분석 실무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410169" y="1800225"/>
            <a:ext cx="8405793" cy="5210401"/>
            <a:chOff x="1665335" y="591394"/>
            <a:chExt cx="8405793" cy="521040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252081" y="591394"/>
              <a:ext cx="3818034" cy="4973217"/>
              <a:chOff x="6252081" y="591394"/>
              <a:chExt cx="3818034" cy="497321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252081" y="591394"/>
                <a:ext cx="3818034" cy="497321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665335" y="594166"/>
              <a:ext cx="3781256" cy="5067678"/>
              <a:chOff x="1665335" y="594166"/>
              <a:chExt cx="3781256" cy="506767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65335" y="594166"/>
                <a:ext cx="3781256" cy="506767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2343431" y="4416649"/>
              <a:ext cx="2536193" cy="571449"/>
              <a:chOff x="2343431" y="4416649"/>
              <a:chExt cx="2536193" cy="57144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343431" y="4416649"/>
                <a:ext cx="2536193" cy="57144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352532" y="5230346"/>
              <a:ext cx="2536193" cy="571449"/>
              <a:chOff x="2352532" y="5230346"/>
              <a:chExt cx="2536193" cy="57144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352532" y="5230346"/>
                <a:ext cx="2536193" cy="57144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977946" y="1990820"/>
              <a:ext cx="2536193" cy="571449"/>
              <a:chOff x="6977946" y="1990820"/>
              <a:chExt cx="2536193" cy="57144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977946" y="1990820"/>
                <a:ext cx="2536193" cy="57144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026485" y="2786210"/>
              <a:ext cx="2536193" cy="571449"/>
              <a:chOff x="7026485" y="2786210"/>
              <a:chExt cx="2536193" cy="57144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026485" y="2786210"/>
                <a:ext cx="2536193" cy="57144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7041654" y="3562353"/>
              <a:ext cx="2536193" cy="571449"/>
              <a:chOff x="7041654" y="3562353"/>
              <a:chExt cx="2536193" cy="5714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041654" y="3562353"/>
                <a:ext cx="2536193" cy="571449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8021547" y="4300813"/>
              <a:ext cx="1516862" cy="571449"/>
              <a:chOff x="8021547" y="4300813"/>
              <a:chExt cx="1516862" cy="571449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021547" y="4300813"/>
                <a:ext cx="1516862" cy="57144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977946" y="5102530"/>
              <a:ext cx="1457202" cy="571449"/>
              <a:chOff x="6977946" y="5102530"/>
              <a:chExt cx="1457202" cy="571449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977946" y="5102530"/>
                <a:ext cx="1457202" cy="571449"/>
              </a:xfrm>
              <a:prstGeom prst="rect">
                <a:avLst/>
              </a:prstGeom>
            </p:spPr>
          </p:pic>
        </p:grpSp>
        <p:sp>
          <p:nvSpPr>
            <p:cNvPr id="38" name="Object 38"/>
            <p:cNvSpPr txBox="1"/>
            <p:nvPr/>
          </p:nvSpPr>
          <p:spPr>
            <a:xfrm>
              <a:off x="1970985" y="4433241"/>
              <a:ext cx="3281076" cy="5245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900" kern="0" spc="100" dirty="0">
                  <a:solidFill>
                    <a:srgbClr val="000000"/>
                  </a:solidFill>
                  <a:latin typeface="S-Core Dream 3 Light" pitchFamily="34" charset="0"/>
                  <a:cs typeface="S-Core Dream 3 Light" pitchFamily="34" charset="0"/>
                </a:rPr>
                <a:t>주제 선정</a:t>
              </a:r>
              <a:endParaRPr lang="en-US" dirty="0"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1985611" y="5248150"/>
              <a:ext cx="3281076" cy="5245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900" kern="0" spc="100" dirty="0">
                  <a:solidFill>
                    <a:srgbClr val="000000"/>
                  </a:solidFill>
                  <a:latin typeface="S-Core Dream 3 Light" pitchFamily="34" charset="0"/>
                  <a:cs typeface="S-Core Dream 3 Light" pitchFamily="34" charset="0"/>
                </a:rPr>
                <a:t>데이터 수집, 전처리</a:t>
              </a:r>
              <a:endParaRPr lang="en-US" dirty="0"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6617643" y="2799990"/>
              <a:ext cx="3281076" cy="5245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900" kern="0" spc="100" dirty="0">
                  <a:solidFill>
                    <a:srgbClr val="000000"/>
                  </a:solidFill>
                  <a:latin typeface="S-Core Dream 3 Light" pitchFamily="34" charset="0"/>
                  <a:cs typeface="S-Core Dream 3 Light" pitchFamily="34" charset="0"/>
                </a:rPr>
                <a:t>시각화</a:t>
              </a:r>
              <a:endParaRPr lang="en-US" dirty="0"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6654044" y="3574488"/>
              <a:ext cx="3281076" cy="5245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900" kern="0" spc="100" dirty="0">
                  <a:solidFill>
                    <a:srgbClr val="000000"/>
                  </a:solidFill>
                  <a:latin typeface="S-Core Dream 3 Light" pitchFamily="34" charset="0"/>
                  <a:cs typeface="S-Core Dream 3 Light" pitchFamily="34" charset="0"/>
                </a:rPr>
                <a:t>시각화</a:t>
              </a:r>
              <a:endParaRPr lang="en-US" dirty="0"/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7119818" y="4322370"/>
              <a:ext cx="3281076" cy="5245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900" kern="0" spc="100" dirty="0">
                  <a:solidFill>
                    <a:srgbClr val="000000"/>
                  </a:solidFill>
                  <a:latin typeface="S-Core Dream 3 Light" pitchFamily="34" charset="0"/>
                  <a:cs typeface="S-Core Dream 3 Light" pitchFamily="34" charset="0"/>
                </a:rPr>
                <a:t>피드백</a:t>
              </a:r>
              <a:endParaRPr lang="en-US" dirty="0"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6045752" y="5138936"/>
              <a:ext cx="3281076" cy="5245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900" kern="0" spc="100" dirty="0">
                  <a:solidFill>
                    <a:srgbClr val="000000"/>
                  </a:solidFill>
                  <a:latin typeface="S-Core Dream 3 Light" pitchFamily="34" charset="0"/>
                  <a:cs typeface="S-Core Dream 3 Light" pitchFamily="34" charset="0"/>
                </a:rPr>
                <a:t>발표 준비</a:t>
              </a:r>
              <a:endParaRPr lang="en-US" dirty="0"/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7111163" y="5145107"/>
              <a:ext cx="3281076" cy="5245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900" kern="0" spc="100" dirty="0">
                  <a:solidFill>
                    <a:srgbClr val="000000"/>
                  </a:solidFill>
                  <a:latin typeface="S-Core Dream 5 Medium" pitchFamily="34" charset="0"/>
                  <a:cs typeface="S-Core Dream 5 Medium" pitchFamily="34" charset="0"/>
                </a:rPr>
                <a:t>발표!</a:t>
              </a:r>
              <a:endParaRPr lang="en-US" dirty="0"/>
            </a:p>
          </p:txBody>
        </p:sp>
      </p:grpSp>
      <p:sp>
        <p:nvSpPr>
          <p:cNvPr id="3" name="Object 2">
            <a:extLst>
              <a:ext uri="{FF2B5EF4-FFF2-40B4-BE49-F238E27FC236}">
                <a16:creationId xmlns:a16="http://schemas.microsoft.com/office/drawing/2014/main" id="{A88D0E87-324E-5EEE-0D91-30AC3454A21B}"/>
              </a:ext>
            </a:extLst>
          </p:cNvPr>
          <p:cNvSpPr txBox="1"/>
          <p:nvPr/>
        </p:nvSpPr>
        <p:spPr>
          <a:xfrm>
            <a:off x="1957905" y="348307"/>
            <a:ext cx="731032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6000" kern="0" spc="-300" dirty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일정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F6E98-A4A3-3A3A-F94F-DA3E50D1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487" y="352425"/>
            <a:ext cx="8229600" cy="1143000"/>
          </a:xfrm>
        </p:spPr>
        <p:txBody>
          <a:bodyPr/>
          <a:lstStyle/>
          <a:p>
            <a:r>
              <a:rPr lang="ko-KR" altLang="en-US" dirty="0"/>
              <a:t>수행방법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C520C-0D89-6CAF-8CEC-E3C9E1268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43" y="1876425"/>
            <a:ext cx="9767887" cy="452596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altLang="en-US" sz="2800" dirty="0"/>
              <a:t>상품 리뷰 데이터 수집</a:t>
            </a:r>
            <a:r>
              <a:rPr lang="en-US" altLang="ko-KR" sz="2800" dirty="0"/>
              <a:t>(</a:t>
            </a:r>
            <a:r>
              <a:rPr lang="ko-KR" altLang="en-US" sz="2800" dirty="0"/>
              <a:t>키워드 모델 구성을 위한 데이터</a:t>
            </a:r>
            <a:r>
              <a:rPr lang="en-US" altLang="ko-KR" sz="2800" dirty="0"/>
              <a:t>set)</a:t>
            </a:r>
          </a:p>
          <a:p>
            <a:pPr marL="514350" indent="-514350">
              <a:buAutoNum type="arabicPeriod"/>
            </a:pPr>
            <a:r>
              <a:rPr lang="ko-KR" altLang="en-US" sz="2800" dirty="0"/>
              <a:t>수집된 데이터로 키워드 분류 모델 생성</a:t>
            </a:r>
            <a:endParaRPr lang="en-US" altLang="ko-KR" sz="2800" dirty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altLang="ko-KR" sz="28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특정</a:t>
            </a:r>
            <a:r>
              <a:rPr lang="en-US" altLang="ko-KR" sz="28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altLang="ko-KR" sz="28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사이트</a:t>
            </a:r>
            <a:r>
              <a:rPr lang="en-US" altLang="ko-KR" sz="28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altLang="ko-KR" sz="28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크롤링</a:t>
            </a:r>
            <a:r>
              <a:rPr lang="en-US" altLang="ko-KR" sz="28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altLang="ko-KR" sz="28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통한</a:t>
            </a:r>
            <a:r>
              <a:rPr lang="en-US" altLang="ko-KR" sz="28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input </a:t>
            </a:r>
            <a:r>
              <a:rPr lang="en-US" altLang="ko-KR" sz="28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데이터</a:t>
            </a:r>
            <a:r>
              <a:rPr lang="en-US" altLang="ko-KR" sz="28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altLang="ko-KR" sz="28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수집</a:t>
            </a:r>
            <a:endParaRPr lang="en-US" altLang="ko-KR" sz="2800" kern="0" spc="-1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altLang="ko-KR" sz="28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수집된</a:t>
            </a:r>
            <a:r>
              <a:rPr lang="en-US" altLang="ko-KR" sz="28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altLang="ko-KR" sz="28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데이터를</a:t>
            </a:r>
            <a:r>
              <a:rPr lang="en-US" altLang="ko-KR" sz="28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altLang="ko-KR" sz="28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완성된</a:t>
            </a:r>
            <a:r>
              <a:rPr lang="en-US" altLang="ko-KR" sz="28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altLang="ko-KR" sz="28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모델에</a:t>
            </a:r>
            <a:r>
              <a:rPr lang="en-US" altLang="ko-KR" sz="28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altLang="ko-KR" sz="28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기입</a:t>
            </a:r>
            <a:endParaRPr lang="en-US" altLang="ko-KR" sz="2800" kern="0" spc="-1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altLang="ko-KR" sz="28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모델을</a:t>
            </a:r>
            <a:r>
              <a:rPr lang="en-US" altLang="ko-KR" sz="28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altLang="ko-KR" sz="28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통해</a:t>
            </a:r>
            <a:r>
              <a:rPr lang="en-US" altLang="ko-KR" sz="28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altLang="ko-KR" sz="28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수집된</a:t>
            </a:r>
            <a:r>
              <a:rPr lang="en-US" altLang="ko-KR" sz="28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altLang="ko-KR" sz="28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키워드로</a:t>
            </a:r>
            <a:r>
              <a:rPr lang="en-US" altLang="ko-KR" sz="28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altLang="ko-KR" sz="28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리뷰</a:t>
            </a:r>
            <a:r>
              <a:rPr lang="en-US" altLang="ko-KR" sz="28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altLang="ko-KR" sz="28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요약</a:t>
            </a:r>
            <a:r>
              <a:rPr lang="en-US" altLang="ko-KR" sz="28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및 </a:t>
            </a:r>
            <a:r>
              <a:rPr lang="en-US" altLang="ko-KR" sz="28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리뷰</a:t>
            </a:r>
            <a:r>
              <a:rPr lang="en-US" altLang="ko-KR" sz="28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altLang="ko-KR" sz="28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감정</a:t>
            </a:r>
            <a:r>
              <a:rPr lang="en-US" altLang="ko-KR" sz="28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altLang="ko-KR" sz="28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분석</a:t>
            </a:r>
            <a:endParaRPr lang="en-US" altLang="ko-KR" sz="2800" kern="0" spc="-1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514350" indent="-514350">
              <a:buFont typeface="Arial" pitchFamily="34" charset="0"/>
              <a:buAutoNum type="arabicPeriod"/>
            </a:pPr>
            <a:r>
              <a:rPr lang="ko-KR" altLang="en-US" sz="28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평점 예측 기능 구현</a:t>
            </a:r>
            <a:endParaRPr lang="en-US" altLang="ko-KR" sz="2800" kern="0" spc="-1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altLang="ko-KR" sz="28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홈페이지</a:t>
            </a:r>
            <a:r>
              <a:rPr lang="en-US" altLang="ko-KR" sz="28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altLang="ko-KR" sz="28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시각화를</a:t>
            </a:r>
            <a:r>
              <a:rPr lang="en-US" altLang="ko-KR" sz="28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altLang="ko-KR" sz="28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통해</a:t>
            </a:r>
            <a:r>
              <a:rPr lang="en-US" altLang="ko-KR" sz="28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altLang="ko-KR" sz="28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서비스</a:t>
            </a:r>
            <a:r>
              <a:rPr lang="en-US" altLang="ko-KR" sz="28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altLang="ko-KR" sz="28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제공</a:t>
            </a:r>
            <a:endParaRPr lang="en-US" altLang="ko-KR" sz="2800" kern="0" spc="-1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altLang="ko-KR" sz="28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로그인</a:t>
            </a:r>
            <a:r>
              <a:rPr lang="en-US" altLang="ko-KR" sz="28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altLang="ko-KR" sz="28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기능</a:t>
            </a:r>
            <a:r>
              <a:rPr lang="en-US" altLang="ko-KR" sz="28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ko-KR" altLang="en-US" sz="28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설계</a:t>
            </a:r>
            <a:endParaRPr lang="en-US" altLang="ko-KR" sz="2800" kern="0" spc="-1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514350" indent="-514350">
              <a:buFont typeface="Arial" pitchFamily="34" charset="0"/>
              <a:buAutoNum type="arabicPeriod"/>
            </a:pPr>
            <a:r>
              <a:rPr lang="ko-KR" altLang="en-US" sz="28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프로그램 시행 및 오류 피드백</a:t>
            </a:r>
            <a:endParaRPr lang="en-US" altLang="ko-KR" sz="2800" kern="0" spc="-1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4385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7394" y="6218103"/>
            <a:ext cx="212894" cy="212894"/>
            <a:chOff x="367394" y="6218103"/>
            <a:chExt cx="212894" cy="2128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394" y="6218103"/>
              <a:ext cx="212894" cy="2128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7394" y="1151076"/>
            <a:ext cx="212894" cy="212894"/>
            <a:chOff x="367394" y="1151076"/>
            <a:chExt cx="212894" cy="2128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394" y="1151076"/>
              <a:ext cx="212894" cy="21289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 rot="-16200000">
            <a:off x="-1429261" y="5465942"/>
            <a:ext cx="3760027" cy="2541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서비스 산업 데이터를 활용한 빅데이터 분석 실무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2176514" y="5727059"/>
            <a:ext cx="1444363" cy="182063"/>
            <a:chOff x="4625438" y="6921375"/>
            <a:chExt cx="1444363" cy="18206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5438" y="6921375"/>
              <a:ext cx="1444363" cy="182063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D7FE425-A5CB-1ED4-BAD6-98D4239D425C}"/>
              </a:ext>
            </a:extLst>
          </p:cNvPr>
          <p:cNvSpPr txBox="1">
            <a:spLocks/>
          </p:cNvSpPr>
          <p:nvPr/>
        </p:nvSpPr>
        <p:spPr>
          <a:xfrm>
            <a:off x="1233487" y="5758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도구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A4B3B2-5E03-A6AE-57D9-8BB2C2FD00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087" y="1613957"/>
            <a:ext cx="3978106" cy="25445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011F51-CEC3-1DEB-22F7-A53C81C34F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27" y="4888859"/>
            <a:ext cx="3115487" cy="1676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76582F4-19E0-F954-63FA-B5EF9D7B3A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247" y="3244146"/>
            <a:ext cx="2926080" cy="1828800"/>
          </a:xfrm>
          <a:prstGeom prst="rect">
            <a:avLst/>
          </a:prstGeom>
        </p:spPr>
      </p:pic>
      <p:pic>
        <p:nvPicPr>
          <p:cNvPr id="17" name="그림 16" descr="텍스트, 클립아트이(가) 표시된 사진">
            <a:extLst>
              <a:ext uri="{FF2B5EF4-FFF2-40B4-BE49-F238E27FC236}">
                <a16:creationId xmlns:a16="http://schemas.microsoft.com/office/drawing/2014/main" id="{F27BB34C-0E05-A22F-3B7A-554DB21A33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37" y="2452804"/>
            <a:ext cx="2438740" cy="8668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3524" y="3530429"/>
            <a:ext cx="7731550" cy="17388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kern="0" spc="-300" dirty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감사합니다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433524" y="5952400"/>
            <a:ext cx="4521322" cy="398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김기쁨 조용일 오한샘 최진형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67394" y="6218103"/>
            <a:ext cx="212894" cy="212894"/>
            <a:chOff x="367394" y="6218103"/>
            <a:chExt cx="212894" cy="21289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394" y="6218103"/>
              <a:ext cx="212894" cy="21289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-16200000">
            <a:off x="-1429261" y="5465942"/>
            <a:ext cx="3760027" cy="2541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서비스 산업 데이터를 활용한 빅데이터 분석 실무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67394" y="1151076"/>
            <a:ext cx="212894" cy="212894"/>
            <a:chOff x="367394" y="1151076"/>
            <a:chExt cx="212894" cy="21289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394" y="1151076"/>
              <a:ext cx="212894" cy="21289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433524" y="5365819"/>
            <a:ext cx="505580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1,000,000,000,000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457</Words>
  <Application>Microsoft Office PowerPoint</Application>
  <PresentationFormat>사용자 지정</PresentationFormat>
  <Paragraphs>93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Black Han Sans</vt:lpstr>
      <vt:lpstr>S-Core Dream 3 Light</vt:lpstr>
      <vt:lpstr>S-Core Dream 5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수행방법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최진형</cp:lastModifiedBy>
  <cp:revision>4</cp:revision>
  <dcterms:created xsi:type="dcterms:W3CDTF">2022-12-22T10:38:24Z</dcterms:created>
  <dcterms:modified xsi:type="dcterms:W3CDTF">2022-12-22T04:44:01Z</dcterms:modified>
</cp:coreProperties>
</file>