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97" r:id="rId3"/>
    <p:sldId id="313" r:id="rId4"/>
    <p:sldId id="314" r:id="rId5"/>
    <p:sldId id="318" r:id="rId6"/>
    <p:sldId id="319" r:id="rId7"/>
    <p:sldId id="320" r:id="rId8"/>
    <p:sldId id="321" r:id="rId9"/>
    <p:sldId id="322" r:id="rId10"/>
    <p:sldId id="323" r:id="rId11"/>
    <p:sldId id="386" r:id="rId12"/>
    <p:sldId id="324" r:id="rId13"/>
    <p:sldId id="331" r:id="rId14"/>
    <p:sldId id="369" r:id="rId15"/>
    <p:sldId id="379" r:id="rId16"/>
    <p:sldId id="381" r:id="rId17"/>
    <p:sldId id="382" r:id="rId18"/>
    <p:sldId id="384" r:id="rId19"/>
  </p:sldIdLst>
  <p:sldSz cx="9144000" cy="5145088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CC"/>
    <a:srgbClr val="0000CC"/>
    <a:srgbClr val="FF0066"/>
    <a:srgbClr val="0000FF"/>
    <a:srgbClr val="FFFFCC"/>
    <a:srgbClr val="9900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9"/>
  </p:normalViewPr>
  <p:slideViewPr>
    <p:cSldViewPr showGuides="1">
      <p:cViewPr varScale="1">
        <p:scale>
          <a:sx n="116" d="100"/>
          <a:sy n="116" d="100"/>
        </p:scale>
        <p:origin x="319" y="58"/>
      </p:cViewPr>
      <p:guideLst>
        <p:guide orient="horz" pos="1530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A26735-4B63-4303-A280-337616C06B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2025/3/5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2A86BA-EA78-4E63-A8E9-71EEA463EA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0398AF-DFBC-4575-B1E2-C9483CB5EDE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2025/3/5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90ED22-5D67-4397-8FEB-C7B6CE50F43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0"/>
            <a:ext cx="2074862" cy="50022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73775" cy="50022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0"/>
            <a:ext cx="2074862" cy="50022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73775" cy="50022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619250" y="142875"/>
            <a:ext cx="3887788" cy="269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323850" y="627063"/>
            <a:ext cx="6624638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59563" y="23813"/>
            <a:ext cx="2484437" cy="5032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29" name="直接连接符 13"/>
          <p:cNvCxnSpPr/>
          <p:nvPr userDrawn="1"/>
        </p:nvCxnSpPr>
        <p:spPr>
          <a:xfrm>
            <a:off x="323850" y="555625"/>
            <a:ext cx="813593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1619250" y="142875"/>
            <a:ext cx="3887788" cy="269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323850" y="627063"/>
            <a:ext cx="6624638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052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59563" y="23813"/>
            <a:ext cx="2484437" cy="5032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53" name="直接连接符 13"/>
          <p:cNvCxnSpPr/>
          <p:nvPr userDrawn="1"/>
        </p:nvCxnSpPr>
        <p:spPr>
          <a:xfrm>
            <a:off x="323850" y="555625"/>
            <a:ext cx="813593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 descr="C:\Users\Administrator\Desktop\timg (5).jpg"/>
          <p:cNvPicPr>
            <a:picLocks noChangeAspect="1"/>
          </p:cNvPicPr>
          <p:nvPr/>
        </p:nvPicPr>
        <p:blipFill>
          <a:blip r:embed="rId3"/>
          <a:srcRect b="4988"/>
          <a:stretch>
            <a:fillRect/>
          </a:stretch>
        </p:blipFill>
        <p:spPr>
          <a:xfrm>
            <a:off x="1588" y="-11112"/>
            <a:ext cx="9166225" cy="515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/>
          <p:nvPr/>
        </p:nvSpPr>
        <p:spPr>
          <a:xfrm>
            <a:off x="922338" y="20638"/>
            <a:ext cx="312737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</a:rPr>
              <a:t>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9512" y="988367"/>
            <a:ext cx="8136904" cy="1176020"/>
            <a:chOff x="-444759" y="1897224"/>
            <a:chExt cx="10849206" cy="1567543"/>
          </a:xfrm>
          <a:solidFill>
            <a:schemeClr val="bg1"/>
          </a:solidFill>
        </p:grpSpPr>
        <p:sp>
          <p:nvSpPr>
            <p:cNvPr id="23" name="平行四边形 22"/>
            <p:cNvSpPr/>
            <p:nvPr/>
          </p:nvSpPr>
          <p:spPr>
            <a:xfrm>
              <a:off x="-444759" y="1897224"/>
              <a:ext cx="10849206" cy="1567543"/>
            </a:xfrm>
            <a:prstGeom prst="parallelogram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文本框 11"/>
            <p:cNvSpPr txBox="1"/>
            <p:nvPr/>
          </p:nvSpPr>
          <p:spPr>
            <a:xfrm>
              <a:off x="-156727" y="2253623"/>
              <a:ext cx="10287518" cy="69574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基于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Vivado</a:t>
              </a: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的固定频率正弦信号发生器设计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68538" y="4156075"/>
            <a:ext cx="5529262" cy="525463"/>
            <a:chOff x="3792538" y="3998913"/>
            <a:chExt cx="5529262" cy="525462"/>
          </a:xfrm>
        </p:grpSpPr>
        <p:sp>
          <p:nvSpPr>
            <p:cNvPr id="25" name="平行四边形 24"/>
            <p:cNvSpPr/>
            <p:nvPr/>
          </p:nvSpPr>
          <p:spPr>
            <a:xfrm>
              <a:off x="3792538" y="3998913"/>
              <a:ext cx="5529262" cy="525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矩形 25"/>
            <p:cNvSpPr/>
            <p:nvPr/>
          </p:nvSpPr>
          <p:spPr>
            <a:xfrm>
              <a:off x="5340350" y="4030663"/>
              <a:ext cx="2376488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68453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1F4E79"/>
                  </a:solidFill>
                  <a:latin typeface="微软雅黑" pitchFamily="34" charset="-122"/>
                  <a:ea typeface="微软雅黑" pitchFamily="34" charset="-122"/>
                </a:rPr>
                <a:t>主讲人：杨春玲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0"/>
          <p:cNvSpPr/>
          <p:nvPr/>
        </p:nvSpPr>
        <p:spPr>
          <a:xfrm>
            <a:off x="611505" y="665480"/>
            <a:ext cx="8132445" cy="1038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1507" name="Rectangle 16"/>
          <p:cNvSpPr/>
          <p:nvPr/>
        </p:nvSpPr>
        <p:spPr>
          <a:xfrm>
            <a:off x="604838" y="650876"/>
            <a:ext cx="8062912" cy="110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8</a:t>
            </a:r>
            <a:r>
              <a:rPr lang="zh-CN" altLang="zh-CN" sz="2200" dirty="0"/>
              <a:t>）在弹出的对话框中选择</a:t>
            </a:r>
            <a:r>
              <a:rPr lang="en-US" altLang="zh-CN" sz="2200" dirty="0"/>
              <a:t>Create File</a:t>
            </a:r>
            <a:r>
              <a:rPr lang="zh-CN" altLang="en-US" sz="2200" dirty="0"/>
              <a:t>，点击</a:t>
            </a:r>
            <a:r>
              <a:rPr lang="en-US" altLang="zh-CN" sz="2200" dirty="0"/>
              <a:t>next</a:t>
            </a:r>
            <a:r>
              <a:rPr lang="zh-CN" altLang="zh-CN" sz="2200" dirty="0"/>
              <a:t>。选择</a:t>
            </a:r>
            <a:r>
              <a:rPr lang="en-US" altLang="zh-CN" sz="2200" dirty="0"/>
              <a:t>verilog</a:t>
            </a:r>
            <a:r>
              <a:rPr lang="zh-CN" altLang="en-US" sz="2200" dirty="0"/>
              <a:t>文件，并</a:t>
            </a:r>
            <a:r>
              <a:rPr lang="zh-CN" altLang="zh-CN" sz="2200" dirty="0"/>
              <a:t>输入文件名称，点击</a:t>
            </a:r>
            <a:r>
              <a:rPr lang="en-US" altLang="zh-CN" sz="2200" dirty="0"/>
              <a:t>OK</a:t>
            </a:r>
            <a:r>
              <a:rPr lang="zh-CN" altLang="en-US" sz="2200" dirty="0"/>
              <a:t>。最后点击</a:t>
            </a:r>
            <a:r>
              <a:rPr lang="en-US" altLang="zh-CN" sz="2200" dirty="0"/>
              <a:t>Finish</a:t>
            </a:r>
            <a:r>
              <a:rPr lang="zh-CN" altLang="en-US" sz="2200" dirty="0"/>
              <a:t>完成文件的创建。</a:t>
            </a:r>
          </a:p>
        </p:txBody>
      </p:sp>
      <p:sp>
        <p:nvSpPr>
          <p:cNvPr id="21508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21509" name="Rectangle 2"/>
          <p:cNvSpPr/>
          <p:nvPr/>
        </p:nvSpPr>
        <p:spPr>
          <a:xfrm>
            <a:off x="481013" y="104934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1924685"/>
            <a:ext cx="3307715" cy="2097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180" y="1924685"/>
            <a:ext cx="1945640" cy="1325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015" y="1924685"/>
            <a:ext cx="3279140" cy="2093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141220"/>
            <a:ext cx="3258185" cy="2851785"/>
          </a:xfrm>
          <a:prstGeom prst="rect">
            <a:avLst/>
          </a:prstGeom>
        </p:spPr>
      </p:pic>
      <p:sp>
        <p:nvSpPr>
          <p:cNvPr id="23554" name="矩形 10"/>
          <p:cNvSpPr/>
          <p:nvPr/>
        </p:nvSpPr>
        <p:spPr>
          <a:xfrm>
            <a:off x="611188" y="665163"/>
            <a:ext cx="8108950" cy="14446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3555" name="Rectangle 16"/>
          <p:cNvSpPr/>
          <p:nvPr/>
        </p:nvSpPr>
        <p:spPr>
          <a:xfrm>
            <a:off x="611188" y="665163"/>
            <a:ext cx="8062912" cy="14462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9</a:t>
            </a:r>
            <a:r>
              <a:rPr lang="zh-CN" altLang="zh-CN" sz="2200" dirty="0"/>
              <a:t>）输入以下代码，生成地址发生器并例化ROM模块。注意，代码中顶层模块名和要和建立工程时所输入的一致，建立工程时所输入的顶层模块名默认和工程名一致，所以这里代码中顶层模块名应和工程名一致，本例子中都叫做“singen”</a:t>
            </a:r>
          </a:p>
        </p:txBody>
      </p:sp>
      <p:sp>
        <p:nvSpPr>
          <p:cNvPr id="23556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3557" name="Rectangle 2"/>
          <p:cNvSpPr/>
          <p:nvPr/>
        </p:nvSpPr>
        <p:spPr>
          <a:xfrm>
            <a:off x="481013" y="112872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3559" name="对话气泡: 圆角矩形 9"/>
          <p:cNvSpPr/>
          <p:nvPr/>
        </p:nvSpPr>
        <p:spPr>
          <a:xfrm>
            <a:off x="971233" y="2832418"/>
            <a:ext cx="2224087" cy="442912"/>
          </a:xfrm>
          <a:prstGeom prst="wedgeRoundRectCallout">
            <a:avLst>
              <a:gd name="adj1" fmla="val 131065"/>
              <a:gd name="adj2" fmla="val -60889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模块名为</a:t>
            </a:r>
            <a:r>
              <a:rPr lang="en-US" altLang="zh-CN" sz="1800" dirty="0"/>
              <a:t>“singen”</a:t>
            </a:r>
          </a:p>
        </p:txBody>
      </p:sp>
      <p:sp>
        <p:nvSpPr>
          <p:cNvPr id="23560" name="对话气泡: 圆角矩形 9"/>
          <p:cNvSpPr/>
          <p:nvPr/>
        </p:nvSpPr>
        <p:spPr>
          <a:xfrm>
            <a:off x="1697673" y="4163695"/>
            <a:ext cx="2224087" cy="442913"/>
          </a:xfrm>
          <a:prstGeom prst="wedgeRoundRectCallout">
            <a:avLst>
              <a:gd name="adj1" fmla="val 105398"/>
              <a:gd name="adj2" fmla="val -67764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从</a:t>
            </a:r>
            <a:r>
              <a:rPr lang="en-US" altLang="zh-CN" sz="1800" dirty="0"/>
              <a:t>ROM</a:t>
            </a:r>
            <a:r>
              <a:rPr lang="zh-CN" altLang="en-US" sz="1800" dirty="0"/>
              <a:t>中读取数值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ldLvl="0" animBg="1"/>
      <p:bldP spid="2356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1551940"/>
            <a:ext cx="3848100" cy="3114675"/>
          </a:xfrm>
          <a:prstGeom prst="rect">
            <a:avLst/>
          </a:prstGeom>
        </p:spPr>
      </p:pic>
      <p:sp>
        <p:nvSpPr>
          <p:cNvPr id="35842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5843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10</a:t>
            </a:r>
            <a:r>
              <a:rPr lang="zh-CN" altLang="zh-CN" sz="2200" dirty="0"/>
              <a:t>）在</a:t>
            </a:r>
            <a:r>
              <a:rPr lang="en-US" altLang="zh-CN" sz="2200" dirty="0"/>
              <a:t>PROJECT MANAGER</a:t>
            </a:r>
            <a:r>
              <a:rPr lang="zh-CN" altLang="zh-CN" sz="2200" dirty="0"/>
              <a:t>下找到</a:t>
            </a:r>
            <a:r>
              <a:rPr lang="en-US" altLang="zh-CN" sz="2200" dirty="0"/>
              <a:t>IP Catalog</a:t>
            </a:r>
            <a:r>
              <a:rPr lang="zh-CN" altLang="zh-CN" sz="2200" dirty="0"/>
              <a:t>，在</a:t>
            </a:r>
            <a:r>
              <a:rPr lang="en-US" altLang="zh-CN" sz="2200" dirty="0"/>
              <a:t>IP Catalog</a:t>
            </a:r>
            <a:r>
              <a:rPr lang="zh-CN" altLang="en-US" sz="2200" dirty="0"/>
              <a:t>界面找到</a:t>
            </a:r>
            <a:r>
              <a:rPr lang="en-US" altLang="zh-CN" sz="2200" dirty="0"/>
              <a:t>ROM IP</a:t>
            </a:r>
            <a:r>
              <a:rPr lang="zh-CN" altLang="en-US" sz="2200" dirty="0"/>
              <a:t>，</a:t>
            </a:r>
            <a:r>
              <a:rPr lang="zh-CN" altLang="zh-CN" sz="2200" dirty="0"/>
              <a:t>利用IP核定制ROM。</a:t>
            </a:r>
          </a:p>
        </p:txBody>
      </p:sp>
      <p:sp>
        <p:nvSpPr>
          <p:cNvPr id="3584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584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35846" name="Rectangle 2"/>
          <p:cNvSpPr/>
          <p:nvPr/>
        </p:nvSpPr>
        <p:spPr>
          <a:xfrm>
            <a:off x="485775" y="75566"/>
            <a:ext cx="681672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5848" name="对话气泡: 圆角矩形 9"/>
          <p:cNvSpPr/>
          <p:nvPr/>
        </p:nvSpPr>
        <p:spPr>
          <a:xfrm>
            <a:off x="5868035" y="3653155"/>
            <a:ext cx="2411413" cy="485775"/>
          </a:xfrm>
          <a:prstGeom prst="wedgeRoundRectCallout">
            <a:avLst>
              <a:gd name="adj1" fmla="val -87583"/>
              <a:gd name="adj2" fmla="val 111713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核定制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1560830"/>
            <a:ext cx="166687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95" y="1492885"/>
            <a:ext cx="5050155" cy="3452495"/>
          </a:xfrm>
          <a:prstGeom prst="rect">
            <a:avLst/>
          </a:prstGeom>
        </p:spPr>
      </p:pic>
      <p:sp>
        <p:nvSpPr>
          <p:cNvPr id="37890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7891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11</a:t>
            </a:r>
            <a:r>
              <a:rPr lang="zh-CN" altLang="zh-CN" sz="2200" dirty="0"/>
              <a:t>）</a:t>
            </a:r>
            <a:r>
              <a:rPr lang="en-US" altLang="zh-CN" sz="2200" dirty="0"/>
              <a:t>Component Name</a:t>
            </a:r>
            <a:r>
              <a:rPr lang="zh-CN" altLang="zh-CN" sz="2200" dirty="0"/>
              <a:t>改为</a:t>
            </a:r>
            <a:r>
              <a:rPr lang="en-US" altLang="zh-CN" sz="2200" dirty="0"/>
              <a:t>rom</a:t>
            </a:r>
            <a:r>
              <a:rPr lang="zh-CN" altLang="en-US" sz="2200" dirty="0"/>
              <a:t>，与</a:t>
            </a:r>
            <a:r>
              <a:rPr lang="zh-CN" altLang="zh-CN" sz="2200" dirty="0">
                <a:sym typeface="+mn-ea"/>
              </a:rPr>
              <a:t>顶层模块中例化ROM时的名称一致。</a:t>
            </a:r>
            <a:r>
              <a:rPr lang="en-US" altLang="zh-CN" sz="2200" dirty="0"/>
              <a:t>Memory Type</a:t>
            </a:r>
            <a:r>
              <a:rPr lang="zh-CN" altLang="en-US" sz="2200" dirty="0"/>
              <a:t>选择</a:t>
            </a:r>
            <a:r>
              <a:rPr lang="en-US" altLang="zh-CN" sz="2200" dirty="0"/>
              <a:t>Single Port ROM</a:t>
            </a:r>
            <a:r>
              <a:rPr lang="zh-CN" altLang="zh-CN" sz="2200" dirty="0"/>
              <a:t>。</a:t>
            </a:r>
          </a:p>
        </p:txBody>
      </p:sp>
      <p:sp>
        <p:nvSpPr>
          <p:cNvPr id="37892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7893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37894" name="Rectangle 2"/>
          <p:cNvSpPr/>
          <p:nvPr/>
        </p:nvSpPr>
        <p:spPr>
          <a:xfrm>
            <a:off x="481013" y="98584"/>
            <a:ext cx="689927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7896" name="对话气泡: 圆角矩形 9"/>
          <p:cNvSpPr/>
          <p:nvPr/>
        </p:nvSpPr>
        <p:spPr>
          <a:xfrm>
            <a:off x="1619885" y="1997075"/>
            <a:ext cx="1657985" cy="509905"/>
          </a:xfrm>
          <a:prstGeom prst="wedgeRoundRectCallout">
            <a:avLst>
              <a:gd name="adj1" fmla="val 162102"/>
              <a:gd name="adj2" fmla="val -53735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设置名称</a:t>
            </a:r>
          </a:p>
        </p:txBody>
      </p:sp>
      <p:sp>
        <p:nvSpPr>
          <p:cNvPr id="3" name="对话气泡: 圆角矩形 9"/>
          <p:cNvSpPr/>
          <p:nvPr/>
        </p:nvSpPr>
        <p:spPr>
          <a:xfrm>
            <a:off x="1619885" y="2861310"/>
            <a:ext cx="1857375" cy="509905"/>
          </a:xfrm>
          <a:prstGeom prst="wedgeRoundRectCallout">
            <a:avLst>
              <a:gd name="adj1" fmla="val 143641"/>
              <a:gd name="adj2" fmla="val -138418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选择存储器类型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1987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12</a:t>
            </a:r>
            <a:r>
              <a:rPr lang="zh-CN" altLang="zh-CN" sz="2200" dirty="0"/>
              <a:t>）</a:t>
            </a:r>
            <a:r>
              <a:rPr lang="en-US" altLang="zh-CN" sz="2200" dirty="0"/>
              <a:t>Port A Options</a:t>
            </a:r>
            <a:r>
              <a:rPr lang="zh-CN" altLang="en-US" sz="2200" dirty="0"/>
              <a:t>界面，</a:t>
            </a:r>
            <a:r>
              <a:rPr lang="zh-CN" altLang="zh-CN" sz="2200" dirty="0"/>
              <a:t>数据位宽选择8位，容量选择64字节，其余设置保持默认即可。</a:t>
            </a:r>
            <a:endParaRPr lang="en-US" altLang="zh-CN" sz="2200" dirty="0"/>
          </a:p>
        </p:txBody>
      </p:sp>
      <p:sp>
        <p:nvSpPr>
          <p:cNvPr id="41988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1989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1990" name="Rectangle 2"/>
          <p:cNvSpPr/>
          <p:nvPr/>
        </p:nvSpPr>
        <p:spPr>
          <a:xfrm>
            <a:off x="598488" y="95409"/>
            <a:ext cx="6853237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1992" name="对话气泡: 圆角矩形 9"/>
          <p:cNvSpPr/>
          <p:nvPr/>
        </p:nvSpPr>
        <p:spPr>
          <a:xfrm>
            <a:off x="6338888" y="2339975"/>
            <a:ext cx="1997075" cy="1073150"/>
          </a:xfrm>
          <a:prstGeom prst="wedgeRoundRectCallout">
            <a:avLst>
              <a:gd name="adj1" fmla="val -97792"/>
              <a:gd name="adj2" fmla="val -6389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将设置位宽和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容量，与前面的相对应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64640"/>
            <a:ext cx="4994910" cy="338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0"/>
          <p:cNvSpPr/>
          <p:nvPr/>
        </p:nvSpPr>
        <p:spPr>
          <a:xfrm>
            <a:off x="611188" y="665163"/>
            <a:ext cx="8132762" cy="10858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6083" name="Rectangle 16"/>
          <p:cNvSpPr/>
          <p:nvPr/>
        </p:nvSpPr>
        <p:spPr>
          <a:xfrm>
            <a:off x="611188" y="643573"/>
            <a:ext cx="8062912" cy="110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13</a:t>
            </a:r>
            <a:r>
              <a:rPr lang="zh-CN" altLang="zh-CN" sz="2200" dirty="0"/>
              <a:t>）选择</a:t>
            </a:r>
            <a:r>
              <a:rPr lang="en-US" altLang="zh-CN" sz="2200" dirty="0"/>
              <a:t>Load init File</a:t>
            </a:r>
            <a:r>
              <a:rPr lang="zh-CN" altLang="en-US" sz="2200" dirty="0"/>
              <a:t>，</a:t>
            </a:r>
            <a:r>
              <a:rPr lang="zh-CN" altLang="zh-CN" sz="2200" dirty="0"/>
              <a:t>点击Brows</a:t>
            </a:r>
            <a:r>
              <a:rPr lang="en-US" altLang="zh-CN" sz="2200" dirty="0"/>
              <a:t>e</a:t>
            </a:r>
            <a:r>
              <a:rPr lang="zh-CN" altLang="zh-CN" sz="2200" dirty="0"/>
              <a:t>按钮，在弹出的对话框中选择文件类型为</a:t>
            </a:r>
            <a:r>
              <a:rPr lang="en-US" altLang="zh-CN" sz="2200" dirty="0"/>
              <a:t>coe</a:t>
            </a:r>
            <a:r>
              <a:rPr lang="zh-CN" altLang="zh-CN" sz="2200" dirty="0"/>
              <a:t>文件，将data.</a:t>
            </a:r>
            <a:r>
              <a:rPr lang="en-US" altLang="zh-CN" sz="2200" dirty="0"/>
              <a:t>coe</a:t>
            </a:r>
            <a:r>
              <a:rPr lang="zh-CN" altLang="zh-CN" sz="2200" dirty="0"/>
              <a:t>文件加入ROM中，完成ROM数据的存储。之后点击</a:t>
            </a:r>
            <a:r>
              <a:rPr lang="en-US" altLang="zh-CN" sz="2200" dirty="0"/>
              <a:t>OK</a:t>
            </a:r>
            <a:r>
              <a:rPr lang="zh-CN" altLang="en-US" sz="2200" dirty="0"/>
              <a:t>。</a:t>
            </a:r>
          </a:p>
        </p:txBody>
      </p:sp>
      <p:sp>
        <p:nvSpPr>
          <p:cNvPr id="4608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608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6086" name="Rectangle 2"/>
          <p:cNvSpPr/>
          <p:nvPr/>
        </p:nvSpPr>
        <p:spPr>
          <a:xfrm>
            <a:off x="395288" y="114459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6088" name="对话气泡: 圆角矩形 9"/>
          <p:cNvSpPr/>
          <p:nvPr/>
        </p:nvSpPr>
        <p:spPr>
          <a:xfrm>
            <a:off x="5965508" y="2933065"/>
            <a:ext cx="2778125" cy="514350"/>
          </a:xfrm>
          <a:prstGeom prst="wedgeRoundRectCallout">
            <a:avLst>
              <a:gd name="adj1" fmla="val -67986"/>
              <a:gd name="adj2" fmla="val 9681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.coe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文件加入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1924685"/>
            <a:ext cx="5106035" cy="306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1924685"/>
            <a:ext cx="2290445" cy="3073400"/>
          </a:xfrm>
          <a:prstGeom prst="rect">
            <a:avLst/>
          </a:prstGeom>
        </p:spPr>
      </p:pic>
      <p:sp>
        <p:nvSpPr>
          <p:cNvPr id="48130" name="矩形 10"/>
          <p:cNvSpPr/>
          <p:nvPr/>
        </p:nvSpPr>
        <p:spPr>
          <a:xfrm>
            <a:off x="646113" y="688975"/>
            <a:ext cx="8132762" cy="11160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8131" name="Rectangle 16"/>
          <p:cNvSpPr/>
          <p:nvPr/>
        </p:nvSpPr>
        <p:spPr>
          <a:xfrm>
            <a:off x="646113" y="982028"/>
            <a:ext cx="8062912" cy="4298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14</a:t>
            </a:r>
            <a:r>
              <a:rPr lang="zh-CN" altLang="zh-CN" sz="2200" dirty="0"/>
              <a:t>）在弹出的窗口中点击</a:t>
            </a:r>
            <a:r>
              <a:rPr lang="en-US" altLang="zh-CN" sz="2200" dirty="0"/>
              <a:t>Generate</a:t>
            </a:r>
            <a:r>
              <a:rPr lang="zh-CN" altLang="en-US" sz="2200" dirty="0"/>
              <a:t>生成</a:t>
            </a:r>
            <a:r>
              <a:rPr lang="en-US" altLang="zh-CN" sz="2200" dirty="0"/>
              <a:t>IP</a:t>
            </a:r>
            <a:r>
              <a:rPr lang="zh-CN" altLang="en-US" sz="2200" dirty="0"/>
              <a:t>核</a:t>
            </a:r>
            <a:r>
              <a:rPr lang="zh-CN" altLang="zh-CN" sz="2200" dirty="0"/>
              <a:t>。</a:t>
            </a:r>
          </a:p>
        </p:txBody>
      </p:sp>
      <p:sp>
        <p:nvSpPr>
          <p:cNvPr id="48132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8133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8134" name="Rectangle 2"/>
          <p:cNvSpPr/>
          <p:nvPr/>
        </p:nvSpPr>
        <p:spPr>
          <a:xfrm>
            <a:off x="503238" y="95409"/>
            <a:ext cx="70231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8136" name="对话气泡: 圆角矩形 9"/>
          <p:cNvSpPr/>
          <p:nvPr/>
        </p:nvSpPr>
        <p:spPr>
          <a:xfrm>
            <a:off x="3679190" y="3797300"/>
            <a:ext cx="1997075" cy="646113"/>
          </a:xfrm>
          <a:prstGeom prst="wedgeRoundRectCallout">
            <a:avLst>
              <a:gd name="adj1" fmla="val -80935"/>
              <a:gd name="adj2" fmla="val 102602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单击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Generate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5427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54276" name="Rectangle 2"/>
          <p:cNvSpPr/>
          <p:nvPr/>
        </p:nvSpPr>
        <p:spPr>
          <a:xfrm>
            <a:off x="482600" y="114459"/>
            <a:ext cx="682625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4277" name="文本框 1"/>
          <p:cNvSpPr txBox="1"/>
          <p:nvPr/>
        </p:nvSpPr>
        <p:spPr>
          <a:xfrm>
            <a:off x="1476375" y="1563688"/>
            <a:ext cx="55435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至此，完成了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软件实现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设计的输入，后续将介绍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的仿真及下载验证。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6ACAAD-97F7-44FD-8ACA-99C01000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33763"/>
            <a:ext cx="2448272" cy="3159061"/>
          </a:xfrm>
          <a:prstGeom prst="rect">
            <a:avLst/>
          </a:prstGeom>
        </p:spPr>
      </p:pic>
      <p:sp>
        <p:nvSpPr>
          <p:cNvPr id="7170" name="矩形 6"/>
          <p:cNvSpPr/>
          <p:nvPr/>
        </p:nvSpPr>
        <p:spPr>
          <a:xfrm>
            <a:off x="528638" y="663575"/>
            <a:ext cx="5146675" cy="12414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7171" name="Rectangle 2"/>
          <p:cNvSpPr/>
          <p:nvPr/>
        </p:nvSpPr>
        <p:spPr>
          <a:xfrm>
            <a:off x="552450" y="83503"/>
            <a:ext cx="776605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7172" name="Rectangle 16"/>
          <p:cNvSpPr/>
          <p:nvPr/>
        </p:nvSpPr>
        <p:spPr>
          <a:xfrm>
            <a:off x="1908175" y="1095375"/>
            <a:ext cx="8062913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7173" name="Rectangle 10"/>
          <p:cNvSpPr/>
          <p:nvPr/>
        </p:nvSpPr>
        <p:spPr>
          <a:xfrm>
            <a:off x="528638" y="1328738"/>
            <a:ext cx="8215312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7174" name="Rectangle 10"/>
          <p:cNvSpPr/>
          <p:nvPr/>
        </p:nvSpPr>
        <p:spPr>
          <a:xfrm>
            <a:off x="2195513" y="3489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7175" name="文本框 1"/>
          <p:cNvSpPr txBox="1"/>
          <p:nvPr/>
        </p:nvSpPr>
        <p:spPr>
          <a:xfrm>
            <a:off x="642938" y="717550"/>
            <a:ext cx="5008562" cy="110799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200" dirty="0">
                <a:latin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zh-CN" altLang="zh-CN" sz="2200" dirty="0">
                <a:latin typeface="Times New Roman" panose="02020603050405020304" pitchFamily="18" charset="0"/>
              </a:rPr>
              <a:t>）新建工程。从开始菜单中找到</a:t>
            </a:r>
            <a:r>
              <a:rPr lang="en-US" altLang="zh-CN" sz="2200" dirty="0">
                <a:latin typeface="Times New Roman" panose="02020603050405020304" pitchFamily="18" charset="0"/>
              </a:rPr>
              <a:t>Xilinx Design Tools</a:t>
            </a:r>
            <a:r>
              <a:rPr lang="zh-CN" altLang="zh-CN" sz="2200" dirty="0">
                <a:latin typeface="Times New Roman" panose="02020603050405020304" pitchFamily="18" charset="0"/>
              </a:rPr>
              <a:t>目录，选择</a:t>
            </a:r>
            <a:r>
              <a:rPr lang="en-US" altLang="zh-CN" sz="2200" dirty="0" err="1">
                <a:latin typeface="Times New Roman" panose="02020603050405020304" pitchFamily="18" charset="0"/>
              </a:rPr>
              <a:t>Vivado</a:t>
            </a:r>
            <a:r>
              <a:rPr lang="zh-CN" altLang="zh-CN" sz="2200" dirty="0">
                <a:latin typeface="Times New Roman" panose="02020603050405020304" pitchFamily="18" charset="0"/>
              </a:rPr>
              <a:t>集成开发软件。</a:t>
            </a:r>
            <a:endParaRPr lang="zh-CN" altLang="en-US" sz="2200" dirty="0"/>
          </a:p>
        </p:txBody>
      </p:sp>
      <p:sp>
        <p:nvSpPr>
          <p:cNvPr id="7177" name="对话气泡: 圆角矩形 5"/>
          <p:cNvSpPr/>
          <p:nvPr/>
        </p:nvSpPr>
        <p:spPr>
          <a:xfrm>
            <a:off x="3635896" y="4049713"/>
            <a:ext cx="1439863" cy="720725"/>
          </a:xfrm>
          <a:prstGeom prst="wedgeRoundRectCallout">
            <a:avLst>
              <a:gd name="adj1" fmla="val -145979"/>
              <a:gd name="adj2" fmla="val 68652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sz="1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Vivado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0"/>
          <p:cNvSpPr/>
          <p:nvPr/>
        </p:nvSpPr>
        <p:spPr>
          <a:xfrm>
            <a:off x="611188" y="688975"/>
            <a:ext cx="5040312" cy="6397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9219" name="Rectangle 16"/>
          <p:cNvSpPr/>
          <p:nvPr/>
        </p:nvSpPr>
        <p:spPr>
          <a:xfrm>
            <a:off x="528638" y="623888"/>
            <a:ext cx="5184775" cy="769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）在弹出的对话框中选择新建工程，将开启新建工程向导</a:t>
            </a:r>
            <a:r>
              <a:rPr lang="zh-CN" altLang="zh-CN" sz="2200" dirty="0">
                <a:latin typeface="Times New Roman" panose="02020603050405020304" pitchFamily="18" charset="0"/>
              </a:rPr>
              <a:t>。</a:t>
            </a:r>
            <a:endParaRPr lang="zh-CN" altLang="zh-CN" sz="2200" dirty="0"/>
          </a:p>
        </p:txBody>
      </p:sp>
      <p:sp>
        <p:nvSpPr>
          <p:cNvPr id="9220" name="Rectangle 8"/>
          <p:cNvSpPr/>
          <p:nvPr/>
        </p:nvSpPr>
        <p:spPr>
          <a:xfrm>
            <a:off x="493713" y="1700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9221" name="Rectangle 10"/>
          <p:cNvSpPr/>
          <p:nvPr/>
        </p:nvSpPr>
        <p:spPr>
          <a:xfrm>
            <a:off x="528638" y="1328738"/>
            <a:ext cx="8215312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9223" name="Rectangle 2"/>
          <p:cNvSpPr/>
          <p:nvPr/>
        </p:nvSpPr>
        <p:spPr>
          <a:xfrm>
            <a:off x="488950" y="106522"/>
            <a:ext cx="7488238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4.3.1</a:t>
            </a: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1393825"/>
            <a:ext cx="6574790" cy="3488690"/>
          </a:xfrm>
          <a:prstGeom prst="rect">
            <a:avLst/>
          </a:prstGeom>
        </p:spPr>
      </p:pic>
      <p:sp>
        <p:nvSpPr>
          <p:cNvPr id="9224" name="对话气泡: 圆角矩形 9"/>
          <p:cNvSpPr/>
          <p:nvPr/>
        </p:nvSpPr>
        <p:spPr>
          <a:xfrm>
            <a:off x="539750" y="1708468"/>
            <a:ext cx="1162050" cy="522287"/>
          </a:xfrm>
          <a:prstGeom prst="wedgeRoundRectCallout">
            <a:avLst>
              <a:gd name="adj1" fmla="val 91676"/>
              <a:gd name="adj2" fmla="val 53625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新建工程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" y="1930400"/>
            <a:ext cx="4963795" cy="3094355"/>
          </a:xfrm>
          <a:prstGeom prst="rect">
            <a:avLst/>
          </a:prstGeom>
        </p:spPr>
      </p:pic>
      <p:sp>
        <p:nvSpPr>
          <p:cNvPr id="11266" name="矩形 10"/>
          <p:cNvSpPr/>
          <p:nvPr/>
        </p:nvSpPr>
        <p:spPr>
          <a:xfrm>
            <a:off x="460375" y="654050"/>
            <a:ext cx="8283575" cy="1165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1267" name="Rectangle 16"/>
          <p:cNvSpPr/>
          <p:nvPr/>
        </p:nvSpPr>
        <p:spPr>
          <a:xfrm>
            <a:off x="377825" y="712629"/>
            <a:ext cx="8366125" cy="110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）新建工程向导中，首先为Introduction，提示接下来有5步：工程名和目录选择，添加工程文件和库，目标器件选择，EDA辅助设计工具选择。单击【下一步】。</a:t>
            </a:r>
          </a:p>
        </p:txBody>
      </p:sp>
      <p:sp>
        <p:nvSpPr>
          <p:cNvPr id="11268" name="Rectangle 8"/>
          <p:cNvSpPr/>
          <p:nvPr/>
        </p:nvSpPr>
        <p:spPr>
          <a:xfrm>
            <a:off x="528638" y="1700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1269" name="Rectangle 10"/>
          <p:cNvSpPr/>
          <p:nvPr/>
        </p:nvSpPr>
        <p:spPr>
          <a:xfrm>
            <a:off x="528638" y="1328738"/>
            <a:ext cx="8215312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1270" name="Rectangle 2"/>
          <p:cNvSpPr/>
          <p:nvPr/>
        </p:nvSpPr>
        <p:spPr>
          <a:xfrm>
            <a:off x="542925" y="112872"/>
            <a:ext cx="7275513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1272" name="对话气泡: 圆角矩形 9"/>
          <p:cNvSpPr/>
          <p:nvPr/>
        </p:nvSpPr>
        <p:spPr>
          <a:xfrm>
            <a:off x="6012180" y="3652838"/>
            <a:ext cx="2540000" cy="479425"/>
          </a:xfrm>
          <a:prstGeom prst="wedgeRoundRectCallout">
            <a:avLst>
              <a:gd name="adj1" fmla="val -121662"/>
              <a:gd name="adj2" fmla="val 191852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单击</a:t>
            </a:r>
            <a:r>
              <a:rPr lang="en-US" altLang="zh-CN" sz="1800" dirty="0"/>
              <a:t>NEXT</a:t>
            </a:r>
            <a:r>
              <a:rPr lang="zh-CN" altLang="en-US" sz="1800" dirty="0"/>
              <a:t>进入下一步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1954530"/>
            <a:ext cx="4983480" cy="3101340"/>
          </a:xfrm>
          <a:prstGeom prst="rect">
            <a:avLst/>
          </a:prstGeom>
        </p:spPr>
      </p:pic>
      <p:sp>
        <p:nvSpPr>
          <p:cNvPr id="13314" name="矩形 10"/>
          <p:cNvSpPr/>
          <p:nvPr/>
        </p:nvSpPr>
        <p:spPr>
          <a:xfrm>
            <a:off x="395288" y="650875"/>
            <a:ext cx="8532812" cy="11795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3315" name="Rectangle 16"/>
          <p:cNvSpPr/>
          <p:nvPr/>
        </p:nvSpPr>
        <p:spPr>
          <a:xfrm>
            <a:off x="311150" y="819944"/>
            <a:ext cx="8832850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4</a:t>
            </a:r>
            <a:r>
              <a:rPr lang="zh-CN" altLang="zh-CN" sz="2200" dirty="0"/>
              <a:t>）选择工程目录，设置工程名，</a:t>
            </a:r>
            <a:r>
              <a:rPr lang="zh-CN" altLang="zh-CN" sz="2200" dirty="0">
                <a:solidFill>
                  <a:srgbClr val="0033CC"/>
                </a:solidFill>
              </a:rPr>
              <a:t>不能出现中文字符</a:t>
            </a:r>
            <a:r>
              <a:rPr lang="zh-CN" altLang="zh-CN" sz="2200" dirty="0"/>
              <a:t>。完成设置后点击【下一步】。</a:t>
            </a:r>
          </a:p>
        </p:txBody>
      </p:sp>
      <p:sp>
        <p:nvSpPr>
          <p:cNvPr id="13316" name="Rectangle 8"/>
          <p:cNvSpPr/>
          <p:nvPr/>
        </p:nvSpPr>
        <p:spPr>
          <a:xfrm>
            <a:off x="744538" y="1682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3317" name="Rectangle 2"/>
          <p:cNvSpPr/>
          <p:nvPr/>
        </p:nvSpPr>
        <p:spPr>
          <a:xfrm>
            <a:off x="468313" y="96997"/>
            <a:ext cx="691197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320" name="对话气泡: 圆角矩形 9"/>
          <p:cNvSpPr/>
          <p:nvPr/>
        </p:nvSpPr>
        <p:spPr>
          <a:xfrm>
            <a:off x="1286510" y="2140268"/>
            <a:ext cx="1289050" cy="395287"/>
          </a:xfrm>
          <a:prstGeom prst="wedgeRoundRectCallout">
            <a:avLst>
              <a:gd name="adj1" fmla="val 153130"/>
              <a:gd name="adj2" fmla="val 28551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工程名</a:t>
            </a:r>
          </a:p>
        </p:txBody>
      </p:sp>
      <p:sp>
        <p:nvSpPr>
          <p:cNvPr id="13321" name="对话气泡: 圆角矩形 9"/>
          <p:cNvSpPr/>
          <p:nvPr/>
        </p:nvSpPr>
        <p:spPr>
          <a:xfrm>
            <a:off x="1331595" y="2717165"/>
            <a:ext cx="1403350" cy="384175"/>
          </a:xfrm>
          <a:prstGeom prst="wedgeRoundRectCallout">
            <a:avLst>
              <a:gd name="adj1" fmla="val 134167"/>
              <a:gd name="adj2" fmla="val -72611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工程目录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ldLvl="0" animBg="1"/>
      <p:bldP spid="133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75" y="1445260"/>
            <a:ext cx="5732145" cy="3604260"/>
          </a:xfrm>
          <a:prstGeom prst="rect">
            <a:avLst/>
          </a:prstGeom>
        </p:spPr>
      </p:pic>
      <p:sp>
        <p:nvSpPr>
          <p:cNvPr id="15362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5363" name="Rectangle 16"/>
          <p:cNvSpPr/>
          <p:nvPr/>
        </p:nvSpPr>
        <p:spPr>
          <a:xfrm>
            <a:off x="605155" y="435610"/>
            <a:ext cx="8062595" cy="11950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5</a:t>
            </a:r>
            <a:r>
              <a:rPr lang="zh-CN" altLang="zh-CN" sz="2200" dirty="0"/>
              <a:t>）若有已经定义好的模块，可在这个步骤中把定义文件添加进来；若无则勾选</a:t>
            </a:r>
            <a:r>
              <a:rPr lang="en-US" altLang="zh-CN" sz="1000" dirty="0">
                <a:solidFill>
                  <a:srgbClr val="0070C0"/>
                </a:solidFill>
                <a:latin typeface="JetBrainsMono NF ExtraBold" panose="02000009000000000000" charset="0"/>
                <a:cs typeface="JetBrainsMono NF ExtraBold" panose="02000009000000000000" charset="0"/>
              </a:rPr>
              <a:t>Do not sepecift sources at this time</a:t>
            </a:r>
            <a:r>
              <a:rPr lang="en-US" altLang="zh-CN" sz="1000" dirty="0">
                <a:latin typeface="JetBrainsMono NF ExtraBold" panose="02000009000000000000" charset="0"/>
                <a:cs typeface="JetBrainsMono NF ExtraBold" panose="02000009000000000000" charset="0"/>
              </a:rPr>
              <a:t> </a:t>
            </a:r>
            <a:r>
              <a:rPr lang="zh-CN" altLang="zh-CN" sz="2200" dirty="0"/>
              <a:t>单击【下一步】。</a:t>
            </a:r>
          </a:p>
        </p:txBody>
      </p:sp>
      <p:sp>
        <p:nvSpPr>
          <p:cNvPr id="1536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536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5366" name="Rectangle 2"/>
          <p:cNvSpPr/>
          <p:nvPr/>
        </p:nvSpPr>
        <p:spPr>
          <a:xfrm>
            <a:off x="506413" y="103347"/>
            <a:ext cx="6970712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68" name="对话气泡: 圆角矩形 9"/>
          <p:cNvSpPr/>
          <p:nvPr/>
        </p:nvSpPr>
        <p:spPr>
          <a:xfrm>
            <a:off x="275590" y="2212975"/>
            <a:ext cx="1704122" cy="664845"/>
          </a:xfrm>
          <a:prstGeom prst="wedgeRoundRectCallout">
            <a:avLst>
              <a:gd name="adj1" fmla="val 136072"/>
              <a:gd name="adj2" fmla="val -42505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选择是否添加已有定义模块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10" y="1492885"/>
            <a:ext cx="5634990" cy="3531870"/>
          </a:xfrm>
          <a:prstGeom prst="rect">
            <a:avLst/>
          </a:prstGeom>
        </p:spPr>
      </p:pic>
      <p:sp>
        <p:nvSpPr>
          <p:cNvPr id="17410" name="矩形 10"/>
          <p:cNvSpPr/>
          <p:nvPr/>
        </p:nvSpPr>
        <p:spPr>
          <a:xfrm>
            <a:off x="611188" y="609600"/>
            <a:ext cx="8132762" cy="833438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7411" name="Rectangle 16"/>
          <p:cNvSpPr/>
          <p:nvPr/>
        </p:nvSpPr>
        <p:spPr>
          <a:xfrm>
            <a:off x="611188" y="609283"/>
            <a:ext cx="8062912" cy="8356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6</a:t>
            </a:r>
            <a:r>
              <a:rPr lang="zh-CN" altLang="zh-CN" sz="2200" dirty="0"/>
              <a:t>）选择器件。同开发板上芯片一致：xc7a35tcsg324-1。</a:t>
            </a:r>
          </a:p>
          <a:p>
            <a:pPr marL="0" lvl="0" indent="0">
              <a:buNone/>
            </a:pPr>
            <a:r>
              <a:rPr lang="zh-CN" altLang="zh-CN" sz="2200" dirty="0"/>
              <a:t>单击【下一步】。</a:t>
            </a:r>
          </a:p>
        </p:txBody>
      </p:sp>
      <p:sp>
        <p:nvSpPr>
          <p:cNvPr id="17412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7413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7414" name="Rectangle 2"/>
          <p:cNvSpPr/>
          <p:nvPr/>
        </p:nvSpPr>
        <p:spPr>
          <a:xfrm>
            <a:off x="528638" y="117634"/>
            <a:ext cx="7097712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7416" name="对话气泡: 圆角矩形 9"/>
          <p:cNvSpPr/>
          <p:nvPr/>
        </p:nvSpPr>
        <p:spPr>
          <a:xfrm>
            <a:off x="179388" y="2141220"/>
            <a:ext cx="1871662" cy="723900"/>
          </a:xfrm>
          <a:prstGeom prst="wedgeRoundRectCallout">
            <a:avLst>
              <a:gd name="adj1" fmla="val 131708"/>
              <a:gd name="adj2" fmla="val 39843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latin typeface="微软雅黑" pitchFamily="34" charset="-122"/>
                <a:ea typeface="宋体" charset="0"/>
              </a:rPr>
              <a:t>搜索器件型号</a:t>
            </a:r>
          </a:p>
        </p:txBody>
      </p:sp>
      <p:sp>
        <p:nvSpPr>
          <p:cNvPr id="3" name="对话气泡: 圆角矩形 9"/>
          <p:cNvSpPr/>
          <p:nvPr/>
        </p:nvSpPr>
        <p:spPr>
          <a:xfrm>
            <a:off x="179705" y="3077210"/>
            <a:ext cx="2150745" cy="664845"/>
          </a:xfrm>
          <a:prstGeom prst="wedgeRoundRectCallout">
            <a:avLst>
              <a:gd name="adj1" fmla="val 96855"/>
              <a:gd name="adj2" fmla="val -41117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芯片选择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xc7a35tcsg324-1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859280"/>
            <a:ext cx="4967605" cy="3131185"/>
          </a:xfrm>
          <a:prstGeom prst="rect">
            <a:avLst/>
          </a:prstGeom>
        </p:spPr>
      </p:pic>
      <p:sp>
        <p:nvSpPr>
          <p:cNvPr id="19458" name="矩形 10"/>
          <p:cNvSpPr/>
          <p:nvPr/>
        </p:nvSpPr>
        <p:spPr>
          <a:xfrm>
            <a:off x="611188" y="665163"/>
            <a:ext cx="8175625" cy="10858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9459" name="Rectangle 16"/>
          <p:cNvSpPr/>
          <p:nvPr/>
        </p:nvSpPr>
        <p:spPr>
          <a:xfrm>
            <a:off x="571500" y="813594"/>
            <a:ext cx="8255000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6</a:t>
            </a:r>
            <a:r>
              <a:rPr lang="zh-CN" altLang="zh-CN" sz="2200" dirty="0"/>
              <a:t>）最后一步中给出了Summary，总结了之前向导中设置的各种信息。单击【Finish】完成新建项目配置。</a:t>
            </a:r>
          </a:p>
        </p:txBody>
      </p:sp>
      <p:sp>
        <p:nvSpPr>
          <p:cNvPr id="19460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9461" name="Rectangle 2"/>
          <p:cNvSpPr/>
          <p:nvPr/>
        </p:nvSpPr>
        <p:spPr>
          <a:xfrm>
            <a:off x="571500" y="88266"/>
            <a:ext cx="709612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2595" y="4157028"/>
            <a:ext cx="3886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800" dirty="0">
                <a:solidFill>
                  <a:srgbClr val="C00000"/>
                </a:solidFill>
              </a:rPr>
              <a:t>单击【Finish】完成新建项目配置。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1507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7</a:t>
            </a:r>
            <a:r>
              <a:rPr lang="zh-CN" altLang="zh-CN" sz="2200" dirty="0"/>
              <a:t>）右键</a:t>
            </a:r>
            <a:r>
              <a:rPr lang="en-US" altLang="zh-CN" sz="2200" dirty="0"/>
              <a:t>Design Sources</a:t>
            </a:r>
            <a:r>
              <a:rPr lang="zh-CN" altLang="zh-CN" sz="2200" dirty="0"/>
              <a:t>，并在弹出的对话框中选择</a:t>
            </a:r>
            <a:r>
              <a:rPr lang="en-US" altLang="zh-CN" sz="2200" dirty="0"/>
              <a:t>Add or create design sources</a:t>
            </a:r>
            <a:r>
              <a:rPr lang="zh-CN" altLang="en-US" sz="2200" dirty="0"/>
              <a:t>，点击</a:t>
            </a:r>
            <a:r>
              <a:rPr lang="en-US" altLang="zh-CN" sz="2200" dirty="0"/>
              <a:t>next</a:t>
            </a:r>
            <a:r>
              <a:rPr lang="zh-CN" altLang="zh-CN" sz="2200" dirty="0"/>
              <a:t>。</a:t>
            </a:r>
            <a:endParaRPr lang="en-US" altLang="zh-CN" sz="2200" dirty="0"/>
          </a:p>
        </p:txBody>
      </p:sp>
      <p:sp>
        <p:nvSpPr>
          <p:cNvPr id="21508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21509" name="Rectangle 2"/>
          <p:cNvSpPr/>
          <p:nvPr/>
        </p:nvSpPr>
        <p:spPr>
          <a:xfrm>
            <a:off x="481013" y="104934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1852930"/>
            <a:ext cx="4079240" cy="2548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1852930"/>
            <a:ext cx="3989705" cy="256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694</Words>
  <Application>Microsoft Office PowerPoint</Application>
  <PresentationFormat>自定义</PresentationFormat>
  <Paragraphs>83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JetBrainsMono NF ExtraBold</vt:lpstr>
      <vt:lpstr>Times New Roman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JK Lion</cp:lastModifiedBy>
  <cp:revision>476</cp:revision>
  <dcterms:created xsi:type="dcterms:W3CDTF">2025-03-02T03:30:10Z</dcterms:created>
  <dcterms:modified xsi:type="dcterms:W3CDTF">2025-03-05T14:14:26Z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1033-12.1.0.17900</vt:lpwstr>
  </property>
  <property fmtid="{D5CDD505-2E9C-101B-9397-08002B2CF9AE}" pid="3" name="ICV">
    <vt:lpwstr>9FDBCC45C17C0931B9BEC3672B50D7BC_42</vt:lpwstr>
  </property>
</Properties>
</file>