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bookmarkIdSeed="3">
  <p:sldMasterIdLst>
    <p:sldMasterId id="2147483648" r:id="rId2"/>
  </p:sldMasterIdLst>
  <p:notesMasterIdLst>
    <p:notesMasterId r:id="rId21"/>
  </p:notesMasterIdLst>
  <p:sldIdLst>
    <p:sldId id="424" r:id="rId3"/>
    <p:sldId id="441" r:id="rId4"/>
    <p:sldId id="425" r:id="rId5"/>
    <p:sldId id="440" r:id="rId6"/>
    <p:sldId id="431" r:id="rId7"/>
    <p:sldId id="442" r:id="rId8"/>
    <p:sldId id="426" r:id="rId9"/>
    <p:sldId id="432" r:id="rId10"/>
    <p:sldId id="433" r:id="rId11"/>
    <p:sldId id="444" r:id="rId12"/>
    <p:sldId id="446" r:id="rId13"/>
    <p:sldId id="447" r:id="rId14"/>
    <p:sldId id="427" r:id="rId15"/>
    <p:sldId id="443" r:id="rId16"/>
    <p:sldId id="428" r:id="rId17"/>
    <p:sldId id="435" r:id="rId18"/>
    <p:sldId id="429" r:id="rId19"/>
    <p:sldId id="43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181">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99"/>
    <a:srgbClr val="FFCCCC"/>
    <a:srgbClr val="0066CC"/>
    <a:srgbClr val="996633"/>
    <a:srgbClr val="CCCC00"/>
    <a:srgbClr val="3333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7" autoAdjust="0"/>
    <p:restoredTop sz="82830" autoAdjust="0"/>
  </p:normalViewPr>
  <p:slideViewPr>
    <p:cSldViewPr snapToGrid="0">
      <p:cViewPr varScale="1">
        <p:scale>
          <a:sx n="74" d="100"/>
          <a:sy n="74" d="100"/>
        </p:scale>
        <p:origin x="1596" y="60"/>
      </p:cViewPr>
      <p:guideLst>
        <p:guide orient="horz" pos="3181"/>
        <p:guide pos="496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90" d="100"/>
          <a:sy n="90" d="100"/>
        </p:scale>
        <p:origin x="-2976" y="66"/>
      </p:cViewPr>
      <p:guideLst>
        <p:guide orient="horz" pos="2880"/>
        <p:guide pos="2152"/>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2C26D908-1AC5-4DDE-B13B-556A827311A8}"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pPr>
              <a:defRPr/>
            </a:pPr>
            <a:fld id="{1B9F022D-3143-4A0C-A200-7273BC7ECBE9}"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3484AA-B399-4B0E-8140-1512B7B68C96}" type="slidenum">
              <a:rPr lang="zh-CN" altLang="en-US" smtClean="0"/>
              <a:t>‹#›</a:t>
            </a:fld>
            <a:endParaRPr lang="zh-CN" altLang="en-US"/>
          </a:p>
        </p:txBody>
      </p:sp>
    </p:spTree>
  </p:cSld>
  <p:clrMapOvr>
    <a:masterClrMapping/>
  </p:clrMapOvr>
  <p:transition>
    <p:wipe dir="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1A9A5375-6C91-4017-B4C1-CD379EB670F0}"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7A7E03-D2B6-47DC-8217-5BEFFF1B79BD}" type="slidenum">
              <a:rPr lang="zh-CN" altLang="en-US" smtClean="0"/>
              <a:t>‹#›</a:t>
            </a:fld>
            <a:endParaRPr lang="zh-CN" altLang="en-US"/>
          </a:p>
        </p:txBody>
      </p:sp>
    </p:spTree>
  </p:cSld>
  <p:clrMapOvr>
    <a:masterClrMapping/>
  </p:clrMapOvr>
  <p:transition>
    <p:wipe dir="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3415F0A0-5C6C-4567-9A3E-6EC58B24CBAA}"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662E83-7171-462E-B4A3-6E7594B2EBE2}" type="slidenum">
              <a:rPr lang="zh-CN" altLang="en-US" smtClean="0"/>
              <a:t>‹#›</a:t>
            </a:fld>
            <a:endParaRPr lang="zh-CN" altLang="en-US"/>
          </a:p>
        </p:txBody>
      </p:sp>
    </p:spTree>
  </p:cSld>
  <p:clrMapOvr>
    <a:masterClrMapping/>
  </p:clrMapOvr>
  <p:transition>
    <p:wipe dir="r"/>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t>CHAPTER 6</a:t>
            </a:r>
            <a:r>
              <a:rPr lang="en-US" sz="2200"/>
              <a:t>   Unemployment</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3D152DB4-76EF-4BD6-9219-02C77A258EA7}"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3E8388-6252-413E-84E3-FB31FF5BF77F}" type="slidenum">
              <a:rPr lang="zh-CN" altLang="en-US" smtClean="0"/>
              <a:t>‹#›</a:t>
            </a:fld>
            <a:endParaRPr lang="zh-CN" altLang="en-US"/>
          </a:p>
        </p:txBody>
      </p:sp>
    </p:spTree>
  </p:cSld>
  <p:clrMapOvr>
    <a:masterClrMapping/>
  </p:clrMapOvr>
  <p:transition>
    <p:wipe dir="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p:cNvSpPr>
            <a:spLocks noGrp="1"/>
          </p:cNvSpPr>
          <p:nvPr>
            <p:ph type="dt" sz="half" idx="10"/>
          </p:nvPr>
        </p:nvSpPr>
        <p:spPr/>
        <p:txBody>
          <a:bodyPr/>
          <a:lstStyle>
            <a:lvl1pPr>
              <a:defRPr/>
            </a:lvl1pPr>
          </a:lstStyle>
          <a:p>
            <a:pPr>
              <a:defRPr/>
            </a:pPr>
            <a:fld id="{0039D460-92D6-4FC7-9F6B-D95DFE9AD157}"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C01D0F-E29B-47CC-BA2A-288F48242719}" type="slidenum">
              <a:rPr lang="zh-CN" altLang="en-US" smtClean="0"/>
              <a:t>‹#›</a:t>
            </a:fld>
            <a:endParaRPr lang="zh-CN" altLang="en-US"/>
          </a:p>
        </p:txBody>
      </p:sp>
    </p:spTree>
  </p:cSld>
  <p:clrMapOvr>
    <a:masterClrMapping/>
  </p:clrMapOvr>
  <p:transition>
    <p:wipe dir="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E3DBF2FB-CB78-4B1F-860B-6E3C06CA42F0}" type="datetimeFigureOut">
              <a:rPr lang="zh-CN" altLang="en-US" smtClean="0"/>
              <a:t>2021/11/10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5EC040-F132-4FF8-8601-684AE577382E}" type="slidenum">
              <a:rPr lang="zh-CN" altLang="en-US" smtClean="0"/>
              <a:t>‹#›</a:t>
            </a:fld>
            <a:endParaRPr lang="zh-CN" altLang="en-US"/>
          </a:p>
        </p:txBody>
      </p:sp>
    </p:spTree>
  </p:cSld>
  <p:clrMapOvr>
    <a:masterClrMapping/>
  </p:clrMapOvr>
  <p:transition>
    <p:wipe dir="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p:cNvSpPr>
            <a:spLocks noGrp="1"/>
          </p:cNvSpPr>
          <p:nvPr>
            <p:ph type="dt" sz="half" idx="10"/>
          </p:nvPr>
        </p:nvSpPr>
        <p:spPr/>
        <p:txBody>
          <a:bodyPr/>
          <a:lstStyle>
            <a:lvl1pPr>
              <a:defRPr/>
            </a:lvl1pPr>
          </a:lstStyle>
          <a:p>
            <a:pPr>
              <a:defRPr/>
            </a:pPr>
            <a:fld id="{86A3B9FC-0F9C-4A44-82E0-BD201AF262B1}" type="datetimeFigureOut">
              <a:rPr lang="zh-CN" altLang="en-US" smtClean="0"/>
              <a:t>2021/11/10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467ABBA-6635-4304-A394-6B218663187B}" type="slidenum">
              <a:rPr lang="zh-CN" altLang="en-US" smtClean="0"/>
              <a:t>‹#›</a:t>
            </a:fld>
            <a:endParaRPr lang="zh-CN" altLang="en-US"/>
          </a:p>
        </p:txBody>
      </p:sp>
    </p:spTree>
  </p:cSld>
  <p:clrMapOvr>
    <a:masterClrMapping/>
  </p:clrMapOvr>
  <p:transition>
    <p:wipe dir="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pPr>
              <a:defRPr/>
            </a:pPr>
            <a:fld id="{B50584F0-92D2-4078-8922-12F50B2C0BF1}" type="datetimeFigureOut">
              <a:rPr lang="zh-CN" altLang="en-US" smtClean="0"/>
              <a:t>2021/11/10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4C64980-BE1A-4713-87EC-77C8728758B6}" type="slidenum">
              <a:rPr lang="zh-CN" altLang="en-US" smtClean="0"/>
              <a:t>‹#›</a:t>
            </a:fld>
            <a:endParaRPr lang="zh-CN" altLang="en-US"/>
          </a:p>
        </p:txBody>
      </p:sp>
    </p:spTree>
  </p:cSld>
  <p:clrMapOvr>
    <a:masterClrMapping/>
  </p:clrMapOvr>
  <p:transition>
    <p:wipe dir="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DFC6564-182C-48E1-94D5-89AB7C24C9D4}" type="datetimeFigureOut">
              <a:rPr lang="zh-CN" altLang="en-US" smtClean="0"/>
              <a:t>2021/11/10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D461814-4BD0-4895-9E0A-85F99881B853}" type="slidenum">
              <a:rPr lang="zh-CN" altLang="en-US" smtClean="0"/>
              <a:t>‹#›</a:t>
            </a:fld>
            <a:endParaRPr lang="zh-CN" altLang="en-US"/>
          </a:p>
        </p:txBody>
      </p:sp>
    </p:spTree>
  </p:cSld>
  <p:clrMapOvr>
    <a:masterClrMapping/>
  </p:clrMapOvr>
  <p:transition>
    <p:wipe dir="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p:cNvSpPr>
            <a:spLocks noGrp="1"/>
          </p:cNvSpPr>
          <p:nvPr>
            <p:ph type="dt" sz="half" idx="10"/>
          </p:nvPr>
        </p:nvSpPr>
        <p:spPr/>
        <p:txBody>
          <a:bodyPr/>
          <a:lstStyle>
            <a:lvl1pPr>
              <a:defRPr/>
            </a:lvl1pPr>
          </a:lstStyle>
          <a:p>
            <a:pPr>
              <a:defRPr/>
            </a:pPr>
            <a:fld id="{57196741-4ECA-4688-8DF5-758979EFF8D5}" type="datetimeFigureOut">
              <a:rPr lang="zh-CN" altLang="en-US" smtClean="0"/>
              <a:t>2021/11/10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FADAC4-6F76-4D1D-8210-BACB7D6A8E61}" type="slidenum">
              <a:rPr lang="zh-CN" altLang="en-US" smtClean="0"/>
              <a:t>‹#›</a:t>
            </a:fld>
            <a:endParaRPr lang="zh-CN" altLang="en-US"/>
          </a:p>
        </p:txBody>
      </p:sp>
    </p:spTree>
  </p:cSld>
  <p:clrMapOvr>
    <a:masterClrMapping/>
  </p:clrMapOvr>
  <p:transition>
    <p:wipe dir="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p:cNvSpPr>
            <a:spLocks noGrp="1"/>
          </p:cNvSpPr>
          <p:nvPr>
            <p:ph type="dt" sz="half" idx="10"/>
          </p:nvPr>
        </p:nvSpPr>
        <p:spPr/>
        <p:txBody>
          <a:bodyPr/>
          <a:lstStyle>
            <a:lvl1pPr>
              <a:defRPr/>
            </a:lvl1pPr>
          </a:lstStyle>
          <a:p>
            <a:pPr>
              <a:defRPr/>
            </a:pPr>
            <a:fld id="{B0AFC025-82C5-43A2-A753-FFD96AD37D6E}" type="datetimeFigureOut">
              <a:rPr lang="zh-CN" altLang="en-US" smtClean="0"/>
              <a:t>2021/11/10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01C35A-B571-42F9-A7BB-2FB324DB92A3}" type="slidenum">
              <a:rPr lang="zh-CN" altLang="en-US" smtClean="0"/>
              <a:t>‹#›</a:t>
            </a:fld>
            <a:endParaRPr lang="zh-CN" altLang="en-US"/>
          </a:p>
        </p:txBody>
      </p:sp>
    </p:spTree>
  </p:cSld>
  <p:clrMapOvr>
    <a:masterClrMapping/>
  </p:clrMapOvr>
  <p:transition>
    <p:wipe dir="r"/>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A901056-FF81-4625-8E81-03BE69C7156C}" type="datetimeFigureOut">
              <a:rPr lang="zh-CN" altLang="en-US"/>
              <a:t>2021/11/10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7414731-C608-467E-BD2C-78E6BA66530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Effect transition="in" filter="wipe(left)">
                                      <p:cBhvr>
                                        <p:cTn id="15" dur="500"/>
                                        <p:tgtEl>
                                          <p:spTgt spid="10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7">
                                            <p:txEl>
                                              <p:pRg st="3" end="3"/>
                                            </p:txEl>
                                          </p:spTgt>
                                        </p:tgtEl>
                                        <p:attrNameLst>
                                          <p:attrName>style.visibility</p:attrName>
                                        </p:attrNameLst>
                                      </p:cBhvr>
                                      <p:to>
                                        <p:strVal val="visible"/>
                                      </p:to>
                                    </p:set>
                                    <p:animEffect transition="in" filter="wipe(left)">
                                      <p:cBhvr>
                                        <p:cTn id="18" dur="500"/>
                                        <p:tgtEl>
                                          <p:spTgt spid="10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27">
                                            <p:txEl>
                                              <p:pRg st="4" end="4"/>
                                            </p:txEl>
                                          </p:spTgt>
                                        </p:tgtEl>
                                        <p:attrNameLst>
                                          <p:attrName>style.visibility</p:attrName>
                                        </p:attrNameLst>
                                      </p:cBhvr>
                                      <p:to>
                                        <p:strVal val="visible"/>
                                      </p:to>
                                    </p:set>
                                    <p:animEffect transition="in" filter="wipe(left)">
                                      <p:cBhvr>
                                        <p:cTn id="21"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5"/>
    </p:bld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ctrTitle"/>
          </p:nvPr>
        </p:nvSpPr>
        <p:spPr>
          <a:xfrm>
            <a:off x="746125" y="1681163"/>
            <a:ext cx="7772400" cy="1470025"/>
          </a:xfrm>
        </p:spPr>
        <p:txBody>
          <a:bodyPr/>
          <a:lstStyle/>
          <a:p>
            <a:r>
              <a:rPr lang="zh-CN" altLang="en-US" sz="3600" dirty="0"/>
              <a:t>供应链管理案例分析作业小组报告</a:t>
            </a:r>
          </a:p>
        </p:txBody>
      </p:sp>
      <p:sp>
        <p:nvSpPr>
          <p:cNvPr id="44035" name="副标题 2"/>
          <p:cNvSpPr>
            <a:spLocks noGrp="1"/>
          </p:cNvSpPr>
          <p:nvPr>
            <p:ph type="subTitle" idx="1"/>
          </p:nvPr>
        </p:nvSpPr>
        <p:spPr>
          <a:xfrm>
            <a:off x="1371600" y="3638550"/>
            <a:ext cx="6400800" cy="1752600"/>
          </a:xfrm>
        </p:spPr>
        <p:txBody>
          <a:bodyPr/>
          <a:lstStyle/>
          <a:p>
            <a:r>
              <a:rPr lang="zh-CN" altLang="en-US" dirty="0">
                <a:solidFill>
                  <a:schemeClr val="tx1"/>
                </a:solidFill>
              </a:rPr>
              <a:t>小组成员：</a:t>
            </a:r>
            <a:endParaRPr lang="en-US" altLang="zh-CN" dirty="0">
              <a:solidFill>
                <a:schemeClr val="tx1"/>
              </a:solidFill>
            </a:endParaRPr>
          </a:p>
          <a:p>
            <a:r>
              <a:rPr lang="zh-CN" altLang="en-US" sz="1200" dirty="0">
                <a:solidFill>
                  <a:schemeClr val="tx1"/>
                </a:solidFill>
              </a:rPr>
              <a:t>高玉龙</a:t>
            </a:r>
            <a:endParaRPr lang="en-US" altLang="zh-CN" sz="1200" dirty="0">
              <a:solidFill>
                <a:schemeClr val="tx1"/>
              </a:solidFill>
            </a:endParaRPr>
          </a:p>
          <a:p>
            <a:r>
              <a:rPr lang="zh-CN" altLang="en-US" sz="1200" dirty="0">
                <a:solidFill>
                  <a:schemeClr val="tx1"/>
                </a:solidFill>
              </a:rPr>
              <a:t>徐枭枫</a:t>
            </a:r>
            <a:endParaRPr lang="en-US" altLang="zh-CN" sz="1200" dirty="0">
              <a:solidFill>
                <a:schemeClr val="tx1"/>
              </a:solidFill>
            </a:endParaRPr>
          </a:p>
          <a:p>
            <a:r>
              <a:rPr lang="zh-CN" altLang="en-US" sz="1200" dirty="0">
                <a:solidFill>
                  <a:schemeClr val="tx1"/>
                </a:solidFill>
              </a:rPr>
              <a:t>熊智文</a:t>
            </a:r>
            <a:endParaRPr lang="en-US" altLang="zh-CN" sz="1200" dirty="0">
              <a:solidFill>
                <a:schemeClr val="tx1"/>
              </a:solidFill>
            </a:endParaRPr>
          </a:p>
          <a:p>
            <a:r>
              <a:rPr lang="zh-CN" altLang="en-US" sz="1200" dirty="0">
                <a:solidFill>
                  <a:schemeClr val="tx1"/>
                </a:solidFill>
              </a:rPr>
              <a:t>刘欣荣</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3220"/>
          </a:xfrm>
          <a:prstGeom prst="rect">
            <a:avLst/>
          </a:prstGeom>
          <a:noFill/>
        </p:spPr>
        <p:txBody>
          <a:bodyPr wrap="square" rtlCol="0">
            <a:spAutoFit/>
          </a:bodyPr>
          <a:lstStyle/>
          <a:p>
            <a:r>
              <a:rPr lang="zh-CN" altLang="en-US" sz="2800" dirty="0">
                <a:latin typeface="+mj-ea"/>
                <a:ea typeface="+mj-ea"/>
              </a:rPr>
              <a:t>建立模型：约束条件</a:t>
            </a:r>
            <a:endParaRPr lang="en-US" altLang="zh-CN" sz="2800" dirty="0">
              <a:latin typeface="+mj-ea"/>
              <a:ea typeface="+mj-ea"/>
            </a:endParaRPr>
          </a:p>
        </p:txBody>
      </p:sp>
      <p:sp>
        <p:nvSpPr>
          <p:cNvPr id="10" name="文本框 9"/>
          <p:cNvSpPr txBox="1"/>
          <p:nvPr/>
        </p:nvSpPr>
        <p:spPr>
          <a:xfrm>
            <a:off x="653414" y="1316990"/>
            <a:ext cx="2424637" cy="369332"/>
          </a:xfrm>
          <a:prstGeom prst="rect">
            <a:avLst/>
          </a:prstGeom>
          <a:noFill/>
        </p:spPr>
        <p:txBody>
          <a:bodyPr wrap="square" rtlCol="0">
            <a:spAutoFit/>
          </a:bodyPr>
          <a:lstStyle/>
          <a:p>
            <a:r>
              <a:rPr lang="zh-CN" altLang="zh-CN" dirty="0"/>
              <a:t>机器和员工：</a:t>
            </a:r>
          </a:p>
        </p:txBody>
      </p:sp>
      <mc:AlternateContent xmlns:mc="http://schemas.openxmlformats.org/markup-compatibility/2006" xmlns:a14="http://schemas.microsoft.com/office/drawing/2010/main">
        <mc:Choice Requires="a14">
          <p:sp>
            <p:nvSpPr>
              <p:cNvPr id="2" name="矩形 1"/>
              <p:cNvSpPr/>
              <p:nvPr/>
            </p:nvSpPr>
            <p:spPr>
              <a:xfrm>
                <a:off x="653413" y="2413338"/>
                <a:ext cx="7524671" cy="14754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6</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r>
                                  <a:rPr lang="en-US" altLang="zh-CN" i="1">
                                    <a:latin typeface="Cambria Math" panose="02040503050406030204" pitchFamily="18" charset="0"/>
                                  </a:rPr>
                                  <m:t>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r>
                                  <a:rPr lang="en-US" altLang="zh-CN" i="1">
                                    <a:latin typeface="Cambria Math" panose="02040503050406030204" pitchFamily="18" charset="0"/>
                                  </a:rPr>
                                  <m:t>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14</m:t>
                            </m:r>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25</m:t>
                            </m:r>
                          </m:e>
                        </m:mr>
                      </m:m>
                    </m:oMath>
                  </m:oMathPara>
                </a14:m>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653413" y="2413338"/>
                <a:ext cx="7524671" cy="1475404"/>
              </a:xfrm>
              <a:prstGeom prst="rect">
                <a:avLst/>
              </a:prstGeom>
              <a:blipFill>
                <a:blip r:embed="rId2"/>
                <a:stretch>
                  <a:fillRect/>
                </a:stretch>
              </a:blipFill>
            </p:spPr>
            <p:txBody>
              <a:bodyPr/>
              <a:lstStyle/>
              <a:p>
                <a:r>
                  <a:rPr lang="zh-CN" altLang="en-US">
                    <a:noFill/>
                  </a:rPr>
                  <a:t> </a:t>
                </a:r>
              </a:p>
            </p:txBody>
          </p:sp>
        </mc:Fallback>
      </mc:AlternateContent>
      <p:pic>
        <p:nvPicPr>
          <p:cNvPr id="7" name="ECB019B1-382A-4266-B25C-5B523AA43C14-2" descr="wpp">
            <a:extLst>
              <a:ext uri="{FF2B5EF4-FFF2-40B4-BE49-F238E27FC236}">
                <a16:creationId xmlns:a16="http://schemas.microsoft.com/office/drawing/2014/main" id="{AAA169FC-FB82-4BB2-B15D-07EAF68E271A}"/>
              </a:ext>
            </a:extLst>
          </p:cNvPr>
          <p:cNvPicPr>
            <a:picLocks noChangeAspect="1"/>
          </p:cNvPicPr>
          <p:nvPr/>
        </p:nvPicPr>
        <p:blipFill>
          <a:blip r:embed="rId3"/>
          <a:stretch>
            <a:fillRect/>
          </a:stretch>
        </p:blipFill>
        <p:spPr>
          <a:xfrm>
            <a:off x="4909820" y="989965"/>
            <a:ext cx="3369945" cy="1428115"/>
          </a:xfrm>
          <a:prstGeom prst="rect">
            <a:avLst/>
          </a:prstGeom>
        </p:spPr>
      </p:pic>
    </p:spTree>
    <p:extLst>
      <p:ext uri="{BB962C8B-B14F-4D97-AF65-F5344CB8AC3E}">
        <p14:creationId xmlns:p14="http://schemas.microsoft.com/office/powerpoint/2010/main" val="309737614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3220"/>
          </a:xfrm>
          <a:prstGeom prst="rect">
            <a:avLst/>
          </a:prstGeom>
          <a:noFill/>
        </p:spPr>
        <p:txBody>
          <a:bodyPr wrap="square" rtlCol="0">
            <a:spAutoFit/>
          </a:bodyPr>
          <a:lstStyle/>
          <a:p>
            <a:r>
              <a:rPr lang="zh-CN" altLang="en-US" sz="2800" dirty="0">
                <a:latin typeface="+mj-ea"/>
                <a:ea typeface="+mj-ea"/>
              </a:rPr>
              <a:t>建立模型：约束条件</a:t>
            </a:r>
            <a:endParaRPr lang="en-US" altLang="zh-CN" sz="2800" dirty="0">
              <a:latin typeface="+mj-ea"/>
              <a:ea typeface="+mj-ea"/>
            </a:endParaRPr>
          </a:p>
        </p:txBody>
      </p:sp>
      <p:sp>
        <p:nvSpPr>
          <p:cNvPr id="10" name="文本框 9"/>
          <p:cNvSpPr txBox="1"/>
          <p:nvPr/>
        </p:nvSpPr>
        <p:spPr>
          <a:xfrm>
            <a:off x="653414" y="1316990"/>
            <a:ext cx="2424637" cy="369332"/>
          </a:xfrm>
          <a:prstGeom prst="rect">
            <a:avLst/>
          </a:prstGeom>
          <a:noFill/>
        </p:spPr>
        <p:txBody>
          <a:bodyPr wrap="square" rtlCol="0">
            <a:spAutoFit/>
          </a:bodyPr>
          <a:lstStyle/>
          <a:p>
            <a:r>
              <a:rPr lang="zh-CN" altLang="en-US" dirty="0"/>
              <a:t>生产环节</a:t>
            </a:r>
            <a:r>
              <a:rPr lang="zh-CN" altLang="zh-CN" dirty="0"/>
              <a:t>：</a:t>
            </a:r>
          </a:p>
        </p:txBody>
      </p:sp>
      <mc:AlternateContent xmlns:mc="http://schemas.openxmlformats.org/markup-compatibility/2006" xmlns:a14="http://schemas.microsoft.com/office/drawing/2010/main">
        <mc:Choice Requires="a14">
          <p:sp>
            <p:nvSpPr>
              <p:cNvPr id="2" name="矩形 1"/>
              <p:cNvSpPr/>
              <p:nvPr/>
            </p:nvSpPr>
            <p:spPr>
              <a:xfrm>
                <a:off x="653413" y="2413338"/>
                <a:ext cx="7524671" cy="14754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6</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r>
                                  <a:rPr lang="en-US" altLang="zh-CN" i="1">
                                    <a:latin typeface="Cambria Math" panose="02040503050406030204" pitchFamily="18" charset="0"/>
                                  </a:rPr>
                                  <m:t>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r>
                                  <a:rPr lang="en-US" altLang="zh-CN" i="1">
                                    <a:latin typeface="Cambria Math" panose="02040503050406030204" pitchFamily="18" charset="0"/>
                                  </a:rPr>
                                  <m:t>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𝑖𝑡</m:t>
                                </m:r>
                              </m:sub>
                            </m:sSub>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14</m:t>
                            </m:r>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25</m:t>
                            </m:r>
                          </m:e>
                        </m:mr>
                      </m:m>
                    </m:oMath>
                  </m:oMathPara>
                </a14:m>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653413" y="2413338"/>
                <a:ext cx="7524671" cy="1475404"/>
              </a:xfrm>
              <a:prstGeom prst="rect">
                <a:avLst/>
              </a:prstGeom>
              <a:blipFill>
                <a:blip r:embed="rId2"/>
                <a:stretch>
                  <a:fillRect/>
                </a:stretch>
              </a:blipFill>
            </p:spPr>
            <p:txBody>
              <a:bodyPr/>
              <a:lstStyle/>
              <a:p>
                <a:r>
                  <a:rPr lang="zh-CN" altLang="en-US">
                    <a:noFill/>
                  </a:rPr>
                  <a:t> </a:t>
                </a:r>
              </a:p>
            </p:txBody>
          </p:sp>
        </mc:Fallback>
      </mc:AlternateContent>
      <p:pic>
        <p:nvPicPr>
          <p:cNvPr id="5" name="ECB019B1-382A-4266-B25C-5B523AA43C14-2" descr="wpp">
            <a:extLst>
              <a:ext uri="{FF2B5EF4-FFF2-40B4-BE49-F238E27FC236}">
                <a16:creationId xmlns:a16="http://schemas.microsoft.com/office/drawing/2014/main" id="{39DDF4D4-B996-4D5E-8ABF-FF63366CD78E}"/>
              </a:ext>
            </a:extLst>
          </p:cNvPr>
          <p:cNvPicPr>
            <a:picLocks noChangeAspect="1"/>
          </p:cNvPicPr>
          <p:nvPr/>
        </p:nvPicPr>
        <p:blipFill>
          <a:blip r:embed="rId3"/>
          <a:stretch>
            <a:fillRect/>
          </a:stretch>
        </p:blipFill>
        <p:spPr>
          <a:xfrm>
            <a:off x="4909820" y="989965"/>
            <a:ext cx="3369945" cy="1428115"/>
          </a:xfrm>
          <a:prstGeom prst="rect">
            <a:avLst/>
          </a:prstGeom>
        </p:spPr>
      </p:pic>
    </p:spTree>
    <p:extLst>
      <p:ext uri="{BB962C8B-B14F-4D97-AF65-F5344CB8AC3E}">
        <p14:creationId xmlns:p14="http://schemas.microsoft.com/office/powerpoint/2010/main" val="251700487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3220"/>
          </a:xfrm>
          <a:prstGeom prst="rect">
            <a:avLst/>
          </a:prstGeom>
          <a:noFill/>
        </p:spPr>
        <p:txBody>
          <a:bodyPr wrap="square" rtlCol="0">
            <a:spAutoFit/>
          </a:bodyPr>
          <a:lstStyle/>
          <a:p>
            <a:r>
              <a:rPr lang="zh-CN" altLang="en-US" sz="2800" dirty="0">
                <a:latin typeface="+mj-ea"/>
                <a:ea typeface="+mj-ea"/>
              </a:rPr>
              <a:t>建立模型：约束条件</a:t>
            </a:r>
            <a:endParaRPr lang="en-US" altLang="zh-CN" sz="2800" dirty="0">
              <a:latin typeface="+mj-ea"/>
              <a:ea typeface="+mj-ea"/>
            </a:endParaRPr>
          </a:p>
        </p:txBody>
      </p:sp>
      <p:sp>
        <p:nvSpPr>
          <p:cNvPr id="10" name="文本框 9"/>
          <p:cNvSpPr txBox="1"/>
          <p:nvPr/>
        </p:nvSpPr>
        <p:spPr>
          <a:xfrm>
            <a:off x="653414" y="1316990"/>
            <a:ext cx="2424637" cy="369332"/>
          </a:xfrm>
          <a:prstGeom prst="rect">
            <a:avLst/>
          </a:prstGeom>
          <a:noFill/>
        </p:spPr>
        <p:txBody>
          <a:bodyPr wrap="square" rtlCol="0">
            <a:spAutoFit/>
          </a:bodyPr>
          <a:lstStyle/>
          <a:p>
            <a:r>
              <a:rPr lang="zh-CN" altLang="en-US" dirty="0"/>
              <a:t>库存调配</a:t>
            </a:r>
            <a:r>
              <a:rPr lang="zh-CN" altLang="zh-CN" dirty="0"/>
              <a:t>：</a:t>
            </a:r>
          </a:p>
        </p:txBody>
      </p:sp>
      <mc:AlternateContent xmlns:mc="http://schemas.openxmlformats.org/markup-compatibility/2006" xmlns:a14="http://schemas.microsoft.com/office/drawing/2010/main">
        <mc:Choice Requires="a14">
          <p:sp>
            <p:nvSpPr>
              <p:cNvPr id="2" name="矩形 1"/>
              <p:cNvSpPr/>
              <p:nvPr/>
            </p:nvSpPr>
            <p:spPr>
              <a:xfrm>
                <a:off x="1083992" y="2463154"/>
                <a:ext cx="7524671" cy="3437031"/>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r>
                        <m:rPr>
                          <m:nor/>
                        </m:rPr>
                        <a:rPr lang="en-US" altLang="zh-CN"/>
                        <m:t>原材料</m:t>
                      </m:r>
                    </m:oMath>
                  </m:oMathPara>
                </a14:m>
                <a:endParaRPr lang="zh-CN" altLang="zh-CN"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a:latin typeface="Cambria Math" panose="02040503050406030204" pitchFamily="18" charset="0"/>
                                  </a:rPr>
                                  <m:t>,</m:t>
                                </m:r>
                                <m:r>
                                  <a:rPr lang="en-US" altLang="zh-CN" i="1">
                                    <a:latin typeface="Cambria Math" panose="02040503050406030204" pitchFamily="18" charset="0"/>
                                  </a:rPr>
                                  <m:t>12</m:t>
                                </m:r>
                              </m:e>
                            </m:d>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1</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r>
                                  <a:rPr lang="en-US" altLang="zh-CN" i="1">
                                    <a:latin typeface="Cambria Math" panose="02040503050406030204" pitchFamily="18" charset="0"/>
                                  </a:rPr>
                                  <m:t>𝑡</m:t>
                                </m:r>
                              </m:sub>
                            </m:sSub>
                          </m:e>
                        </m:mr>
                      </m:m>
                    </m:oMath>
                  </m:oMathPara>
                </a14:m>
                <a:endParaRPr lang="zh-CN" altLang="zh-CN" dirty="0"/>
              </a:p>
              <a:p>
                <a:pPr lvl="0"/>
                <a14:m>
                  <m:oMathPara xmlns:m="http://schemas.openxmlformats.org/officeDocument/2006/math">
                    <m:oMathParaPr>
                      <m:jc m:val="left"/>
                    </m:oMathParaPr>
                    <m:oMath xmlns:m="http://schemas.openxmlformats.org/officeDocument/2006/math">
                      <m:r>
                        <m:rPr>
                          <m:nor/>
                        </m:rPr>
                        <a:rPr lang="en-US" altLang="zh-CN"/>
                        <m:t>塑料薄片</m:t>
                      </m:r>
                    </m:oMath>
                  </m:oMathPara>
                </a14:m>
                <a:endParaRPr lang="zh-CN" altLang="zh-CN"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a:latin typeface="Cambria Math" panose="02040503050406030204" pitchFamily="18" charset="0"/>
                                  </a:rPr>
                                  <m:t>,</m:t>
                                </m:r>
                                <m:r>
                                  <a:rPr lang="en-US" altLang="zh-CN" i="1">
                                    <a:latin typeface="Cambria Math" panose="02040503050406030204" pitchFamily="18" charset="0"/>
                                  </a:rPr>
                                  <m:t>12</m:t>
                                </m:r>
                              </m:e>
                            </m:d>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1</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5</m:t>
                                </m:r>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4</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r>
                                  <a:rPr lang="en-US" altLang="zh-CN" i="1">
                                    <a:latin typeface="Cambria Math" panose="02040503050406030204" pitchFamily="18" charset="0"/>
                                  </a:rPr>
                                  <m:t>𝑡</m:t>
                                </m:r>
                              </m:sub>
                            </m:sSub>
                          </m:e>
                        </m:mr>
                      </m:m>
                    </m:oMath>
                  </m:oMathPara>
                </a14:m>
                <a:endParaRPr lang="zh-CN" altLang="zh-CN" dirty="0"/>
              </a:p>
              <a:p>
                <a:pPr lvl="0"/>
                <a14:m>
                  <m:oMathPara xmlns:m="http://schemas.openxmlformats.org/officeDocument/2006/math">
                    <m:oMathParaPr>
                      <m:jc m:val="left"/>
                    </m:oMathParaPr>
                    <m:oMath xmlns:m="http://schemas.openxmlformats.org/officeDocument/2006/math">
                      <m:r>
                        <m:rPr>
                          <m:nor/>
                        </m:rPr>
                        <a:rPr lang="en-US" altLang="zh-CN"/>
                        <m:t>成品</m:t>
                      </m:r>
                    </m:oMath>
                  </m:oMathPara>
                </a14:m>
                <a:endParaRPr lang="zh-CN" altLang="zh-CN"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3</m:t>
                                </m:r>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a:latin typeface="Cambria Math" panose="02040503050406030204" pitchFamily="18" charset="0"/>
                                  </a:rPr>
                                  <m:t>,</m:t>
                                </m:r>
                                <m:r>
                                  <a:rPr lang="en-US" altLang="zh-CN" i="1">
                                    <a:latin typeface="Cambria Math" panose="02040503050406030204" pitchFamily="18" charset="0"/>
                                  </a:rPr>
                                  <m:t>12</m:t>
                                </m:r>
                              </m:e>
                            </m:d>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3</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3</m:t>
                                </m:r>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m:t>
                                </m:r>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4</m:t>
                                </m:r>
                                <m:r>
                                  <a:rPr lang="en-US" altLang="zh-CN" i="1">
                                    <a:latin typeface="Cambria Math" panose="02040503050406030204" pitchFamily="18" charset="0"/>
                                  </a:rPr>
                                  <m:t>𝑡</m:t>
                                </m:r>
                              </m:sub>
                            </m:sSub>
                          </m:e>
                        </m:mr>
                      </m:m>
                    </m:oMath>
                  </m:oMathPara>
                </a14:m>
                <a:endParaRPr lang="zh-CN" altLang="zh-CN" dirty="0"/>
              </a:p>
              <a:p>
                <a:pPr lvl="0"/>
                <a14:m>
                  <m:oMathPara xmlns:m="http://schemas.openxmlformats.org/officeDocument/2006/math">
                    <m:oMathParaPr>
                      <m:jc m:val="left"/>
                    </m:oMathParaPr>
                    <m:oMath xmlns:m="http://schemas.openxmlformats.org/officeDocument/2006/math">
                      <m:r>
                        <m:rPr>
                          <m:nor/>
                        </m:rPr>
                        <a:rPr lang="en-US" altLang="zh-CN"/>
                        <m:t>塑料薄片库存先进先出</m:t>
                      </m:r>
                    </m:oMath>
                  </m:oMathPara>
                </a14:m>
                <a:endParaRPr lang="zh-CN" altLang="zh-CN"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4</m:t>
                                </m:r>
                                <m:r>
                                  <a:rPr lang="en-US" altLang="zh-CN" i="1">
                                    <a:latin typeface="Cambria Math" panose="02040503050406030204" pitchFamily="18" charset="0"/>
                                  </a:rPr>
                                  <m:t>𝑡</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1</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b>
                            </m:sSub>
                          </m:e>
                        </m:mr>
                      </m:m>
                    </m:oMath>
                  </m:oMathPara>
                </a14:m>
                <a:endParaRPr lang="zh-CN" altLang="zh-CN" dirty="0"/>
              </a:p>
              <a:p>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1083992" y="2463154"/>
                <a:ext cx="7524671" cy="3437031"/>
              </a:xfrm>
              <a:prstGeom prst="rect">
                <a:avLst/>
              </a:prstGeom>
              <a:blipFill>
                <a:blip r:embed="rId2"/>
                <a:stretch>
                  <a:fillRect l="-243"/>
                </a:stretch>
              </a:blipFill>
            </p:spPr>
            <p:txBody>
              <a:bodyPr/>
              <a:lstStyle/>
              <a:p>
                <a:r>
                  <a:rPr lang="zh-CN" altLang="en-US">
                    <a:noFill/>
                  </a:rPr>
                  <a:t> </a:t>
                </a:r>
              </a:p>
            </p:txBody>
          </p:sp>
        </mc:Fallback>
      </mc:AlternateContent>
      <p:pic>
        <p:nvPicPr>
          <p:cNvPr id="5" name="ECB019B1-382A-4266-B25C-5B523AA43C14-3" descr="wpp">
            <a:extLst>
              <a:ext uri="{FF2B5EF4-FFF2-40B4-BE49-F238E27FC236}">
                <a16:creationId xmlns:a16="http://schemas.microsoft.com/office/drawing/2014/main" id="{87415506-831A-4A0E-ADE2-888E5B92133D}"/>
              </a:ext>
            </a:extLst>
          </p:cNvPr>
          <p:cNvPicPr>
            <a:picLocks noChangeAspect="1"/>
          </p:cNvPicPr>
          <p:nvPr/>
        </p:nvPicPr>
        <p:blipFill>
          <a:blip r:embed="rId3"/>
          <a:stretch>
            <a:fillRect/>
          </a:stretch>
        </p:blipFill>
        <p:spPr>
          <a:xfrm>
            <a:off x="5929481" y="694362"/>
            <a:ext cx="1910080" cy="1779905"/>
          </a:xfrm>
          <a:prstGeom prst="rect">
            <a:avLst/>
          </a:prstGeom>
        </p:spPr>
      </p:pic>
      <p:pic>
        <p:nvPicPr>
          <p:cNvPr id="6" name="ECB019B1-382A-4266-B25C-5B523AA43C14-4" descr="wpp">
            <a:extLst>
              <a:ext uri="{FF2B5EF4-FFF2-40B4-BE49-F238E27FC236}">
                <a16:creationId xmlns:a16="http://schemas.microsoft.com/office/drawing/2014/main" id="{DC64D42E-168A-45AC-AD4F-D8FDFA8A4A82}"/>
              </a:ext>
            </a:extLst>
          </p:cNvPr>
          <p:cNvPicPr>
            <a:picLocks noChangeAspect="1"/>
          </p:cNvPicPr>
          <p:nvPr/>
        </p:nvPicPr>
        <p:blipFill>
          <a:blip r:embed="rId4"/>
          <a:stretch>
            <a:fillRect/>
          </a:stretch>
        </p:blipFill>
        <p:spPr>
          <a:xfrm>
            <a:off x="7076395" y="775959"/>
            <a:ext cx="1792605" cy="1687195"/>
          </a:xfrm>
          <a:prstGeom prst="rect">
            <a:avLst/>
          </a:prstGeom>
        </p:spPr>
      </p:pic>
      <p:pic>
        <p:nvPicPr>
          <p:cNvPr id="7" name="ECB019B1-382A-4266-B25C-5B523AA43C14-1" descr="wpp">
            <a:extLst>
              <a:ext uri="{FF2B5EF4-FFF2-40B4-BE49-F238E27FC236}">
                <a16:creationId xmlns:a16="http://schemas.microsoft.com/office/drawing/2014/main" id="{97CC8857-FCCD-4204-9EA4-E224B99531DF}"/>
              </a:ext>
            </a:extLst>
          </p:cNvPr>
          <p:cNvPicPr>
            <a:picLocks noChangeAspect="1"/>
          </p:cNvPicPr>
          <p:nvPr/>
        </p:nvPicPr>
        <p:blipFill>
          <a:blip r:embed="rId5"/>
          <a:stretch>
            <a:fillRect/>
          </a:stretch>
        </p:blipFill>
        <p:spPr>
          <a:xfrm>
            <a:off x="4846328" y="669454"/>
            <a:ext cx="1936115" cy="1850390"/>
          </a:xfrm>
          <a:prstGeom prst="rect">
            <a:avLst/>
          </a:prstGeom>
        </p:spPr>
      </p:pic>
    </p:spTree>
    <p:extLst>
      <p:ext uri="{BB962C8B-B14F-4D97-AF65-F5344CB8AC3E}">
        <p14:creationId xmlns:p14="http://schemas.microsoft.com/office/powerpoint/2010/main" val="383165928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0483" y="262874"/>
            <a:ext cx="3883660" cy="521970"/>
          </a:xfrm>
          <a:prstGeom prst="rect">
            <a:avLst/>
          </a:prstGeom>
          <a:noFill/>
        </p:spPr>
        <p:txBody>
          <a:bodyPr wrap="square" rtlCol="0">
            <a:spAutoFit/>
          </a:bodyPr>
          <a:lstStyle/>
          <a:p>
            <a:r>
              <a:rPr lang="zh-CN" altLang="en-US" sz="2800">
                <a:latin typeface="+mj-ea"/>
                <a:ea typeface="+mj-ea"/>
              </a:rPr>
              <a:t>建立模型：目标函数</a:t>
            </a:r>
          </a:p>
        </p:txBody>
      </p:sp>
      <mc:AlternateContent xmlns:mc="http://schemas.openxmlformats.org/markup-compatibility/2006" xmlns:a14="http://schemas.microsoft.com/office/drawing/2010/main">
        <mc:Choice Requires="a14">
          <p:sp>
            <p:nvSpPr>
              <p:cNvPr id="2" name="矩形 1"/>
              <p:cNvSpPr/>
              <p:nvPr/>
            </p:nvSpPr>
            <p:spPr>
              <a:xfrm>
                <a:off x="2824548" y="1557868"/>
                <a:ext cx="5801932" cy="3538213"/>
              </a:xfrm>
              <a:prstGeom prst="rect">
                <a:avLst/>
              </a:prstGeom>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100"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naryPr>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sub>
                        <m:sup>
                          <m:r>
                            <a:rPr lang="en-US" altLang="zh-CN" sz="1100" i="1">
                              <a:latin typeface="Cambria Math" panose="02040503050406030204" pitchFamily="18" charset="0"/>
                              <a:ea typeface="Cambria" panose="02040503050406030204" pitchFamily="18" charset="0"/>
                              <a:cs typeface="Times New Roman" panose="02020603050405020304" pitchFamily="18" charset="0"/>
                            </a:rPr>
                            <m:t>12</m:t>
                          </m:r>
                        </m:sup>
                        <m:e>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e>
                      </m:nary>
                      <m:r>
                        <a:rPr lang="en-US" altLang="zh-CN" sz="1100" i="1">
                          <a:latin typeface="Cambria Math" panose="02040503050406030204" pitchFamily="18" charset="0"/>
                          <a:ea typeface="Cambria" panose="02040503050406030204" pitchFamily="18" charset="0"/>
                          <a:cs typeface="Times New Roman" panose="02020603050405020304" pitchFamily="18" charset="0"/>
                        </a:rPr>
                        <m:t>15×8×63</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𝐷</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𝐷</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+22.5</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𝐸</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𝐸</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+3000</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𝐵</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𝐵</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+2500</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𝐶</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𝐶</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oMath>
                  </m:oMathPara>
                </a14:m>
                <a:endParaRPr lang="zh-CN" altLang="zh-CN" sz="1100" i="1" dirty="0">
                  <a:latin typeface="Cambria Math"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naryPr>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sub>
                        <m:sup>
                          <m:r>
                            <a:rPr lang="en-US" altLang="zh-CN" sz="1100" i="1">
                              <a:latin typeface="Cambria Math" panose="02040503050406030204" pitchFamily="18" charset="0"/>
                              <a:ea typeface="Cambria" panose="02040503050406030204" pitchFamily="18" charset="0"/>
                              <a:cs typeface="Times New Roman" panose="02020603050405020304" pitchFamily="18" charset="0"/>
                            </a:rPr>
                            <m:t>12</m:t>
                          </m:r>
                        </m:sup>
                        <m:e>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e>
                      </m:nary>
                      <m:r>
                        <a:rPr lang="en-US" altLang="zh-CN" sz="1100" i="1">
                          <a:latin typeface="Cambria Math" panose="02040503050406030204" pitchFamily="18" charset="0"/>
                          <a:ea typeface="Cambria" panose="02040503050406030204" pitchFamily="18" charset="0"/>
                          <a:cs typeface="Times New Roman" panose="02020603050405020304" pitchFamily="18" charset="0"/>
                        </a:rPr>
                        <m:t>10</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𝐽</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+60</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𝐼</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4</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5</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𝐼</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oMath>
                  </m:oMathPara>
                </a14:m>
                <a:endParaRPr lang="en-US" altLang="zh-CN" sz="1100" i="1" dirty="0">
                  <a:latin typeface="Cambria Math"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3</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naryPr>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sub>
                        <m:sup>
                          <m:r>
                            <a:rPr lang="en-US" altLang="zh-CN" sz="1100" i="1">
                              <a:latin typeface="Cambria Math" panose="02040503050406030204" pitchFamily="18" charset="0"/>
                              <a:ea typeface="Cambria" panose="02040503050406030204" pitchFamily="18" charset="0"/>
                              <a:cs typeface="Times New Roman" panose="02020603050405020304" pitchFamily="18" charset="0"/>
                            </a:rPr>
                            <m:t>12</m:t>
                          </m:r>
                        </m:sup>
                        <m:e>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e>
                      </m:nary>
                      <m:r>
                        <a:rPr lang="en-US" altLang="zh-CN" sz="1100" i="1">
                          <a:latin typeface="Cambria Math" panose="02040503050406030204" pitchFamily="18" charset="0"/>
                          <a:ea typeface="Cambria" panose="02040503050406030204" pitchFamily="18" charset="0"/>
                          <a:cs typeface="Times New Roman" panose="02020603050405020304" pitchFamily="18" charset="0"/>
                        </a:rPr>
                        <m:t>4</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𝐽</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𝐹</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𝐼</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𝑆</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2</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𝑄</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oMath>
                  </m:oMathPara>
                </a14:m>
                <a:endParaRPr lang="zh-CN" altLang="zh-CN" sz="1100" i="1" dirty="0">
                  <a:latin typeface="Cambria Math"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mPr>
                        <m:m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4</m:t>
                                </m:r>
                              </m:sub>
                            </m:sSub>
                          </m:e>
                          <m:e>
                            <m:r>
                              <a:rPr lang="en-US" altLang="zh-CN" sz="1100" i="1">
                                <a:latin typeface="Cambria Math" panose="02040503050406030204" pitchFamily="18" charset="0"/>
                                <a:ea typeface="Cambria" panose="02040503050406030204" pitchFamily="18" charset="0"/>
                                <a:cs typeface="Times New Roman" panose="02020603050405020304" pitchFamily="18" charset="0"/>
                              </a:rPr>
                              <m:t>=12×8×</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𝑀𝑎𝑥</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𝑊</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e>
                                </m:d>
                              </m:e>
                            </m:d>
                          </m:e>
                        </m:mr>
                        <m:m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𝑊</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e>
                            </m:d>
                          </m:e>
                          <m:e>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𝐻</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5</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𝑄</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3</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mr>
                      </m:m>
                    </m:oMath>
                  </m:oMathPara>
                </a14:m>
                <a:endParaRPr lang="zh-CN" altLang="zh-CN" sz="1100" i="1" dirty="0">
                  <a:latin typeface="Cambria Math"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5</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naryPr>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sub>
                        <m:sup>
                          <m:r>
                            <a:rPr lang="en-US" altLang="zh-CN" sz="1100" i="1">
                              <a:latin typeface="Cambria Math" panose="02040503050406030204" pitchFamily="18" charset="0"/>
                              <a:ea typeface="Cambria" panose="02040503050406030204" pitchFamily="18" charset="0"/>
                              <a:cs typeface="Times New Roman" panose="02020603050405020304" pitchFamily="18" charset="0"/>
                            </a:rPr>
                            <m:t>12</m:t>
                          </m:r>
                        </m:sup>
                        <m:e>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e>
                      </m:nary>
                      <m:r>
                        <a:rPr lang="en-US" altLang="zh-CN" sz="1100" i="1">
                          <a:latin typeface="Cambria Math" panose="02040503050406030204" pitchFamily="18" charset="0"/>
                          <a:ea typeface="Cambria" panose="02040503050406030204" pitchFamily="18" charset="0"/>
                          <a:cs typeface="Times New Roman" panose="02020603050405020304" pitchFamily="18" charset="0"/>
                        </a:rPr>
                        <m:t>10</m:t>
                      </m:r>
                      <m:d>
                        <m:d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𝐾</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𝐺</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r>
                            <a:rPr lang="en-US" altLang="zh-CN" sz="1100" i="1">
                              <a:latin typeface="Cambria Math" panose="02040503050406030204" pitchFamily="18" charset="0"/>
                              <a:ea typeface="Cambria" panose="02040503050406030204" pitchFamily="18" charset="0"/>
                              <a:cs typeface="Times New Roman" panose="02020603050405020304" pitchFamily="18" charset="0"/>
                            </a:rPr>
                            <m:t>+</m:t>
                          </m:r>
                          <m:sSub>
                            <m:sSubPr>
                              <m:ctrlPr>
                                <a:rPr lang="zh-CN" altLang="zh-CN" sz="1100" i="1">
                                  <a:latin typeface="Cambria Math" panose="02040503050406030204" pitchFamily="18" charset="0"/>
                                  <a:ea typeface="Cambria" panose="02040503050406030204" pitchFamily="18" charset="0"/>
                                  <a:cs typeface="Times New Roman" panose="02020603050405020304" pitchFamily="18" charset="0"/>
                                </a:rPr>
                              </m:ctrlPr>
                            </m:sSubPr>
                            <m:e>
                              <m:r>
                                <a:rPr lang="en-US" altLang="zh-CN" sz="1100" i="1">
                                  <a:latin typeface="Cambria Math" panose="02040503050406030204" pitchFamily="18" charset="0"/>
                                  <a:ea typeface="Cambria" panose="02040503050406030204" pitchFamily="18" charset="0"/>
                                  <a:cs typeface="Times New Roman" panose="02020603050405020304" pitchFamily="18" charset="0"/>
                                </a:rPr>
                                <m:t>𝑆</m:t>
                              </m:r>
                            </m:e>
                            <m:sub>
                              <m:r>
                                <a:rPr lang="en-US" altLang="zh-CN" sz="1100" i="1">
                                  <a:latin typeface="Cambria Math" panose="02040503050406030204" pitchFamily="18" charset="0"/>
                                  <a:ea typeface="Cambria" panose="02040503050406030204" pitchFamily="18" charset="0"/>
                                  <a:cs typeface="Times New Roman" panose="02020603050405020304" pitchFamily="18" charset="0"/>
                                </a:rPr>
                                <m:t>1</m:t>
                              </m:r>
                              <m:r>
                                <a:rPr lang="en-US" altLang="zh-CN" sz="1100" i="1">
                                  <a:latin typeface="Cambria Math" panose="02040503050406030204" pitchFamily="18" charset="0"/>
                                  <a:ea typeface="Cambria" panose="02040503050406030204" pitchFamily="18" charset="0"/>
                                  <a:cs typeface="Times New Roman" panose="02020603050405020304" pitchFamily="18" charset="0"/>
                                </a:rPr>
                                <m:t>𝑡</m:t>
                              </m:r>
                            </m:sub>
                          </m:sSub>
                        </m:e>
                      </m:d>
                    </m:oMath>
                  </m:oMathPara>
                </a14:m>
                <a:endParaRPr lang="zh-CN" altLang="zh-CN" sz="1100" i="1" dirty="0">
                  <a:latin typeface="Cambria Math"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𝑀𝑖𝑛</m:t>
                      </m:r>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 </m:t>
                      </m:r>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𝑀</m:t>
                      </m:r>
                      <m:r>
                        <a:rPr lang="en-US" altLang="zh-CN" sz="1100">
                          <a:effectLst/>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𝑛</m:t>
                          </m:r>
                          <m:r>
                            <a:rPr lang="en-US" altLang="zh-CN" sz="1100">
                              <a:effectLst/>
                              <a:latin typeface="Cambria Math" panose="02040503050406030204" pitchFamily="18" charset="0"/>
                              <a:ea typeface="Cambria" panose="02040503050406030204" pitchFamily="18" charset="0"/>
                              <a:cs typeface="Times New Roman" panose="02020603050405020304" pitchFamily="18" charset="0"/>
                            </a:rPr>
                            <m:t>=</m:t>
                          </m:r>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1</m:t>
                          </m:r>
                        </m:sub>
                        <m:sup>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5</m:t>
                          </m:r>
                        </m:sup>
                        <m:e>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𝑀</m:t>
                              </m:r>
                            </m:e>
                            <m:sub>
                              <m:r>
                                <a:rPr lang="en-US" altLang="zh-CN" sz="1100" i="1">
                                  <a:effectLst/>
                                  <a:latin typeface="Cambria Math" panose="02040503050406030204" pitchFamily="18" charset="0"/>
                                  <a:ea typeface="Cambria" panose="02040503050406030204" pitchFamily="18" charset="0"/>
                                  <a:cs typeface="Times New Roman" panose="02020603050405020304" pitchFamily="18" charset="0"/>
                                </a:rPr>
                                <m:t>𝑛</m:t>
                              </m:r>
                            </m:sub>
                          </m:sSub>
                        </m:e>
                      </m:nary>
                    </m:oMath>
                  </m:oMathPara>
                </a14:m>
                <a:endParaRPr lang="zh-CN" altLang="zh-CN" sz="11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824548" y="1557868"/>
                <a:ext cx="5801932" cy="3538213"/>
              </a:xfrm>
              <a:prstGeom prst="rect">
                <a:avLst/>
              </a:prstGeom>
              <a:blipFill rotWithShape="1">
                <a:blip r:embed="rId2"/>
                <a:stretch>
                  <a:fillRect l="-1" t="-6" b="6"/>
                </a:stretch>
              </a:blipFill>
            </p:spPr>
            <p:txBody>
              <a:bodyPr/>
              <a:lstStyle/>
              <a:p>
                <a:r>
                  <a:rPr lang="zh-CN" altLang="en-US">
                    <a:noFill/>
                  </a:rPr>
                  <a:t> </a:t>
                </a:r>
              </a:p>
            </p:txBody>
          </p:sp>
        </mc:Fallback>
      </mc:AlternateContent>
      <p:sp>
        <p:nvSpPr>
          <p:cNvPr id="9" name="文本框 8"/>
          <p:cNvSpPr txBox="1"/>
          <p:nvPr/>
        </p:nvSpPr>
        <p:spPr>
          <a:xfrm>
            <a:off x="1093664" y="1742080"/>
            <a:ext cx="1492716" cy="584775"/>
          </a:xfrm>
          <a:prstGeom prst="rect">
            <a:avLst/>
          </a:prstGeom>
          <a:noFill/>
        </p:spPr>
        <p:txBody>
          <a:bodyPr wrap="none" rtlCol="0">
            <a:spAutoFit/>
          </a:bodyPr>
          <a:lstStyle/>
          <a:p>
            <a:r>
              <a:rPr lang="en-US" altLang="zh-CN" sz="1400" b="1" dirty="0">
                <a:solidFill>
                  <a:srgbClr val="4F81BD"/>
                </a:solidFill>
                <a:latin typeface="Calibri" panose="020F0502020204030204" pitchFamily="34" charset="0"/>
                <a:cs typeface="Times New Roman" panose="02020603050405020304" pitchFamily="18" charset="0"/>
              </a:rPr>
              <a:t>4.1</a:t>
            </a:r>
            <a:r>
              <a:rPr lang="zh-CN" altLang="zh-CN" sz="1400" b="1" dirty="0">
                <a:solidFill>
                  <a:srgbClr val="4F81BD"/>
                </a:solidFill>
                <a:latin typeface="Calibri" panose="020F0502020204030204" pitchFamily="34" charset="0"/>
                <a:cs typeface="Times New Roman" panose="02020603050405020304" pitchFamily="18" charset="0"/>
              </a:rPr>
              <a:t>劳动力成本：</a:t>
            </a:r>
            <a:endParaRPr lang="zh-CN" altLang="zh-CN" sz="1400"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
        <p:nvSpPr>
          <p:cNvPr id="10" name="文本框 9"/>
          <p:cNvSpPr txBox="1"/>
          <p:nvPr/>
        </p:nvSpPr>
        <p:spPr>
          <a:xfrm>
            <a:off x="1614264" y="2330892"/>
            <a:ext cx="1751882" cy="584775"/>
          </a:xfrm>
          <a:prstGeom prst="rect">
            <a:avLst/>
          </a:prstGeom>
          <a:noFill/>
        </p:spPr>
        <p:txBody>
          <a:bodyPr wrap="square" rtlCol="0">
            <a:spAutoFit/>
          </a:bodyPr>
          <a:lstStyle/>
          <a:p>
            <a:r>
              <a:rPr lang="en-US" altLang="zh-CN" sz="1400" b="1" dirty="0">
                <a:solidFill>
                  <a:srgbClr val="4F81BD"/>
                </a:solidFill>
                <a:latin typeface="Calibri" panose="020F0502020204030204" pitchFamily="34" charset="0"/>
                <a:cs typeface="Times New Roman" panose="02020603050405020304" pitchFamily="18" charset="0"/>
              </a:rPr>
              <a:t>4.2</a:t>
            </a:r>
            <a:r>
              <a:rPr lang="en-US" altLang="zh-CN" sz="1400" b="1" dirty="0">
                <a:solidFill>
                  <a:srgbClr val="4F81BD"/>
                </a:solidFill>
                <a:latin typeface="宋体" panose="02010600030101010101" pitchFamily="2" charset="-122"/>
                <a:cs typeface="Times New Roman" panose="02020603050405020304" pitchFamily="18" charset="0"/>
              </a:rPr>
              <a:t>生产和运输成本：</a:t>
            </a:r>
            <a:endParaRPr lang="zh-CN" altLang="zh-CN" sz="1400"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
        <p:nvSpPr>
          <p:cNvPr id="11" name="文本框 10"/>
          <p:cNvSpPr txBox="1"/>
          <p:nvPr/>
        </p:nvSpPr>
        <p:spPr>
          <a:xfrm>
            <a:off x="2005027" y="2881196"/>
            <a:ext cx="1751883" cy="584775"/>
          </a:xfrm>
          <a:prstGeom prst="rect">
            <a:avLst/>
          </a:prstGeom>
          <a:noFill/>
        </p:spPr>
        <p:txBody>
          <a:bodyPr wrap="square" rtlCol="0">
            <a:spAutoFit/>
          </a:bodyPr>
          <a:lstStyle/>
          <a:p>
            <a:r>
              <a:rPr lang="en-US" altLang="zh-CN" sz="1400" b="1" dirty="0">
                <a:solidFill>
                  <a:srgbClr val="4F81BD"/>
                </a:solidFill>
                <a:latin typeface="Calibri" panose="020F0502020204030204" pitchFamily="34" charset="0"/>
                <a:cs typeface="Times New Roman" panose="02020603050405020304" pitchFamily="18" charset="0"/>
              </a:rPr>
              <a:t>4.3</a:t>
            </a:r>
            <a:r>
              <a:rPr lang="en-US" altLang="zh-CN" sz="1400" b="1" dirty="0">
                <a:solidFill>
                  <a:srgbClr val="4F81BD"/>
                </a:solidFill>
                <a:latin typeface="宋体" panose="02010600030101010101" pitchFamily="2" charset="-122"/>
                <a:cs typeface="Times New Roman" panose="02020603050405020304" pitchFamily="18" charset="0"/>
              </a:rPr>
              <a:t>仓库运营成本：</a:t>
            </a:r>
            <a:endParaRPr lang="zh-CN" altLang="zh-CN" sz="1400"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
        <p:nvSpPr>
          <p:cNvPr id="12" name="文本框 11"/>
          <p:cNvSpPr txBox="1"/>
          <p:nvPr/>
        </p:nvSpPr>
        <p:spPr>
          <a:xfrm>
            <a:off x="2346721" y="3400721"/>
            <a:ext cx="2038849" cy="584775"/>
          </a:xfrm>
          <a:prstGeom prst="rect">
            <a:avLst/>
          </a:prstGeom>
          <a:noFill/>
        </p:spPr>
        <p:txBody>
          <a:bodyPr wrap="square" rtlCol="0">
            <a:spAutoFit/>
          </a:bodyPr>
          <a:lstStyle/>
          <a:p>
            <a:r>
              <a:rPr lang="en-US" altLang="zh-CN" sz="1400" b="1" dirty="0">
                <a:solidFill>
                  <a:srgbClr val="4F81BD"/>
                </a:solidFill>
                <a:latin typeface="Calibri" panose="020F0502020204030204" pitchFamily="34" charset="0"/>
                <a:cs typeface="Times New Roman" panose="02020603050405020304" pitchFamily="18" charset="0"/>
              </a:rPr>
              <a:t>4.4</a:t>
            </a:r>
            <a:r>
              <a:rPr lang="en-US" altLang="zh-CN" sz="1400" b="1" dirty="0">
                <a:solidFill>
                  <a:srgbClr val="4F81BD"/>
                </a:solidFill>
                <a:latin typeface="宋体" panose="02010600030101010101" pitchFamily="2" charset="-122"/>
                <a:cs typeface="Times New Roman" panose="02020603050405020304" pitchFamily="18" charset="0"/>
              </a:rPr>
              <a:t>租用私有仓库成本：</a:t>
            </a:r>
            <a:endParaRPr lang="zh-CN" altLang="zh-CN" sz="1400"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
        <p:nvSpPr>
          <p:cNvPr id="13" name="文本框 12"/>
          <p:cNvSpPr txBox="1"/>
          <p:nvPr/>
        </p:nvSpPr>
        <p:spPr>
          <a:xfrm>
            <a:off x="2824548" y="3946608"/>
            <a:ext cx="1864725" cy="584775"/>
          </a:xfrm>
          <a:prstGeom prst="rect">
            <a:avLst/>
          </a:prstGeom>
          <a:noFill/>
        </p:spPr>
        <p:txBody>
          <a:bodyPr wrap="square" rtlCol="0">
            <a:spAutoFit/>
          </a:bodyPr>
          <a:lstStyle/>
          <a:p>
            <a:r>
              <a:rPr lang="en-US" altLang="zh-CN" sz="1400" b="1" dirty="0">
                <a:solidFill>
                  <a:srgbClr val="4F81BD"/>
                </a:solidFill>
                <a:latin typeface="Calibri" panose="020F0502020204030204" pitchFamily="34" charset="0"/>
                <a:cs typeface="Times New Roman" panose="02020603050405020304" pitchFamily="18" charset="0"/>
              </a:rPr>
              <a:t>4.5</a:t>
            </a:r>
            <a:r>
              <a:rPr lang="en-US" altLang="zh-CN" sz="1400" b="1" dirty="0">
                <a:solidFill>
                  <a:srgbClr val="4F81BD"/>
                </a:solidFill>
                <a:latin typeface="宋体" panose="02010600030101010101" pitchFamily="2" charset="-122"/>
                <a:cs typeface="Times New Roman" panose="02020603050405020304" pitchFamily="18" charset="0"/>
              </a:rPr>
              <a:t>租用公用仓库成本：</a:t>
            </a:r>
            <a:endParaRPr lang="zh-CN" altLang="zh-CN" sz="1400"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
        <p:nvSpPr>
          <p:cNvPr id="14" name="文本框 13"/>
          <p:cNvSpPr txBox="1"/>
          <p:nvPr/>
        </p:nvSpPr>
        <p:spPr>
          <a:xfrm>
            <a:off x="3250081" y="4466133"/>
            <a:ext cx="1979922" cy="646331"/>
          </a:xfrm>
          <a:prstGeom prst="rect">
            <a:avLst/>
          </a:prstGeom>
          <a:noFill/>
        </p:spPr>
        <p:txBody>
          <a:bodyPr wrap="square" rtlCol="0">
            <a:spAutoFit/>
          </a:bodyPr>
          <a:lstStyle/>
          <a:p>
            <a:pPr>
              <a:spcBef>
                <a:spcPts val="1000"/>
              </a:spcBef>
              <a:spcAft>
                <a:spcPts val="0"/>
              </a:spcAft>
            </a:pPr>
            <a:r>
              <a:rPr lang="en-US" altLang="zh-CN" sz="1400" b="1" dirty="0">
                <a:solidFill>
                  <a:srgbClr val="4F81BD"/>
                </a:solidFill>
                <a:latin typeface="Calibri" panose="020F0502020204030204" pitchFamily="34" charset="0"/>
                <a:cs typeface="Times New Roman" panose="02020603050405020304" pitchFamily="18" charset="0"/>
              </a:rPr>
              <a:t>4.6</a:t>
            </a:r>
            <a:r>
              <a:rPr lang="en-US" altLang="zh-CN" sz="1400" b="1" dirty="0">
                <a:solidFill>
                  <a:srgbClr val="4F81BD"/>
                </a:solidFill>
                <a:latin typeface="宋体" panose="02010600030101010101" pitchFamily="2" charset="-122"/>
                <a:cs typeface="Times New Roman" panose="02020603050405020304" pitchFamily="18" charset="0"/>
              </a:rPr>
              <a:t>总和目标函数</a:t>
            </a:r>
            <a:r>
              <a:rPr lang="en-US" altLang="zh-CN" b="1" dirty="0">
                <a:solidFill>
                  <a:srgbClr val="4F81BD"/>
                </a:solidFill>
                <a:latin typeface="宋体" panose="02010600030101010101" pitchFamily="2" charset="-122"/>
                <a:cs typeface="Times New Roman" panose="02020603050405020304" pitchFamily="18" charset="0"/>
              </a:rPr>
              <a:t>：</a:t>
            </a:r>
            <a:endParaRPr lang="zh-CN" altLang="zh-CN" b="1" i="1" dirty="0">
              <a:solidFill>
                <a:srgbClr val="4F81BD"/>
              </a:solidFill>
              <a:latin typeface="Calibri" panose="020F0502020204030204" pitchFamily="34" charset="0"/>
              <a:cs typeface="Times New Roman" panose="02020603050405020304" pitchFamily="18" charset="0"/>
            </a:endParaRPr>
          </a:p>
          <a:p>
            <a:endParaRPr lang="zh-CN" altLang="en-US" dirty="0"/>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ctrTitle"/>
          </p:nvPr>
        </p:nvSpPr>
        <p:spPr>
          <a:xfrm>
            <a:off x="746125" y="1681163"/>
            <a:ext cx="7772400" cy="1470025"/>
          </a:xfrm>
        </p:spPr>
        <p:txBody>
          <a:bodyPr/>
          <a:lstStyle/>
          <a:p>
            <a:r>
              <a:rPr lang="zh-CN" altLang="en-US" sz="3600" dirty="0"/>
              <a:t>三、结果与总结</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6115" y="664210"/>
            <a:ext cx="1928495" cy="521970"/>
          </a:xfrm>
          <a:prstGeom prst="rect">
            <a:avLst/>
          </a:prstGeom>
          <a:noFill/>
        </p:spPr>
        <p:txBody>
          <a:bodyPr wrap="square" rtlCol="0">
            <a:spAutoFit/>
          </a:bodyPr>
          <a:lstStyle/>
          <a:p>
            <a:r>
              <a:rPr lang="zh-CN" altLang="en-US" sz="2800" dirty="0">
                <a:latin typeface="+mj-ea"/>
                <a:ea typeface="+mj-ea"/>
              </a:rPr>
              <a:t>模型结果：</a:t>
            </a:r>
          </a:p>
        </p:txBody>
      </p:sp>
      <p:pic>
        <p:nvPicPr>
          <p:cNvPr id="7" name="图片 6"/>
          <p:cNvPicPr>
            <a:picLocks noChangeAspect="1"/>
          </p:cNvPicPr>
          <p:nvPr/>
        </p:nvPicPr>
        <p:blipFill>
          <a:blip r:embed="rId2"/>
          <a:stretch>
            <a:fillRect/>
          </a:stretch>
        </p:blipFill>
        <p:spPr>
          <a:xfrm>
            <a:off x="943044" y="1297300"/>
            <a:ext cx="7711559" cy="4518648"/>
          </a:xfrm>
          <a:prstGeom prst="rect">
            <a:avLst/>
          </a:prstGeom>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6115" y="664210"/>
            <a:ext cx="1928495" cy="521970"/>
          </a:xfrm>
          <a:prstGeom prst="rect">
            <a:avLst/>
          </a:prstGeom>
          <a:noFill/>
        </p:spPr>
        <p:txBody>
          <a:bodyPr wrap="square" rtlCol="0">
            <a:spAutoFit/>
          </a:bodyPr>
          <a:lstStyle/>
          <a:p>
            <a:r>
              <a:rPr lang="zh-CN" altLang="en-US" sz="2800" dirty="0">
                <a:latin typeface="+mj-ea"/>
                <a:ea typeface="+mj-ea"/>
              </a:rPr>
              <a:t>模型结果：</a:t>
            </a:r>
          </a:p>
        </p:txBody>
      </p:sp>
      <p:sp>
        <p:nvSpPr>
          <p:cNvPr id="5" name="文本框 4"/>
          <p:cNvSpPr txBox="1"/>
          <p:nvPr/>
        </p:nvSpPr>
        <p:spPr>
          <a:xfrm>
            <a:off x="666115" y="1584101"/>
            <a:ext cx="8229600" cy="2585323"/>
          </a:xfrm>
          <a:prstGeom prst="rect">
            <a:avLst/>
          </a:prstGeom>
          <a:noFill/>
        </p:spPr>
        <p:txBody>
          <a:bodyPr wrap="square" rtlCol="0">
            <a:spAutoFit/>
          </a:bodyPr>
          <a:lstStyle/>
          <a:p>
            <a:r>
              <a:rPr lang="en-US" altLang="zh-CN" dirty="0"/>
              <a:t>·</a:t>
            </a:r>
            <a:r>
              <a:rPr lang="zh-CN" altLang="en-US" dirty="0"/>
              <a:t>并第一季度采购原材料，在</a:t>
            </a:r>
            <a:r>
              <a:rPr lang="en-US" altLang="zh-CN" dirty="0"/>
              <a:t>12</a:t>
            </a:r>
            <a:r>
              <a:rPr lang="zh-CN" altLang="en-US" dirty="0"/>
              <a:t>个季度中生产进行地非常平稳。如只用公用仓库则生产波动性有一定增加，只用私有仓库波动性最大。</a:t>
            </a:r>
            <a:endParaRPr lang="en-US" altLang="zh-CN" dirty="0"/>
          </a:p>
          <a:p>
            <a:endParaRPr lang="zh-CN" altLang="en-US" dirty="0"/>
          </a:p>
          <a:p>
            <a:r>
              <a:rPr lang="en-US" altLang="zh-CN" dirty="0"/>
              <a:t>·</a:t>
            </a:r>
            <a:r>
              <a:rPr lang="zh-CN" altLang="en-US" dirty="0"/>
              <a:t>同时使用公用和私有仓库不需要转包，只用公用仓库需在</a:t>
            </a:r>
            <a:r>
              <a:rPr lang="en-US" altLang="zh-CN" dirty="0"/>
              <a:t>9</a:t>
            </a:r>
            <a:r>
              <a:rPr lang="zh-CN" altLang="en-US" dirty="0"/>
              <a:t>，</a:t>
            </a:r>
            <a:r>
              <a:rPr lang="en-US" altLang="zh-CN" dirty="0"/>
              <a:t>10</a:t>
            </a:r>
            <a:r>
              <a:rPr lang="zh-CN" altLang="en-US" dirty="0"/>
              <a:t>，</a:t>
            </a:r>
            <a:r>
              <a:rPr lang="en-US" altLang="zh-CN" dirty="0"/>
              <a:t>11</a:t>
            </a:r>
            <a:r>
              <a:rPr lang="zh-CN" altLang="en-US" dirty="0"/>
              <a:t>季度进行转包，只用私有仓库需在后</a:t>
            </a:r>
            <a:r>
              <a:rPr lang="en-US" altLang="zh-CN" dirty="0"/>
              <a:t>11</a:t>
            </a:r>
            <a:r>
              <a:rPr lang="zh-CN" altLang="en-US" dirty="0"/>
              <a:t>个季度进行转包。</a:t>
            </a:r>
            <a:endParaRPr lang="en-US" altLang="zh-CN" dirty="0"/>
          </a:p>
          <a:p>
            <a:endParaRPr lang="en-US" altLang="zh-CN" dirty="0"/>
          </a:p>
          <a:p>
            <a:r>
              <a:rPr lang="en-US" altLang="zh-CN" dirty="0"/>
              <a:t>·</a:t>
            </a:r>
            <a:r>
              <a:rPr lang="zh-CN" altLang="zh-CN" dirty="0"/>
              <a:t>尝试转包商免费生产时私有仓库有效租用面积变为</a:t>
            </a:r>
            <a:r>
              <a:rPr lang="en-US" altLang="zh-CN" dirty="0"/>
              <a:t>3764.704</a:t>
            </a:r>
            <a:r>
              <a:rPr lang="zh-CN" altLang="zh-CN" dirty="0"/>
              <a:t>，因此我们认为</a:t>
            </a:r>
            <a:r>
              <a:rPr lang="zh-CN" altLang="en-US" dirty="0"/>
              <a:t>随着</a:t>
            </a:r>
            <a:r>
              <a:rPr lang="zh-CN" altLang="zh-CN" dirty="0"/>
              <a:t>转包商的要价</a:t>
            </a:r>
            <a:r>
              <a:rPr lang="zh-CN" altLang="en-US" dirty="0"/>
              <a:t>的变高，</a:t>
            </a:r>
            <a:r>
              <a:rPr lang="zh-CN" altLang="zh-CN" dirty="0"/>
              <a:t>私有仓库</a:t>
            </a:r>
            <a:r>
              <a:rPr lang="zh-CN" altLang="en-US" dirty="0"/>
              <a:t>的</a:t>
            </a:r>
            <a:r>
              <a:rPr lang="zh-CN" altLang="zh-CN" dirty="0"/>
              <a:t>租用面积</a:t>
            </a:r>
            <a:r>
              <a:rPr lang="zh-CN" altLang="en-US" dirty="0"/>
              <a:t>应当相应变</a:t>
            </a:r>
            <a:r>
              <a:rPr lang="zh-CN" altLang="zh-CN" dirty="0"/>
              <a:t>低。</a:t>
            </a:r>
          </a:p>
          <a:p>
            <a:endParaRPr lang="zh-CN" altLang="en-US"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8472" y="164509"/>
            <a:ext cx="8187055" cy="6494085"/>
          </a:xfrm>
          <a:prstGeom prst="rect">
            <a:avLst/>
          </a:prstGeom>
          <a:noFill/>
        </p:spPr>
        <p:txBody>
          <a:bodyPr wrap="square" rtlCol="0">
            <a:spAutoFit/>
          </a:bodyPr>
          <a:lstStyle/>
          <a:p>
            <a:r>
              <a:rPr lang="zh-CN" altLang="en-US" sz="2800" dirty="0">
                <a:latin typeface="+mj-ea"/>
                <a:ea typeface="+mj-ea"/>
              </a:rPr>
              <a:t>总结和反思：</a:t>
            </a:r>
          </a:p>
          <a:p>
            <a:endParaRPr lang="zh-CN" altLang="en-US" sz="2800" dirty="0">
              <a:latin typeface="+mj-ea"/>
              <a:ea typeface="+mj-ea"/>
            </a:endParaRPr>
          </a:p>
          <a:p>
            <a:r>
              <a:rPr lang="en-US" altLang="zh-CN" sz="2000" dirty="0"/>
              <a:t>·</a:t>
            </a:r>
            <a:r>
              <a:rPr lang="zh-CN" altLang="zh-CN" sz="2000" dirty="0"/>
              <a:t>特种包装材料公司属于典型的改变产能成本高</a:t>
            </a:r>
            <a:r>
              <a:rPr lang="zh-CN" altLang="en-US" sz="2000" dirty="0"/>
              <a:t>、</a:t>
            </a:r>
            <a:r>
              <a:rPr lang="zh-CN" altLang="zh-CN" sz="2000" dirty="0"/>
              <a:t>库存成本高单价低行业，总体上应该采取平稳策略，因此即使存在一些假设上的不妥</a:t>
            </a:r>
            <a:r>
              <a:rPr lang="zh-CN" altLang="en-US" sz="2000" dirty="0"/>
              <a:t>，</a:t>
            </a:r>
            <a:r>
              <a:rPr lang="zh-CN" altLang="zh-CN" sz="2000" dirty="0"/>
              <a:t>公私混用的仓</a:t>
            </a:r>
            <a:r>
              <a:rPr lang="zh-CN" altLang="en-US" sz="2000" dirty="0"/>
              <a:t>储</a:t>
            </a:r>
            <a:r>
              <a:rPr lang="zh-CN" altLang="zh-CN" sz="2000" dirty="0"/>
              <a:t>方式也可以带来更低的供应链成本和</a:t>
            </a:r>
            <a:r>
              <a:rPr lang="zh-CN" altLang="en-US" sz="2000" dirty="0"/>
              <a:t>更</a:t>
            </a:r>
            <a:r>
              <a:rPr lang="zh-CN" altLang="zh-CN" sz="2000" dirty="0"/>
              <a:t>平稳</a:t>
            </a:r>
            <a:r>
              <a:rPr lang="zh-CN" altLang="en-US" sz="2000" dirty="0"/>
              <a:t>的</a:t>
            </a:r>
            <a:r>
              <a:rPr lang="zh-CN" altLang="zh-CN" sz="2000" dirty="0"/>
              <a:t>产能。</a:t>
            </a:r>
            <a:endParaRPr lang="en-US" altLang="zh-CN" sz="2000" dirty="0"/>
          </a:p>
          <a:p>
            <a:endParaRPr lang="zh-CN" altLang="zh-CN" sz="2000" dirty="0"/>
          </a:p>
          <a:p>
            <a:r>
              <a:rPr lang="en-US" altLang="zh-CN" sz="2000" dirty="0"/>
              <a:t>·</a:t>
            </a:r>
            <a:r>
              <a:rPr lang="zh-CN" altLang="en-US" sz="2000" dirty="0"/>
              <a:t>实际公有仓库随搬运价格波动很大，此处只取最小值简化计算，因此议价成果会影响决策。</a:t>
            </a:r>
            <a:endParaRPr lang="en-US" altLang="zh-CN" sz="2000" dirty="0"/>
          </a:p>
          <a:p>
            <a:endParaRPr lang="en-US" altLang="zh-CN" sz="2000" dirty="0"/>
          </a:p>
          <a:p>
            <a:r>
              <a:rPr lang="en-US" altLang="zh-CN" sz="2000" dirty="0"/>
              <a:t>·</a:t>
            </a:r>
            <a:r>
              <a:rPr lang="zh-CN" altLang="en-US" sz="2000" dirty="0"/>
              <a:t>私有仓库的存储面积占租赁面积的比例在不同行业和不同公司间差别大，此处只取均值简化计算，实际应当按需安排建模。</a:t>
            </a:r>
            <a:endParaRPr lang="en-US" altLang="zh-CN" sz="2000" dirty="0"/>
          </a:p>
          <a:p>
            <a:endParaRPr lang="zh-CN" altLang="en-US" sz="2000" dirty="0"/>
          </a:p>
          <a:p>
            <a:r>
              <a:rPr lang="en-US" altLang="zh-CN" sz="2000" dirty="0"/>
              <a:t>·</a:t>
            </a:r>
            <a:r>
              <a:rPr lang="zh-CN" altLang="en-US" sz="2000" dirty="0"/>
              <a:t>计划的私有仓库租赁面积与转包商要价高低有关，要价提高，租赁面积可能会相应的减少。</a:t>
            </a:r>
            <a:endParaRPr lang="en-US" altLang="zh-CN" sz="2000" dirty="0"/>
          </a:p>
          <a:p>
            <a:endParaRPr lang="en-US" altLang="zh-CN" sz="2000" dirty="0"/>
          </a:p>
          <a:p>
            <a:r>
              <a:rPr lang="en-US" altLang="zh-CN" sz="2000" dirty="0"/>
              <a:t>·</a:t>
            </a:r>
            <a:r>
              <a:rPr lang="zh-CN" altLang="en-US" sz="2000" dirty="0"/>
              <a:t>随着销售淡旺季的波动，仓库的利用率可能需要依据最大利润的原则进行调整，权衡出货速度和仓储成本。从某种意义上来说，仓库的出货速度也是产能的一部分。</a:t>
            </a:r>
            <a:endParaRPr lang="en-US" altLang="zh-CN" sz="2000" dirty="0"/>
          </a:p>
          <a:p>
            <a:endParaRPr lang="en-US" altLang="zh-CN" sz="2000" dirty="0"/>
          </a:p>
          <a:p>
            <a:r>
              <a:rPr lang="en-US" altLang="zh-CN" sz="2000" dirty="0"/>
              <a:t>·</a:t>
            </a:r>
            <a:r>
              <a:rPr lang="zh-CN" altLang="en-US" sz="2000" dirty="0"/>
              <a:t>适当的预备一定库存与存储空间，防止突然的大量需求导致的供货紧张。</a:t>
            </a:r>
            <a:endParaRPr lang="en-US" altLang="zh-CN" sz="2000" dirty="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30550" y="2483485"/>
            <a:ext cx="2882900" cy="1014730"/>
          </a:xfrm>
          <a:prstGeom prst="rect">
            <a:avLst/>
          </a:prstGeom>
          <a:noFill/>
        </p:spPr>
        <p:txBody>
          <a:bodyPr wrap="square" rtlCol="0">
            <a:spAutoFit/>
          </a:bodyPr>
          <a:lstStyle/>
          <a:p>
            <a:pPr algn="ctr"/>
            <a:r>
              <a:rPr lang="en-US" altLang="zh-CN" sz="6000" dirty="0"/>
              <a:t>Thanks</a:t>
            </a:r>
            <a:r>
              <a:rPr lang="zh-CN" altLang="en-US" sz="6000" dirty="0"/>
              <a:t>！</a:t>
            </a:r>
            <a:endParaRPr lang="en-US" altLang="zh-CN" sz="6000"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一、初步分析与合理假设</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5765" y="534035"/>
            <a:ext cx="2880995" cy="521970"/>
          </a:xfrm>
          <a:prstGeom prst="rect">
            <a:avLst/>
          </a:prstGeom>
          <a:noFill/>
        </p:spPr>
        <p:txBody>
          <a:bodyPr wrap="square" rtlCol="0">
            <a:spAutoFit/>
          </a:bodyPr>
          <a:lstStyle/>
          <a:p>
            <a:r>
              <a:rPr lang="zh-CN" altLang="en-US" sz="2800">
                <a:latin typeface="+mj-ea"/>
                <a:ea typeface="+mj-ea"/>
              </a:rPr>
              <a:t>生产流程：</a:t>
            </a:r>
          </a:p>
        </p:txBody>
      </p:sp>
      <p:sp>
        <p:nvSpPr>
          <p:cNvPr id="6" name="文本框 5"/>
          <p:cNvSpPr txBox="1"/>
          <p:nvPr/>
        </p:nvSpPr>
        <p:spPr>
          <a:xfrm>
            <a:off x="1347470" y="3827780"/>
            <a:ext cx="599440" cy="922020"/>
          </a:xfrm>
          <a:prstGeom prst="rect">
            <a:avLst/>
          </a:prstGeom>
          <a:noFill/>
        </p:spPr>
        <p:txBody>
          <a:bodyPr wrap="square" rtlCol="0">
            <a:spAutoFit/>
          </a:bodyPr>
          <a:lstStyle/>
          <a:p>
            <a:pPr algn="ctr"/>
            <a:r>
              <a:rPr lang="zh-CN" altLang="en-US"/>
              <a:t>步骤一</a:t>
            </a:r>
          </a:p>
        </p:txBody>
      </p:sp>
      <p:sp>
        <p:nvSpPr>
          <p:cNvPr id="7" name="文本框 6"/>
          <p:cNvSpPr txBox="1"/>
          <p:nvPr/>
        </p:nvSpPr>
        <p:spPr>
          <a:xfrm>
            <a:off x="2842260" y="3802380"/>
            <a:ext cx="599440" cy="922020"/>
          </a:xfrm>
          <a:prstGeom prst="rect">
            <a:avLst/>
          </a:prstGeom>
          <a:noFill/>
        </p:spPr>
        <p:txBody>
          <a:bodyPr wrap="square" rtlCol="0">
            <a:spAutoFit/>
          </a:bodyPr>
          <a:lstStyle/>
          <a:p>
            <a:pPr algn="ctr"/>
            <a:r>
              <a:rPr lang="zh-CN" altLang="en-US"/>
              <a:t>步骤二</a:t>
            </a:r>
          </a:p>
        </p:txBody>
      </p:sp>
      <p:sp>
        <p:nvSpPr>
          <p:cNvPr id="8" name="文本框 7"/>
          <p:cNvSpPr txBox="1"/>
          <p:nvPr/>
        </p:nvSpPr>
        <p:spPr>
          <a:xfrm>
            <a:off x="4444365" y="3827780"/>
            <a:ext cx="599440" cy="922020"/>
          </a:xfrm>
          <a:prstGeom prst="rect">
            <a:avLst/>
          </a:prstGeom>
          <a:noFill/>
        </p:spPr>
        <p:txBody>
          <a:bodyPr wrap="square" rtlCol="0">
            <a:spAutoFit/>
          </a:bodyPr>
          <a:lstStyle/>
          <a:p>
            <a:pPr algn="ctr"/>
            <a:r>
              <a:rPr lang="zh-CN" altLang="en-US"/>
              <a:t>步骤三</a:t>
            </a:r>
          </a:p>
        </p:txBody>
      </p:sp>
      <p:sp>
        <p:nvSpPr>
          <p:cNvPr id="9" name="文本框 8"/>
          <p:cNvSpPr txBox="1"/>
          <p:nvPr/>
        </p:nvSpPr>
        <p:spPr>
          <a:xfrm>
            <a:off x="5944870" y="3827780"/>
            <a:ext cx="599440" cy="922020"/>
          </a:xfrm>
          <a:prstGeom prst="rect">
            <a:avLst/>
          </a:prstGeom>
          <a:noFill/>
        </p:spPr>
        <p:txBody>
          <a:bodyPr wrap="square" rtlCol="0">
            <a:spAutoFit/>
          </a:bodyPr>
          <a:lstStyle/>
          <a:p>
            <a:pPr algn="ctr"/>
            <a:r>
              <a:rPr lang="zh-CN" altLang="en-US"/>
              <a:t>步骤四</a:t>
            </a:r>
          </a:p>
        </p:txBody>
      </p:sp>
      <p:pic>
        <p:nvPicPr>
          <p:cNvPr id="2" name="ECB019B1-382A-4266-B25C-5B523AA43C14-5" descr="wpp"/>
          <p:cNvPicPr>
            <a:picLocks noChangeAspect="1"/>
          </p:cNvPicPr>
          <p:nvPr/>
        </p:nvPicPr>
        <p:blipFill>
          <a:blip r:embed="rId2"/>
          <a:stretch>
            <a:fillRect/>
          </a:stretch>
        </p:blipFill>
        <p:spPr>
          <a:xfrm>
            <a:off x="734060" y="1657350"/>
            <a:ext cx="7675880" cy="1569720"/>
          </a:xfrm>
          <a:prstGeom prst="rect">
            <a:avLst/>
          </a:prstGeom>
        </p:spPr>
      </p:pic>
      <p:sp>
        <p:nvSpPr>
          <p:cNvPr id="4" name="文本框 3"/>
          <p:cNvSpPr txBox="1"/>
          <p:nvPr/>
        </p:nvSpPr>
        <p:spPr>
          <a:xfrm>
            <a:off x="7456170" y="3853180"/>
            <a:ext cx="599440" cy="922020"/>
          </a:xfrm>
          <a:prstGeom prst="rect">
            <a:avLst/>
          </a:prstGeom>
          <a:noFill/>
        </p:spPr>
        <p:txBody>
          <a:bodyPr wrap="square" rtlCol="0">
            <a:spAutoFit/>
          </a:bodyPr>
          <a:lstStyle/>
          <a:p>
            <a:pPr algn="ctr"/>
            <a:r>
              <a:rPr lang="zh-CN" altLang="en-US"/>
              <a:t>步骤五</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6575" y="314325"/>
            <a:ext cx="8070850" cy="5444490"/>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0" y="638810"/>
            <a:ext cx="3623945" cy="521970"/>
          </a:xfrm>
          <a:prstGeom prst="rect">
            <a:avLst/>
          </a:prstGeom>
          <a:noFill/>
        </p:spPr>
        <p:txBody>
          <a:bodyPr wrap="square" rtlCol="0">
            <a:spAutoFit/>
          </a:bodyPr>
          <a:lstStyle/>
          <a:p>
            <a:r>
              <a:rPr lang="zh-CN" altLang="en-US" sz="2800">
                <a:latin typeface="+mj-ea"/>
                <a:ea typeface="+mj-ea"/>
              </a:rPr>
              <a:t>建立模型：假设条件</a:t>
            </a:r>
          </a:p>
        </p:txBody>
      </p:sp>
      <p:sp>
        <p:nvSpPr>
          <p:cNvPr id="2" name="文本框 1"/>
          <p:cNvSpPr txBox="1"/>
          <p:nvPr/>
        </p:nvSpPr>
        <p:spPr>
          <a:xfrm>
            <a:off x="394335" y="1863090"/>
            <a:ext cx="8161020" cy="3416320"/>
          </a:xfrm>
          <a:prstGeom prst="rect">
            <a:avLst/>
          </a:prstGeom>
          <a:noFill/>
        </p:spPr>
        <p:txBody>
          <a:bodyPr wrap="square" rtlCol="0">
            <a:spAutoFit/>
          </a:bodyPr>
          <a:lstStyle/>
          <a:p>
            <a:r>
              <a:rPr lang="en-US" altLang="zh-CN" b="1" dirty="0"/>
              <a:t>1.</a:t>
            </a:r>
            <a:r>
              <a:rPr lang="zh-CN" altLang="zh-CN" b="1" dirty="0"/>
              <a:t>假设：</a:t>
            </a:r>
            <a:endParaRPr lang="en-US" altLang="zh-CN" b="1" dirty="0"/>
          </a:p>
          <a:p>
            <a:endParaRPr lang="zh-CN" altLang="zh-CN" b="1" dirty="0"/>
          </a:p>
          <a:p>
            <a:r>
              <a:rPr lang="en-US" altLang="zh-CN" dirty="0"/>
              <a:t>1.1</a:t>
            </a:r>
            <a:r>
              <a:rPr lang="zh-CN" altLang="zh-CN" dirty="0"/>
              <a:t>原材料、半成品、成品起始和结束库存均为</a:t>
            </a:r>
            <a:r>
              <a:rPr lang="en-US" altLang="zh-CN" dirty="0"/>
              <a:t>0</a:t>
            </a:r>
          </a:p>
          <a:p>
            <a:endParaRPr lang="zh-CN" altLang="zh-CN" dirty="0"/>
          </a:p>
          <a:p>
            <a:r>
              <a:rPr lang="en-US" altLang="zh-CN" dirty="0"/>
              <a:t>1.2</a:t>
            </a:r>
            <a:r>
              <a:rPr lang="zh-CN" altLang="zh-CN" dirty="0"/>
              <a:t>两种成品生产无需转换，参考题中有效产能的设定</a:t>
            </a:r>
            <a:endParaRPr lang="en-US" altLang="zh-CN" dirty="0"/>
          </a:p>
          <a:p>
            <a:endParaRPr lang="zh-CN" altLang="zh-CN" dirty="0"/>
          </a:p>
          <a:p>
            <a:r>
              <a:rPr lang="en-US" altLang="zh-CN" dirty="0"/>
              <a:t>1.3</a:t>
            </a:r>
            <a:r>
              <a:rPr lang="zh-CN" altLang="zh-CN" dirty="0"/>
              <a:t>私人仓库的有效储存面积为租用面积的</a:t>
            </a:r>
            <a:r>
              <a:rPr lang="en-US" altLang="zh-CN" dirty="0"/>
              <a:t>50%</a:t>
            </a:r>
            <a:r>
              <a:rPr lang="zh-CN" altLang="zh-CN" dirty="0"/>
              <a:t>（相关行业一般在</a:t>
            </a:r>
            <a:r>
              <a:rPr lang="en-US" altLang="zh-CN" dirty="0"/>
              <a:t>30%~80%</a:t>
            </a:r>
            <a:r>
              <a:rPr lang="zh-CN" altLang="zh-CN" dirty="0"/>
              <a:t>）</a:t>
            </a:r>
            <a:endParaRPr lang="en-US" altLang="zh-CN" dirty="0"/>
          </a:p>
          <a:p>
            <a:endParaRPr lang="zh-CN" altLang="zh-CN" dirty="0"/>
          </a:p>
          <a:p>
            <a:r>
              <a:rPr lang="en-US" altLang="zh-CN" dirty="0"/>
              <a:t>1.4</a:t>
            </a:r>
            <a:r>
              <a:rPr lang="zh-CN" altLang="zh-CN" dirty="0"/>
              <a:t>公用仓库储存费与原材料搬运费设置为</a:t>
            </a:r>
            <a:r>
              <a:rPr lang="en-US" altLang="zh-CN" dirty="0"/>
              <a:t>10</a:t>
            </a:r>
            <a:r>
              <a:rPr lang="zh-CN" altLang="zh-CN" dirty="0"/>
              <a:t>、</a:t>
            </a:r>
            <a:r>
              <a:rPr lang="en-US" altLang="zh-CN" dirty="0"/>
              <a:t>4</a:t>
            </a:r>
            <a:r>
              <a:rPr lang="zh-CN" altLang="zh-CN" dirty="0"/>
              <a:t>美元每千磅（范围内最低值简化方程）</a:t>
            </a:r>
            <a:endParaRPr lang="en-US" altLang="zh-CN" dirty="0"/>
          </a:p>
          <a:p>
            <a:endParaRPr lang="zh-CN" altLang="zh-CN" dirty="0"/>
          </a:p>
          <a:p>
            <a:r>
              <a:rPr lang="en-US" altLang="zh-CN" dirty="0"/>
              <a:t>1.5</a:t>
            </a:r>
            <a:r>
              <a:rPr lang="zh-CN" altLang="zh-CN" dirty="0"/>
              <a:t>均以每季度末的库存量为该季度平均库存量简化计算（有明显的低估）</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ctrTitle"/>
          </p:nvPr>
        </p:nvSpPr>
        <p:spPr>
          <a:xfrm>
            <a:off x="746125" y="1681163"/>
            <a:ext cx="7772400" cy="1470025"/>
          </a:xfrm>
        </p:spPr>
        <p:txBody>
          <a:bodyPr/>
          <a:lstStyle/>
          <a:p>
            <a:r>
              <a:rPr lang="zh-CN" altLang="en-US" sz="3600" dirty="0"/>
              <a:t>二、模型建立</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1970"/>
          </a:xfrm>
          <a:prstGeom prst="rect">
            <a:avLst/>
          </a:prstGeom>
          <a:noFill/>
        </p:spPr>
        <p:txBody>
          <a:bodyPr wrap="square" rtlCol="0">
            <a:spAutoFit/>
          </a:bodyPr>
          <a:lstStyle/>
          <a:p>
            <a:r>
              <a:rPr lang="zh-CN" altLang="en-US" sz="2800">
                <a:latin typeface="+mj-ea"/>
                <a:ea typeface="+mj-ea"/>
              </a:rPr>
              <a:t>建立模型：定义变量</a:t>
            </a:r>
          </a:p>
        </p:txBody>
      </p:sp>
      <p:sp>
        <p:nvSpPr>
          <p:cNvPr id="10" name="文本框 9"/>
          <p:cNvSpPr txBox="1"/>
          <p:nvPr/>
        </p:nvSpPr>
        <p:spPr>
          <a:xfrm>
            <a:off x="653414" y="1316990"/>
            <a:ext cx="3669665" cy="369332"/>
          </a:xfrm>
          <a:prstGeom prst="rect">
            <a:avLst/>
          </a:prstGeom>
          <a:noFill/>
        </p:spPr>
        <p:txBody>
          <a:bodyPr wrap="square" rtlCol="0">
            <a:spAutoFit/>
          </a:bodyPr>
          <a:lstStyle/>
          <a:p>
            <a:r>
              <a:rPr lang="zh-CN" altLang="en-US" dirty="0"/>
              <a:t>第一环节运输（原料和半成品）：</a:t>
            </a:r>
          </a:p>
        </p:txBody>
      </p:sp>
      <p:pic>
        <p:nvPicPr>
          <p:cNvPr id="11" name="ECB019B1-382A-4266-B25C-5B523AA43C14-1" descr="wpp"/>
          <p:cNvPicPr>
            <a:picLocks noChangeAspect="1"/>
          </p:cNvPicPr>
          <p:nvPr/>
        </p:nvPicPr>
        <p:blipFill>
          <a:blip r:embed="rId2"/>
          <a:stretch>
            <a:fillRect/>
          </a:stretch>
        </p:blipFill>
        <p:spPr>
          <a:xfrm>
            <a:off x="4775835" y="467360"/>
            <a:ext cx="1936115" cy="1850390"/>
          </a:xfrm>
          <a:prstGeom prst="rect">
            <a:avLst/>
          </a:prstGeom>
        </p:spPr>
      </p:pic>
      <p:pic>
        <p:nvPicPr>
          <p:cNvPr id="2" name="ECB019B1-382A-4266-B25C-5B523AA43C14-3" descr="wpp"/>
          <p:cNvPicPr>
            <a:picLocks noChangeAspect="1"/>
          </p:cNvPicPr>
          <p:nvPr/>
        </p:nvPicPr>
        <p:blipFill>
          <a:blip r:embed="rId3"/>
          <a:stretch>
            <a:fillRect/>
          </a:stretch>
        </p:blipFill>
        <p:spPr>
          <a:xfrm>
            <a:off x="6614160" y="502920"/>
            <a:ext cx="1910080" cy="1779905"/>
          </a:xfrm>
          <a:prstGeom prst="rect">
            <a:avLst/>
          </a:prstGeom>
        </p:spPr>
      </p:pic>
      <p:sp>
        <p:nvSpPr>
          <p:cNvPr id="6" name="矩形 5"/>
          <p:cNvSpPr/>
          <p:nvPr/>
        </p:nvSpPr>
        <p:spPr>
          <a:xfrm>
            <a:off x="653415" y="2274838"/>
            <a:ext cx="7870825" cy="2308324"/>
          </a:xfrm>
          <a:prstGeom prst="rect">
            <a:avLst/>
          </a:prstGeom>
        </p:spPr>
        <p:txBody>
          <a:bodyPr wrap="square">
            <a:spAutoFit/>
          </a:bodyPr>
          <a:lstStyle/>
          <a:p>
            <a:r>
              <a:rPr lang="en-US" altLang="zh-CN" dirty="0"/>
              <a:t>·n∈(1,2)</a:t>
            </a:r>
            <a:r>
              <a:rPr lang="zh-CN" altLang="en-US" dirty="0"/>
              <a:t>：</a:t>
            </a:r>
            <a:r>
              <a:rPr lang="en-US" altLang="zh-CN" dirty="0"/>
              <a:t>1-</a:t>
            </a:r>
            <a:r>
              <a:rPr lang="zh-CN" altLang="en-US" dirty="0"/>
              <a:t>公用仓库，</a:t>
            </a:r>
            <a:r>
              <a:rPr lang="en-US" altLang="zh-CN" dirty="0"/>
              <a:t>2-</a:t>
            </a:r>
            <a:r>
              <a:rPr lang="zh-CN" altLang="en-US" dirty="0"/>
              <a:t>私人仓库</a:t>
            </a:r>
          </a:p>
          <a:p>
            <a:r>
              <a:rPr lang="en-US" altLang="zh-CN" dirty="0"/>
              <a:t>···</a:t>
            </a:r>
            <a:r>
              <a:rPr lang="en-US" altLang="zh-CN" dirty="0" err="1"/>
              <a:t>K_nt</a:t>
            </a:r>
            <a:r>
              <a:rPr lang="zh-CN" altLang="en-US" dirty="0"/>
              <a:t>：季度初原材料库存数量（千磅）</a:t>
            </a:r>
          </a:p>
          <a:p>
            <a:r>
              <a:rPr lang="en-US" altLang="zh-CN" dirty="0"/>
              <a:t>···</a:t>
            </a:r>
            <a:r>
              <a:rPr lang="en-US" altLang="zh-CN" dirty="0" err="1"/>
              <a:t>G_nt</a:t>
            </a:r>
            <a:r>
              <a:rPr lang="zh-CN" altLang="en-US" dirty="0"/>
              <a:t>：塑料薄片库存数量（千磅）</a:t>
            </a:r>
            <a:endParaRPr lang="en-US" altLang="zh-CN" dirty="0"/>
          </a:p>
          <a:p>
            <a:endParaRPr lang="zh-CN" altLang="en-US" dirty="0"/>
          </a:p>
          <a:p>
            <a:r>
              <a:rPr lang="en-US" altLang="zh-CN" dirty="0"/>
              <a:t>·j∈(1,2,3,4,5)</a:t>
            </a:r>
            <a:r>
              <a:rPr lang="zh-CN" altLang="en-US" dirty="0"/>
              <a:t>：</a:t>
            </a:r>
            <a:r>
              <a:rPr lang="en-US" altLang="zh-CN" dirty="0"/>
              <a:t>1-</a:t>
            </a:r>
            <a:r>
              <a:rPr lang="zh-CN" altLang="en-US" dirty="0"/>
              <a:t>公用仓库运向热熔定型压力机，</a:t>
            </a:r>
            <a:r>
              <a:rPr lang="en-US" altLang="zh-CN" dirty="0"/>
              <a:t>2-</a:t>
            </a:r>
            <a:r>
              <a:rPr lang="zh-CN" altLang="en-US" dirty="0"/>
              <a:t>生产并运向公用仓库，</a:t>
            </a:r>
            <a:r>
              <a:rPr lang="en-US" altLang="zh-CN" dirty="0"/>
              <a:t>3-</a:t>
            </a:r>
            <a:r>
              <a:rPr lang="zh-CN" altLang="en-US" dirty="0"/>
              <a:t>生产并运向热熔定型压力机，</a:t>
            </a:r>
            <a:r>
              <a:rPr lang="en-US" altLang="zh-CN" dirty="0"/>
              <a:t>4-</a:t>
            </a:r>
            <a:r>
              <a:rPr lang="zh-CN" altLang="en-US" dirty="0"/>
              <a:t>私人仓库运向热熔定型压力机，</a:t>
            </a:r>
            <a:r>
              <a:rPr lang="en-US" altLang="zh-CN" dirty="0"/>
              <a:t>5-</a:t>
            </a:r>
            <a:r>
              <a:rPr lang="zh-CN" altLang="en-US" dirty="0"/>
              <a:t>生产并运向私人仓库</a:t>
            </a:r>
          </a:p>
          <a:p>
            <a:r>
              <a:rPr lang="en-US" altLang="zh-CN" dirty="0"/>
              <a:t>···</a:t>
            </a:r>
            <a:r>
              <a:rPr lang="en-US" altLang="zh-CN" dirty="0" err="1"/>
              <a:t>H_jt</a:t>
            </a:r>
            <a:r>
              <a:rPr lang="zh-CN" altLang="en-US" dirty="0"/>
              <a:t>：运送的塑料薄片数量（千磅）</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1970"/>
          </a:xfrm>
          <a:prstGeom prst="rect">
            <a:avLst/>
          </a:prstGeom>
          <a:noFill/>
        </p:spPr>
        <p:txBody>
          <a:bodyPr wrap="square" rtlCol="0">
            <a:spAutoFit/>
          </a:bodyPr>
          <a:lstStyle/>
          <a:p>
            <a:r>
              <a:rPr lang="zh-CN" altLang="en-US" sz="2800" dirty="0">
                <a:latin typeface="+mj-ea"/>
                <a:ea typeface="+mj-ea"/>
              </a:rPr>
              <a:t>建立模型：定义变量</a:t>
            </a:r>
          </a:p>
        </p:txBody>
      </p:sp>
      <p:sp>
        <p:nvSpPr>
          <p:cNvPr id="10" name="文本框 9"/>
          <p:cNvSpPr txBox="1"/>
          <p:nvPr/>
        </p:nvSpPr>
        <p:spPr>
          <a:xfrm>
            <a:off x="653415" y="1316990"/>
            <a:ext cx="1664782" cy="369332"/>
          </a:xfrm>
          <a:prstGeom prst="rect">
            <a:avLst/>
          </a:prstGeom>
          <a:noFill/>
        </p:spPr>
        <p:txBody>
          <a:bodyPr wrap="square" rtlCol="0">
            <a:spAutoFit/>
          </a:bodyPr>
          <a:lstStyle/>
          <a:p>
            <a:r>
              <a:rPr lang="zh-CN" altLang="en-US" dirty="0"/>
              <a:t>机器和员工：</a:t>
            </a:r>
            <a:endParaRPr lang="en-US" altLang="zh-CN" dirty="0"/>
          </a:p>
        </p:txBody>
      </p:sp>
      <p:pic>
        <p:nvPicPr>
          <p:cNvPr id="2" name="ECB019B1-382A-4266-B25C-5B523AA43C14-2" descr="wpp"/>
          <p:cNvPicPr>
            <a:picLocks noChangeAspect="1"/>
          </p:cNvPicPr>
          <p:nvPr/>
        </p:nvPicPr>
        <p:blipFill>
          <a:blip r:embed="rId2"/>
          <a:stretch>
            <a:fillRect/>
          </a:stretch>
        </p:blipFill>
        <p:spPr>
          <a:xfrm>
            <a:off x="4909820" y="989965"/>
            <a:ext cx="3369945" cy="1428115"/>
          </a:xfrm>
          <a:prstGeom prst="rect">
            <a:avLst/>
          </a:prstGeom>
        </p:spPr>
      </p:pic>
      <p:sp>
        <p:nvSpPr>
          <p:cNvPr id="5" name="矩形 4"/>
          <p:cNvSpPr/>
          <p:nvPr/>
        </p:nvSpPr>
        <p:spPr>
          <a:xfrm>
            <a:off x="653415" y="2245167"/>
            <a:ext cx="5974116" cy="3139321"/>
          </a:xfrm>
          <a:prstGeom prst="rect">
            <a:avLst/>
          </a:prstGeom>
        </p:spPr>
        <p:txBody>
          <a:bodyPr wrap="square">
            <a:spAutoFit/>
          </a:bodyPr>
          <a:lstStyle/>
          <a:p>
            <a:r>
              <a:rPr lang="en-US" altLang="zh-CN" dirty="0"/>
              <a:t>·</a:t>
            </a:r>
            <a:r>
              <a:rPr lang="en-US" altLang="zh-CN" dirty="0" err="1"/>
              <a:t>i</a:t>
            </a:r>
            <a:r>
              <a:rPr lang="en-US" altLang="zh-CN" dirty="0"/>
              <a:t>∈(1,2)</a:t>
            </a:r>
            <a:r>
              <a:rPr lang="zh-CN" altLang="en-US" dirty="0"/>
              <a:t>：</a:t>
            </a:r>
            <a:r>
              <a:rPr lang="en-US" altLang="zh-CN" dirty="0"/>
              <a:t>1-</a:t>
            </a:r>
            <a:r>
              <a:rPr lang="zh-CN" altLang="en-US" dirty="0"/>
              <a:t>印模压制机，</a:t>
            </a:r>
            <a:r>
              <a:rPr lang="en-US" altLang="zh-CN" dirty="0"/>
              <a:t>2-</a:t>
            </a:r>
            <a:r>
              <a:rPr lang="zh-CN" altLang="en-US" dirty="0"/>
              <a:t>热熔定型压力机</a:t>
            </a:r>
          </a:p>
          <a:p>
            <a:r>
              <a:rPr lang="en-US" altLang="zh-CN" dirty="0"/>
              <a:t>t</a:t>
            </a:r>
            <a:r>
              <a:rPr lang="zh-CN" altLang="en-US" dirty="0"/>
              <a:t>：第</a:t>
            </a:r>
            <a:r>
              <a:rPr lang="en-US" altLang="zh-CN" dirty="0"/>
              <a:t>t</a:t>
            </a:r>
            <a:r>
              <a:rPr lang="zh-CN" altLang="en-US" dirty="0"/>
              <a:t>季度</a:t>
            </a:r>
          </a:p>
          <a:p>
            <a:r>
              <a:rPr lang="en-US" altLang="zh-CN" dirty="0"/>
              <a:t>···</a:t>
            </a:r>
            <a:r>
              <a:rPr lang="en-US" altLang="zh-CN" dirty="0" err="1"/>
              <a:t>A_it</a:t>
            </a:r>
            <a:r>
              <a:rPr lang="zh-CN" altLang="en-US" dirty="0"/>
              <a:t>：使用机器台数</a:t>
            </a:r>
          </a:p>
          <a:p>
            <a:r>
              <a:rPr lang="en-US" altLang="zh-CN" dirty="0"/>
              <a:t>···</a:t>
            </a:r>
            <a:r>
              <a:rPr lang="en-US" altLang="zh-CN" dirty="0" err="1"/>
              <a:t>B_it</a:t>
            </a:r>
            <a:r>
              <a:rPr lang="zh-CN" altLang="en-US" dirty="0"/>
              <a:t>：季度初雇佣员工人数</a:t>
            </a:r>
          </a:p>
          <a:p>
            <a:r>
              <a:rPr lang="en-US" altLang="zh-CN" dirty="0"/>
              <a:t>···</a:t>
            </a:r>
            <a:r>
              <a:rPr lang="en-US" altLang="zh-CN" dirty="0" err="1"/>
              <a:t>C_it</a:t>
            </a:r>
            <a:r>
              <a:rPr lang="zh-CN" altLang="en-US" dirty="0"/>
              <a:t>：季度初解雇员工人数</a:t>
            </a:r>
          </a:p>
          <a:p>
            <a:r>
              <a:rPr lang="en-US" altLang="zh-CN" dirty="0"/>
              <a:t>···</a:t>
            </a:r>
            <a:r>
              <a:rPr lang="en-US" altLang="zh-CN" dirty="0" err="1"/>
              <a:t>D_it</a:t>
            </a:r>
            <a:r>
              <a:rPr lang="zh-CN" altLang="en-US" dirty="0"/>
              <a:t>：员工人数</a:t>
            </a:r>
          </a:p>
          <a:p>
            <a:r>
              <a:rPr lang="en-US" altLang="zh-CN" dirty="0"/>
              <a:t>···</a:t>
            </a:r>
            <a:r>
              <a:rPr lang="en-US" altLang="zh-CN" dirty="0" err="1"/>
              <a:t>E_it</a:t>
            </a:r>
            <a:r>
              <a:rPr lang="zh-CN" altLang="en-US" dirty="0"/>
              <a:t>：加班小时数</a:t>
            </a:r>
          </a:p>
          <a:p>
            <a:r>
              <a:rPr lang="en-US" altLang="zh-CN" dirty="0"/>
              <a:t>···</a:t>
            </a:r>
            <a:r>
              <a:rPr lang="en-US" altLang="zh-CN" dirty="0" err="1"/>
              <a:t>F_it</a:t>
            </a:r>
            <a:r>
              <a:rPr lang="zh-CN" altLang="en-US" dirty="0"/>
              <a:t>：生产产品数量（千磅）</a:t>
            </a:r>
          </a:p>
          <a:p>
            <a:r>
              <a:rPr lang="en-US" altLang="zh-CN" dirty="0"/>
              <a:t>···</a:t>
            </a:r>
            <a:r>
              <a:rPr lang="en-US" altLang="zh-CN" dirty="0" err="1"/>
              <a:t>Z_t</a:t>
            </a:r>
            <a:r>
              <a:rPr lang="zh-CN" altLang="en-US" dirty="0"/>
              <a:t>：该季度总需求（千磅）</a:t>
            </a:r>
          </a:p>
          <a:p>
            <a:r>
              <a:rPr lang="en-US" altLang="zh-CN" dirty="0"/>
              <a:t>···</a:t>
            </a:r>
            <a:r>
              <a:rPr lang="en-US" altLang="zh-CN" dirty="0" err="1"/>
              <a:t>I_t</a:t>
            </a:r>
            <a:r>
              <a:rPr lang="zh-CN" altLang="en-US" dirty="0"/>
              <a:t>：转包数量（千磅）</a:t>
            </a:r>
          </a:p>
          <a:p>
            <a:r>
              <a:rPr lang="en-US" altLang="zh-CN" dirty="0"/>
              <a:t>···</a:t>
            </a:r>
            <a:r>
              <a:rPr lang="en-US" altLang="zh-CN" dirty="0" err="1"/>
              <a:t>J_t</a:t>
            </a:r>
            <a:r>
              <a:rPr lang="zh-CN" altLang="en-US" dirty="0"/>
              <a:t>：季度初原材料采购数量（千磅）</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2430" y="467995"/>
            <a:ext cx="3669665" cy="521970"/>
          </a:xfrm>
          <a:prstGeom prst="rect">
            <a:avLst/>
          </a:prstGeom>
          <a:noFill/>
        </p:spPr>
        <p:txBody>
          <a:bodyPr wrap="square" rtlCol="0">
            <a:spAutoFit/>
          </a:bodyPr>
          <a:lstStyle/>
          <a:p>
            <a:r>
              <a:rPr lang="zh-CN" altLang="en-US" sz="2800">
                <a:latin typeface="+mj-ea"/>
                <a:ea typeface="+mj-ea"/>
              </a:rPr>
              <a:t>建立模型：定义变量</a:t>
            </a:r>
          </a:p>
        </p:txBody>
      </p:sp>
      <p:sp>
        <p:nvSpPr>
          <p:cNvPr id="10" name="文本框 9"/>
          <p:cNvSpPr txBox="1"/>
          <p:nvPr/>
        </p:nvSpPr>
        <p:spPr>
          <a:xfrm>
            <a:off x="653414" y="1316990"/>
            <a:ext cx="2424637" cy="369332"/>
          </a:xfrm>
          <a:prstGeom prst="rect">
            <a:avLst/>
          </a:prstGeom>
          <a:noFill/>
        </p:spPr>
        <p:txBody>
          <a:bodyPr wrap="square" rtlCol="0">
            <a:spAutoFit/>
          </a:bodyPr>
          <a:lstStyle/>
          <a:p>
            <a:r>
              <a:rPr lang="zh-CN" altLang="en-US" dirty="0"/>
              <a:t>第二环节运输</a:t>
            </a:r>
            <a:r>
              <a:rPr lang="en-US" altLang="zh-CN" dirty="0"/>
              <a:t>(</a:t>
            </a:r>
            <a:r>
              <a:rPr lang="zh-CN" altLang="en-US" dirty="0"/>
              <a:t>成品</a:t>
            </a:r>
            <a:r>
              <a:rPr lang="en-US" altLang="zh-CN" dirty="0"/>
              <a:t>)</a:t>
            </a:r>
            <a:r>
              <a:rPr lang="zh-CN" altLang="en-US" dirty="0"/>
              <a:t>：</a:t>
            </a:r>
          </a:p>
        </p:txBody>
      </p:sp>
      <p:pic>
        <p:nvPicPr>
          <p:cNvPr id="5" name="ECB019B1-382A-4266-B25C-5B523AA43C14-4" descr="wpp"/>
          <p:cNvPicPr>
            <a:picLocks noChangeAspect="1"/>
          </p:cNvPicPr>
          <p:nvPr/>
        </p:nvPicPr>
        <p:blipFill>
          <a:blip r:embed="rId2"/>
          <a:stretch>
            <a:fillRect/>
          </a:stretch>
        </p:blipFill>
        <p:spPr>
          <a:xfrm>
            <a:off x="5965825" y="383540"/>
            <a:ext cx="1792605" cy="1687195"/>
          </a:xfrm>
          <a:prstGeom prst="rect">
            <a:avLst/>
          </a:prstGeom>
        </p:spPr>
      </p:pic>
      <p:sp>
        <p:nvSpPr>
          <p:cNvPr id="2" name="矩形 1"/>
          <p:cNvSpPr/>
          <p:nvPr/>
        </p:nvSpPr>
        <p:spPr>
          <a:xfrm>
            <a:off x="653413" y="2413338"/>
            <a:ext cx="7524671" cy="1754326"/>
          </a:xfrm>
          <a:prstGeom prst="rect">
            <a:avLst/>
          </a:prstGeom>
        </p:spPr>
        <p:txBody>
          <a:bodyPr wrap="square">
            <a:spAutoFit/>
          </a:bodyPr>
          <a:lstStyle/>
          <a:p>
            <a:r>
              <a:rPr lang="en-US" altLang="zh-CN" dirty="0"/>
              <a:t>·k</a:t>
            </a:r>
            <a:r>
              <a:rPr lang="zh-CN" altLang="en-US" dirty="0"/>
              <a:t>：</a:t>
            </a:r>
            <a:r>
              <a:rPr lang="en-US" altLang="zh-CN" dirty="0"/>
              <a:t>1-</a:t>
            </a:r>
            <a:r>
              <a:rPr lang="zh-CN" altLang="en-US" dirty="0"/>
              <a:t>运向公用仓库，</a:t>
            </a:r>
            <a:r>
              <a:rPr lang="en-US" altLang="zh-CN" dirty="0"/>
              <a:t>2-</a:t>
            </a:r>
            <a:r>
              <a:rPr lang="zh-CN" altLang="en-US" dirty="0"/>
              <a:t>从热熔定型压力机运出，</a:t>
            </a:r>
            <a:r>
              <a:rPr lang="en-US" altLang="zh-CN" dirty="0"/>
              <a:t>3-</a:t>
            </a:r>
            <a:r>
              <a:rPr lang="zh-CN" altLang="en-US" dirty="0"/>
              <a:t>运向私有仓库</a:t>
            </a:r>
          </a:p>
          <a:p>
            <a:r>
              <a:rPr lang="en-US" altLang="zh-CN" dirty="0"/>
              <a:t>···</a:t>
            </a:r>
            <a:r>
              <a:rPr lang="en-US" altLang="zh-CN" dirty="0" err="1"/>
              <a:t>Q_kt</a:t>
            </a:r>
            <a:r>
              <a:rPr lang="zh-CN" altLang="en-US" dirty="0"/>
              <a:t>：运送的成品数量（千磅）</a:t>
            </a:r>
            <a:endParaRPr lang="en-US" altLang="zh-CN" dirty="0"/>
          </a:p>
          <a:p>
            <a:endParaRPr lang="zh-CN" altLang="en-US" dirty="0"/>
          </a:p>
          <a:p>
            <a:r>
              <a:rPr lang="en-US" altLang="zh-CN" dirty="0"/>
              <a:t>·m</a:t>
            </a:r>
            <a:r>
              <a:rPr lang="zh-CN" altLang="en-US" dirty="0"/>
              <a:t>：</a:t>
            </a:r>
            <a:r>
              <a:rPr lang="en-US" altLang="zh-CN" dirty="0"/>
              <a:t>1-</a:t>
            </a:r>
            <a:r>
              <a:rPr lang="zh-CN" altLang="en-US" dirty="0"/>
              <a:t>公用仓库库存，</a:t>
            </a:r>
            <a:r>
              <a:rPr lang="en-US" altLang="zh-CN" dirty="0"/>
              <a:t>2-</a:t>
            </a:r>
            <a:r>
              <a:rPr lang="zh-CN" altLang="en-US" dirty="0"/>
              <a:t>运出公用仓库，</a:t>
            </a:r>
            <a:r>
              <a:rPr lang="en-US" altLang="zh-CN" dirty="0"/>
              <a:t>3-</a:t>
            </a:r>
            <a:r>
              <a:rPr lang="zh-CN" altLang="en-US" dirty="0"/>
              <a:t>私有仓库库存，</a:t>
            </a:r>
            <a:r>
              <a:rPr lang="en-US" altLang="zh-CN" dirty="0"/>
              <a:t>4-</a:t>
            </a:r>
            <a:r>
              <a:rPr lang="zh-CN" altLang="en-US" dirty="0"/>
              <a:t>运出私有仓库</a:t>
            </a:r>
          </a:p>
          <a:p>
            <a:r>
              <a:rPr lang="en-US" altLang="zh-CN" dirty="0"/>
              <a:t>···</a:t>
            </a:r>
            <a:r>
              <a:rPr lang="en-US" altLang="zh-CN" dirty="0" err="1"/>
              <a:t>S_mt</a:t>
            </a:r>
            <a:r>
              <a:rPr lang="zh-CN" altLang="en-US" dirty="0"/>
              <a:t>：成品库存数量或运送得成品数量（千磅）</a:t>
            </a:r>
          </a:p>
        </p:txBody>
      </p:sp>
    </p:spTree>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QwOTE5MTk4NDU5IiwKCSJHcm91cElkIiA6ICI3NDU4NjUzNDgiLAoJIkltYWdlIiA6ICJpVkJPUncwS0dnb0FBQUFOU1VoRVVnQUFBTE1BQUFDckNBWUFBQUF0a2EwRkFBQUFDWEJJV1hNQUFBc1RBQUFMRXdFQW1wd1lBQUFTMWtsRVFWUjRuTzNkZlZCVTliOEg4UGYzbkQyN1BJaUlJQmcrSXdHNkxPdzVLeUk2b2tqaVF3a3BUNkVtVXBwS2hKcWpQVm45N01FVXJ6YlZWRXpXMVBpWUR4bnBORHA2ODE2ZG0zYm5Kb2ptWE8wMk9WbGhtWWJaUW9GNzludi93TjFBUUVCWXp1N3llYzNzREh0Mjk1eVBlejUrT0p6dkUwQUlJWVFRUWdnaGhCQkNDQ0dFRUVJSUlZUVFRZ2doaEJCQ0NDR0VFRUlJSVlRUVFnZ2hoQkJDQ0NHRUVFSUlJWVFRUWdnaGhCQkNDQ0dFRUVJSUlZUVFRZ2doaEJCQ0NDR0VFRUlJSVlRUVFvaGJFN1VPb0tlTGo0OVBDdzhQUDkyL2YvOUx2L3p5eTFtdDQvRmtUT3NBZWpLTHhTSnh6czhDaUFid3c0MGJONksvKys2N09xM2o4bFNDMWdIMFpLcXE1cU1oa1FGZ1NPL2V2VmRvR1krbm8yVFdTSFIwZEFCajdCVUF5TXJLQWdCd3psZVl6ZVkrbWdibXdTaVpOZUxyNi9zRVl5ek1aRExoNmFlZlJsSlNFaGhqZlJsamE3U09qWkIyaTQyTkRWTVV4YW9vQ2k4dkwrZWNjMzdod2dXdUtBcFhGS1UyTmpaMmtOWXhlaUtxekJxUUpPbFpBUDdqeDQrSExNc0FnS2lvS015WU1RTUFmQ1ZKV3E5bGZKNks3bVowTTdQWmZLOGdDUCtyMCtuRWp6LytHTU9HRFhPK1ZsVlZoVm16WnFHK3Z0NE9RS21vcUtqVUxsTFBRNVc1bXdtQzhBb0FjZnIwNlUwU0dRREN3OE14Wjg0Y01NWUVBUCttU1lBZWpDcHpONHFQang4dGl1Si8rL3I2b3F5c0RDRWhJYzNlYy8zNmRXUmtaTUJxdGNKdXQ2ZWRQbjM2aUFhaGVpU3F6TjJIQ1lKUUFnQzV1Ymt0SmpJQTlPblRCNDg5OWhnQVFCQ0U5YUNDMDI2VXpOM0ViRFpQWjR4TkNBb0t3cU9QUG5ySDkyWm1aaUkwTkJRQVpGbVdIKzZXQUwwQUpYUDMwREhHU2dDZ29LQUFmbjUrZDN5emo0OFBpb3VMSFUvL1pUUWE5UzZPenl0UU1uY0RzOWs4bHpFMmN1REFnWGpvb1lmYTlabTB0RFJFUmthQ01UYk1ZREFzZFhHSVhvR1MyY1hpNHVMOEJVRllDd0JMbGl5QktMYXZvNklvaWxpMmJKbmo2YXJJeU1qZUxnclJhMUF5dTVoT3Azc2N3RDBqUm96QWxDbFRPdlRaTVdQR0lDRWhBUUJDQWdJQ1huQkZmTjZFa3RtRlpGbnVCMkExQUN4YnRneU1kZXpHQkdNTVM1Y3VkZnk4UkpibDhDNFAwb3RRTXJ2V1V3QUN4bzRkaTFHalJ0M1ZEa2FNR0lGcDA2WUJnQitBZFYwWW05ZWhlNWd1WWpLWklpUkp1aUNLb203SGpoMklqSXk4NjMzOTlOTlB5TXpNaE0xbVUxVlZqYStzckR6WGhhRjZEYXJNTGlKSjBrc0FkRk9uVHUxVUlnTkFvN3Nnb2lpS0c3c2lQbTlFbGRrRlRDYVRSWktrcjMxOGZQRHBwNTg2R2tBNnBicTZHdW5wNmFpdHJZV3FxcE1xS3l2L293dEM5U3BVbVYxQXA5T3RCeHBHa0hSRklnTkFVRkFRRmk1Y0NNRFp6RTF1UThuY3hTd1dTeHBqTERVd01ORFp4NktyWkdkbkl5UWtCSXl4QkZtVzg3cDA1MTZBa3JscjZUam5Hd0FnUHo4Zi92NytYYnB6WDE5ZkZCVVZBUUFZWXk4QjBIWHBBVHdjSlhNWE1wdk51UURpSFAyU1hhRlJQK2hJUlZHZWNNbEJQQlFsY3hjSkR3LzNZNHl0QTRCRml4WkJwM05OMFd6Y3pNMDVmOXBvTlBaeXlZRThFQ1Z6RituZnYvOGl4dGpBNk9obzNILy8vUzQ5MXJoeDQ2QW9DaGhqb1hxOWZyVkxEK1pCS0ptN1FFeE1URENBRndHZ3VMaTR3ODNXSGRXNG1SdkE0MGFqc2I5TEQrZ2hLSm03Z0srdjcwb0FnWW1KaVJnelpreTNIRE0yTmhhVEowOEdZNnlYd1dCWTJ5MEhkWFBVYU5KSnNpd1BZWXo5bnlBSTByWnQyeEFkSGQzMmg3cklwVXVYa0pXVkJWVlZiVGR2M2pTZFBYdjJmTGNkM0ExUlplNjhOUUNrdExTMGJrMWtBQmc4ZURCeWNuSUFRQ2RKVW84ZnpVMlZ1Uk5rV1k1bmpGVVlEQWEyYjk4KzlPL2YvWmV1MTY1ZFEwWkdCdjc2NnkrdXFtcHlaV1hsZjNWN0VHNkNLbk1uTU1iV0EyQ3paczNTSkpFQklEZzQyREZBbGdtQ3NFR1RJTndFVmVhN0pNdHlLbVBzM3dNQ0FuRGd3QUVFQkFSb0ZrdHRiUzNTMDlOUlhWME56bmwyUlVYRlhzMkMwUkJWNXJzak9rWmJ6NXMzVDlORUJnQS9QNy9HemR5dm9JZXVpRURKZkJka1djNEdvSVNGaGVIaGg5MWpXb3NISG5nQWd3Y1BCb0JvV1pZTHRZNUhDNVRNSFRSMDZGQWYzQnErdEdqUklraVNwSEZFRFhRNkhaWXZYdzRBWUl3OVk3Rlk3anc1aHhlaVpPNmdvS0NnaFl5eElaR1JrVWhQVDljNm5DYkdqeCtQdUxnNEFMakhicmMvbzNVODNZMlN1UU5NSmxNUUd1NHJkMHV6ZFVjeHhweWRrQmhqeGJkR2gvY1lsTXdkSUlyaUNzWlkwS2hSb3pCdTNEaXR3MmxSZkh3OFVsSlNBS0EzWSt4VnJlUHBUdTVWV3R4WVhGemNRRkVVdnhNRXdiQmx5eGFNSERsUzY1QmFkZkhpUmVUazVNQnV0OThFTUxLOHZQdzdyV1BxRGxTWjIwa1V4UmNaWTRiVTFGUzNUbVFBR0Rac0dESXpNd0ZBNHB6M21HWnVxc3p0RUJjWEY2dlQ2YzdvOVhxMmQrOWVEQmd3UU91UTJ2VGJiNzhoSXlNRGRYVjFITURZOHZMeXI3U095ZFdvTXJlRFRxZDdEUUI3OE1FSFBTS1JBYUJmdjM0b0tDZ0FBTlpUcWpOVjVqYklzanlCTWZhZnZYcjF3djc5K3hFWUdLaDFTTzFtdFZxUmtaR0I2OWV2dzI2M3p6eDkrblNaMWpHNUVsWG1PeE1BYkFDQU9YUG1lRlFpQTBDdlhyMVFXTmpRR0hqcnpvWlhuMit2L3NkMWxpekxzeGhqQ2FHaG9aZy9mNzdXNGR5VjlQUjBEQmd3QUl5eGtiSXNkKzFFSG02R2tya1ZrWkdSaGx0ZFBMRmd3UUxvOVo2NUVvTWtTWTBuTFY4OWNPQkFYeTNqY1NWSzVsWUVCQVE4QWlBaUlpSUNNMmZPMURxY1RrbEpTWUhSYUFSamJFQm9hT2dxcmVOeEZVcm1Ga1JFUkFReXhsNEdnS0tpSWdpQ1ozOU5qWnU1QVN5N05acmM2M2oyV1hLUlBuMzZMQU1RTE1zeUpreVlvSFU0WFVKUkZDUW5Kd05BSDE5ZjM1ZTFqc2NWS0psdmMydXBoYWR2bTV2Q0t4UVZGVGs2UnowU0Z4YzNySzMzZXhwSzV1WldBL0NaT0hFaVRDYlRYZStrcllxZWxKVFViRnRGUlFWKytPRUhXSzNXSnR0TFNrcmFQTjYzMzM2TGl4Y3YzdkU5dzRjUHg4eVpNOEVZTTRpaTZIWGpCU21aRzFFVVpRU0FSWklrT1JlVlZGVVZGb3NGRXlaTWFQSklTRWhBVWxKU3MrMGZmdmhoazMzdTJyVUxOMjdjd0dlZmZZWno1KzY4ZXNQaHc0ZHg4ZUpGekpzM0QvWDE5Yzd0aHc0ZGN2NTg4dVJKVkZaV052dnNCeDk4ME9iK2dTWjNabWJLc254M0M2MjRLWm9TdGFtMWpERWhQVDNkTVFUSjZkaXhZODZmclZZcnBrMmJodGRmZjczWndqdUZoWVhPN3FIVjFkWDQ2S09Qa0pXVmhiQ3dNRHo1NUpNb0tDaG9jV0ZMempsT25EaUJGU3RXNE1pUkk5aThlVE9DZzRPeGI5OCsvUG5ubjhqSnljSGx5NWZScTFjdnZQdnV1OWkvZno4MmJteFlFY0ptczZHK3ZoNWZmZlVWTm14b3ZlQWVPM1lNWVdGaG1EZHZIdDUvLzMyQmM3NFJnSGY4VVVEK1lUYWJ4eW1Ld3NlUEg4OS8vLzEzN21DejJiaWlLSnh6enZQeThuaDZlanBQUzB2amlxTHc5UFQwSmcvT09kK3pady9mdEdrVFQwNU81dHUzYitkdnZ2bW1jMTgvLy93elg3ZHVIVmRWbFk4Wk00WTM5dlhYWC9PcFU2ZHl6am0vY3VVS3YzejVzdk8xbEpRVWZ2WHFWWjZWbGNXLytPSUxmcnZubm51T3YvUE9PODIydCtiR2pSdDg0c1NKWEZFVWJyRllYRHZMWXplaXl0eUFNY1kyQUVCZVhoNkNnb0phZk5QUFAvL2NwRUkzNXJoR25qeDVNcXhXSzhyS3ltQTJteEVjM0hBWDdNY2ZmOFNnUVlQdzFGTlB0Zmo1SFR0MjRPclZxNDVsMG5EdzRFSGs1ZVZCVlZYOCtlZWZ5TTNOUlcxdExVcExTMUZhV29yZHUzY0RBTTZlUFl1cXFpck1uejhma3laTmFyYmZ2Ly8rRzNWMWRkaTllemVHRHg4T0FBZ0lDTURpeFl0UlVsSUN6dmxyQUE0Q3NMZnp1M0pibE13QXpHWnpCbU1zS1RnNDJOSFRyRlczcHNOcXByYTJGZ0NjazR6WDFOUmcxYXFHOW9sMzMzMFh6ejc3ckRPWmIrL2pjZTdjT1ZSWFZ5TWtKQVFIRHg3RTVNbVRBUUE3ZCs3RTk5OS9qNVVyVjZLd3NCQ3BxYW5OanJsbXpScVVscFlpSkNRRVI0OGVkYjUyOCtaTjdOcTFDNTk4OGdueTgvTWRFNVE3elp3NUUxdTNic1hseTVkTlpyUDVrZE9uVDcvZjF2ZEUzSnpSYU5UTHNueEJVUlQrOGNjZk4vdVZYRmRYeHhNU0Vqam5uQ2NuSjdmNnE3dnhhOGVQSCtlS292QS8vdmpEdWMxbXMvRzMzMzZicjEyN2xuUE9tMXhtN05xMWkzLzU1WmZPeTR6NzdydVBjODc1NGNPSCtZUUpFM2hxYWlxZk0yZU84OEU1NTZxcThsV3JWbkdMeGRKaVBETm16T0NiTjIvbXRiVzFyY1o4K1BCaHJpZ0tWeFRsaDhqSVNJUFc1Nkt6ZW54bGxpUXBuekVXTldUSUVHUm5aemQ3dmI2K0hnYkRQK2Q1MXF4WkxlN0hVWmtCWU0rZVBaQWtDY3VYTDhmczJiT1JtcG9LVVJTeFlNRUMvUGJiYnlndkw0ZXFxdmpvbzQ5dy9mcDFMRjY4R0Q0K1BrMzJkK2pRSWJ6enpqdVFKQWxIamh4eGJzL0l5QUFBN042OUc2R2hvWkFrQ1hhNzNUSHV6OGxxdFdMcjFxM1l1bldyYzl1QkF3ZlF1L2MvNjhtbnBxWWlKaVlHNTgrZkh4d1FFTEFTd0N2dCtNcmNWbzlPNXVqbzZJQmJNd0RoOGNjZmI3SForbzgvL25BbXdJc3Z2b2podzRkanlKQWhVRlVWbzBlUHhxbFRwM0RseWhWODg4MDNBQnB1blFVR0JzSmdNS0NrcEFUUFBQTU1hbXBxVUZwYUNrbVMwSzlmUDRTRmhRRm9tSWtvS2lxcVdTSURnT00rdDZNTDUrM1MwdExnNysrUHZYdjNRaENFWnRmeUNRa0pyVjdmT3dpQ2dHWExsbUh4NHNVQThLVEpaSHI3N05tejFYZisxdHhYajA1bWYzLy9ZZ0NoSnBPcDJmV293NDgvL3VnY1hhTFg2ekYzN2x4OC92bm56cFdrNnV2ck1YLytmTHo4OHN1b3I2L0grdlhyOGNZYmIrRDQ4ZU1JRGc3R2UrKzlCMVZWbTgyeGNmVG8wVmF2dngwY1V4bk1uVHZYdWUzS2xTc0FnTDU5Kzk3VnYvbDJDUWtKR0R0MkxFNmNPQkdrMCtuV0FDanVraDFyb01jMm1zVEd4b1lCZUJaQTQwNDR6Wnc4ZVJJbWt3azNiOTdFcGsyYlVGaFkyT1JYdFY2dngvUFBQNCtWSzFmaTh1WExLQzR1eHBBaFE1cnNReFRiUC9WYlRVME5yRllyOHZQelVWVlZCUURZdG0yYjg5RlZpMlEyOXNRVFQ0QXhCc2JZUW92Rk1yanRUN2luSGx1WkpVbDZEb0JmY25JeXpHWnppKytwcWFuQmdRTUhzSG56WnBTV2xtTG8wS0dZTm0wYTZ1dnI4ZXV2dnpvdkQ1S1NrcENkblkwVksxWmd5NVl0bllyTFpyTWhMUzBOUlVWRjZOZXZZUTZYbGlwelMrcnI2MUZYVndkVlZUczBiVmhVVkJSbXpKaUIvZnYzKzNET1N3QTBiOVVoN2lrK1BqNUtVUlRiNk5HaitjV0xGMXY5YTcrOHZKeXZXcldLcTZyS1gzMzFWVjVUVThOWHIxN05GVVhoaVltSi9LMjMzbXB5dDJMejVzMjhycTZPYzg1YnZEUFMyUGJ0MjV0dCsvVFRUNXR0TzNqd1lKUG5SNDRjYWZLODhWMlVxcW9xUG1uU0pKNlNrc0kzYnR4NHgrUGZycXFxaWljbUpuSlpsbFZ6YS8rN2lmdVJaWG1Qb2loOHpabzFiWjVrUjNJMlpyZmJ1ZDF1NzFDeWVJSzMzbnJMY2F2dUM2M1AwZDNvY2FPejQrTGlFblU2M1ZkK2ZuNG9LeXR6dHRDUmhqczM2ZW5wc0ZxdFVGVjFTbVZsNVdHdFkrcUludllISU5QcGRCc0FJRGMzbHhMNU5vR0JnVmkwYUJFQVFCQ0U5ZkN3WXRlamtqaytQdjUrQU9QNzl1M3JXQWVFM0NZek14T2hvYUZnakpuTlp2TThyZVBwaUo2VXpKSWdDQ1VBVUZCUUFGOWZyeDJrM0NrR2c4SFpsNXN4OWkrajBlZ3h3OUo3VERJcmlqS1hNVFppMEtCQnlNM04xVG9jdHpabHloVGNlKys5WUl3TjFldjF5N1dPcDcxNlJETEh4Y1g1QTNnVmFPZzgzNUZHako3STBjd05BSXl4bFJFUkVSNHhsVk9QU0daUkZJc0EzR00wR3AzZEs4bWRKU1ltWXZUbzBRQVFIQmdZK0lMVzhiU0gxeWZ6cmFVUVZnUEEwcVZMM1c3cEJuZlZlSFE2WTJ4eGZIeTgyMDkvNnZYSnpEbC9oakhXYTl5NGNiQllMRnFINDFGaVltSXdmZnAwQVBBVFJYRzkxdkcweGF2TFZHeHM3SEM5WG45ZUZFWGR6cDA3bmNPR1NQdjk5Tk5QeU16TWhNMW1VMjAybS9uTW1UUGZhQjFUYTd5Nk1rdVM5QklBM2JScDB5aVI3OUxBZ1FPUmw1Y0hBS0pPcDl1b2RUeDM0cldWV1pibFVZeXgvL0h4OFVGWldabXpCeHJwdU9ycWFtUmtaS0NtcGdZMm15MzF6Smt6Ujl2K1ZQZnoyc3JzV05zNk96dWJFcm1UZ29LQ3NIRGhRZ0NBS0lwdFQ2K2tFYTlNWmtWUnBnSkk2ZE9uai9Na2tNN0p5c3BDU0VnSUdHTVdzOWs4Uit0NFd1S055YXdEVUFJQStmbjV6dUZOcEhOOGZYMmR6ZHlDSUt3QjRCNkxoamZpZGNrc3kzSWVBRk40ZURobXo1NnRkVGhlWmVyVXFZaUlpQUNBNGJJc3U5MVlRYTlLWm92RjRnZmdOUUJZc21RSmRMb2VPeXJNSlVSUmJEeGVjbFYwZEhTQWx2SGN6cXVTMlc2M0wyR01EWWlKaVhGT2MwVzYxdGl4WTJHeFdNQVlDL1gzOTM5ZTYzZ2E4NXBram9tSkNXYU12UUFBeGNYRjFHenRJbzJidVRubmhVYWpzYi9HSVRsNVRUTDcrZms5QmFEM21ERmprSmlZcUhVNFhzMW9OQ0l0TFEyTU1YKzlYcjlPNjNnY3ZLSjhtYzNtb1lJZ2ZDc0lnclI5KzNaRVJVVnBIWkxYdTNUcEVyS3lzcUNxcW8weFpqcDE2dFI1cldQeWlzck1HRnNEUUpveVpRb2xjamNaUEhpd1k1Q0R6bTYzdTBVenQ4ZFhaclBaYkJZRW9jSmdNR0Rmdm4zbzM5OXRMdUc4M3JWcjE1Q1JrWUcvL3ZvTG5QTUpGUlVWeDdXTXgrTXI4NjFSeE1qTXpLUkU3bWJCd2NGWXNHQUJnSCs2RDJqSm81TlpsdVg3QUtUMTd0M2JPVVNlZEsrY25CekhKSTZKOGZIeGQ1NEowc1U4K2pKRFVaUnlBTExXY1JDbkMrWGw1VEZhSGR5akt6UG4vS2JXTVpBbTZId1FRZ2doaEJCQ0NDR0VFRUlJSVlRUVFnZ2hoQkJDQ0NHRUVFSUlJWVFRUWdnaGhCQkNDQ0dFRUVJSUlZUVFRZ2doaEJCQ0NQRUUvdzkwbWNpMHZWbFFkd0FBQUFCSlJVNUVya0pnZ2c9PSIsCgkiVGhlbWUiIDogIiIsCgkiVHlwZSIgOiAiZmxvdyIsCgkiVmVyc2lvbiIgOiAiMyIKfQo="/>
    </extobj>
    <extobj name="ECB019B1-382A-4266-B25C-5B523AA43C14-2">
      <extobjdata type="ECB019B1-382A-4266-B25C-5B523AA43C14" data="ewoJIkZpbGVJZCIgOiAiMTQwOTIxMjI0OTg2IiwKCSJHcm91cElkIiA6ICI3NDU4NjUzNDgiLAoJIkltYWdlIiA6ICJpVkJPUncwS0dnb0FBQUFOU1VoRVVnQUFBV0lBQUFDV0NBWUFBQURrS0lMQkFBQUFDWEJJV1hNQUFBc1RBQUFMRXdFQW1wd1lBQUFKcUVsRVFWUjRuTzNiZjBoVjl4L0g4WmQydmRteTJROHJza0lJcVluYkFpK3RCVUZsYWNxS2phSm96ZW9QS1dKd1Y5R1NvTVpZTFVaUTBUYXFGVlIvekRFMGtsR3RxTEMwWDdEQzB0YitpSWpZYk12MUEzZWRpWjc3NC9QOUl6cjdtdGFtZWZ2Y204OEhST2R6NUo3UCs1emV2dnJjZTg2VkFBQUFBQUFBQUFBQUFBQUFBQUFBQUFBQUFBQUFBQUFBQUFBQUFBQUFBQUFBQUFBQUFBQUFBQUFBQUFBQUFBQUFBQUFBQUFBQUFBQUFBQUFBQUFBQUFBQUFBQUFBQUFBQUFBQUFBQUFBQUFBQUFBQUFBQUFBQUFBQUFBQUFBQUFBZ0grVllMdUE1NUdUazFNcEtkZDJIZmlITWViaWxTdFhKdHF1STViUnQ3SEhkdDhtMnBxNGg5RE1NU1loSWVFdDJ6WEVBZm8yeHRqdVc0L055WHRLVFUyTjdSSWd5ZWZ6MlM0aHJ0QzNzU0VXK2piZVY4UUFFUGNJWWdDd2pDQUdBTXNJWWdDd2pDQUdBTXNJWWdDd2pDQUdBTXNJWWdDd2pDQUdBTXNJWWdDd2pDQUdBTXNJWWdDd2pDQUdBTXNJWWdDd2pDQUdBTXNJWWdDd2pDQUdBTXNJWWdDd2pDQUdBTXNJWWdDd2pDQUdBTXNJWWdDd2pDQUdBTXNJWWdDd2pDQUdBTXNJWWdDd2pDQUdYbUozNzk2MU5uYzRITmFEQnc4a1NjRmcwRm9kOFlBZ2pyTEZpeGUzRzgrYk4wK1JTTVJTTmVoTmpERXFMQ3pzMW10N29tL3I2K3UxZVBGaU9ZNmpSWXNXNlljZmZ1aHlIZGV1WGV2eWErS1J4M1lCTDdzYk4yNjBHOSsrZlZ1SmlaMy8vOWZjM0t5OHZMei9kTnhSbzBicHdJRUR6MTBmWGw3R21LZjIyci9wU3Q4K1RYSnlzaUtSaUx4ZXIzYnUzS210VzdkcXhvd1oycjkvdjA2ZlBxMzYrbnFOSGoxYWt0enRpb29LNWVYbDZlVEprNUtrano3NlNLZE9uZXJXT2NRVGdqZ0s2dXJxdEc3ZE9rbVM0emlhTld1V2lvdUx0WFBuVGptTzQ0WnRNQmpVMGFOSDljb3JyMGg2OUl2ak9JNXFhbXJhSGUvQ2hRdWFPSEdpK3ZUcDgySlBCSEZyNDhhTk9ucjBxQ0tSaUNaTm11VHVQM0xraVBMejg1V1NrdUx1YTI1dVZrMU5UYmY3TmhLSmFOcTBhUjFxTU1hb3BhVkZVNlpNY2ZlOTg4NDdLaXNyazkvdlYyNXVyaW9xS2lTcDNUYmlURTVPanNuSnlUR3g3TzIzMzNhMzI5cmF6TlNwVTkzeDFLbFRUVnRibXp0dWFtcnE5SHh5Y25KTVUxTlRkQXZ0QVkvL1BXejNSYXg3VVgzck9JNlpOR21TTzU0K2ZicHBiR3pzTUhkbnRYU2xiME9oVUtmSGFHbHBhVGYvazNKemM5M3RhZE9tdWRzelpzem9kSCsweEVMZnNpS09Jc2R4RkE2SHRXM2JOcVdscFNrWURDb3RMYzEyV2VnbGdzR2dQSjUvZnNYRDRmQi9lbGZWVTMyYm5KeXNZRENvU0NTaXhNUkVWVlZWS1NzclMzNi9YNkZRU0E4ZlB0VDgrZk1sU1gvLy9iZm16NSt2Z29LQ0xzL3pNaUNJbzZDdXJrNWJ0MjdWclZ1M1pJeVJ6K2ZUYTYrOXBqVnIxaWdVQ3VtUFAvNVFlbnE2dkY2dkhNZFJjM096Qmc4ZUxFbEtTRWl3WEQxZUZxMnRyVXBPVG5iSG9WQ29YVEEvNlhuNlZsSzdqeUFrNmVUSmswcE5UVlZqWTZOU1VsTDAyV2VmNlp0dnZsRjVlYmwrK3VrbmZmZmRkL3JxcTY4a1BmcG9vcnk4WEpLVW5wN2VrNWNoTHZEVVJCU2twNmRyNWNxVnFxeXNsTWZqMFpRcFV6UjgrSEI1UEI2TkhUdFdDeFlzVUcxdHJWNTk5VlVGQWdFdFc3Wk1EUTBOQ29mRDhuZzhDZ1FDbWp4NXN2dEhrZ29MQzl2dDY4NGRhUFF1alkyTkdqaHdvRHYrdHlCK25yN3QyN2V2cXF1clZWMWRyZE9uVDZ1bHBVVmVyMWZEaHc5WFEwT0REaDgrckt5c0xJMGJOMDZPNDJqWHJsMWFzbVJKcDNYazUrZExrdTdkdTlkcjdvdXdJbzZDUVlNR2FmRGd3ZnJycjcrVWxKUWtTU29ySzFPZlBuMjBlZk5tL2ZMTEx4bzdkcXd5TXpOVlhWMnQrL2Z2YTlpd1licHo1NDc2OWV1bjFOUlVuVHQzemoyZXorZlRzV1BIbEppWUtHTk11eHN0d05QVTE5ZHI1TWlSN2pnVUNybjkySm51OW0wZ0VOQ0FBUVBjNDdTMnRxcGZ2MzZTcEl5TURQMzg4OC9hdTNldnRtL2ZMa2txTHkvWDNMbHo1ZlA1M05ka1ptYXF0TFJVUlVWRjJySmxpdzRlUEtpa3BDVE5tVE9uUjY5SnJDS0lvK0QzMzMvWCsrKy9MNi9YcXdVTEZxaXFxa3BsWldYYXZYdTNKQ2s3TzF1U3RIRGhRbjM0NFljcUtDaFFZbUtpN3Q2OXE2RkRoejcxdU1lUEg5ZjMzMyt2TDcvOHNsZStmVVBYMU5YVktTc3JTOUtqejMyZnRScVd1dCszOSs3ZGE5ZTNUVTFOYmpDLytlYWIrdnJycjFWWVdLanM3R3dGZzBFVkZSVjFtSHZQbmoyYU1HR0Npb3FLVkZKU29wS1NraDY1QnZHQ0lJNkNqSXdNWGJod1FlZlBuOWNiYjd5aHhzWkc3ZHUzVHdNSER0U3RXN2VVbHBhbUFRTUdLQ0VoUWF0WHI5Wjc3NzBuNmRIRDY1bVptVTg5N3B3NWM5VFMwcUxWcTFlcnRMUzAxN3h0UTljWlkzVHExQ2x0MnJSSjBxTlY2ck5XdzFMMysvYm16WnNhTTJhTUhNZVIxK3ZWMWF0WE5XTEVDRW1QYnRnNWppTy8zeTlKK3VLTEw1U2ZuNi9QUC8rOHcveVJTRVN6WnMxcXQyL0hqaDNLeU1oNDd1c1I2d2ppS0xsKy9icldybDJyZ3djUDZ2ejU4K3JmdjcvZWZmZGRuVGh4UW9GQVFDVWxKUm82ZEtoV3JWb2xuOCtuVWFORzZkQ2hReW91TG43bWNZdUtpalJ2M2p4Q0dNOVVXVm1wdm4zNzZ2WFhYNWNrWGJwMFNVT0dESEYvL3JRdkRuVzFiMGVQSHEyTEZ5OXEvUGp4V3I5K3ZjNmVQYXZrNUdSdDNMaFJ2Lzc2cTNiczJLSHM3R3lkT1hOR3MyZlBWa05EZzFKVFUzWGt5SkVPYzArWU1LSFQvYjBCUVJ3RmJXMXQrdVNUVDFSY1hLeGh3NFpwNXN5WldycDBxV2JQbnEwUFB2akEvWHZreUpGYXRHaVJ0bS9mcnJ5OFBMVzJ0bXI2OU9rZDdqNm5wS1IwV0Nta3BLVG94eDkvZkpHbmhUaXlhOWN1clZpeFFydDM3OWFlUFh1VWxKU2tOV3ZXdUQ5Ly9NMDFTZTVudGQzcDIwOC8vVlJWVlZYeSsvMmFPM2V1ZTBQd3pwMDdXcnAwcVZhc1dLSHM3R3o1L1g1bFpHVG81czJiK3Zqamp6dDlPcWl6RmJFa0xWKyt2TlA5aUJHeCtvV09RQ0JnU2t0TFRTZ1VjdmRkdlhyVlJDSVJZNHd4di8zMm03dmQxdFptL3Z6elQ5UFUxR1JxYTJ1dDFOdFRZdUhCK0hqd0l2cjI5dTNiN25ZNEhIYjd6UmpUcmkvL2Y5eWR2cjF5NVlyWnRHbFRoL2xyYTJ2TnQ5OSs2NDZycXFwTVFVR0IyYkJoUXcrY1hjK0toYjZONjRkV0gxKzhKNzhTRERzZXI2d3VYNzRjMTMwVmJTOWIzLzdYTDRyRXFsam9XNTRqQnZCYzRqbUVZd1ZCREFDV0VjUUFZQmxCREFDV0VjUUFZQmxCREFDV0VjUUFZQmxCREFDV0VjUUFZQmxCREFDV0VjUUFZQmxCREFDV0VjUUFZQmxCREFDV0VjUUFZQmxCREFDV0VjUUFZQmxCREFDV0VjUUFZQmxCREFDV0VjUUFZQmxCREFDV0VjUUFZQmxCREFDV0VjUUFZQmxCREFDV2VXd1gwQk44UHAvdEVvQXVvMi94V0Z5dmlJMHhGMjNYZ0E2dTJTNGcxdEczTVltK0JRQUFBQUFBQUFBQUFBQUFBQUFBQUFBQUFBQUFBQUFBQUFBQUFBQUFBQUFBQUFBQUFBQUFBQUFBQUFBQUFBQUFBQUFBQUFBQUFBQUFBQUFBQUFBQVFMejdIN21SQ0paRXJyUDhBQUFBQUVsRlRrU3VRbUNDIiwKCSJUaGVtZSIgOiAiIiwKCSJUeXBlIiA6ICJmbG93IiwKCSJWZXJzaW9uIiA6ICIzIgp9Cg=="/>
    </extobj>
    <extobj name="ECB019B1-382A-4266-B25C-5B523AA43C14-3">
      <extobjdata type="ECB019B1-382A-4266-B25C-5B523AA43C14" data="ewoJIkZpbGVJZCIgOiAiMTQwOTIxNDY1ODAxIiwKCSJHcm91cElkIiA6ICI3NDU4NjUzNDgiLAoJIkltYWdlIiA6ICJpVkJPUncwS0dnb0FBQUFOU1VoRVVnQUFBTDRBQUFDeENBWUFBQUI2SWdkSUFBQUFDWEJJV1hNQUFBc1RBQUFMRXdFQW1wd1lBQUFVYTBsRVFWUjRuTzNkZVZCVVo3b0c4T2M5dmJFMUNMSW9rQWlLb21taHUwK2pFdU1HYmlDS2pZQ0dCSzl4aTJnWmpWdmlOV1pSY3pOSlJ1T01sY3hNMVV4TkptTmNnbXZ1VEYyU2NpcmVwRWF0VklZbGVrMWlVZ2xqYWNZc0tvcUlzcDN2L2lIZEE0S0kyUFRwNWYxVldjWHBQc3NEdnJ6MCtmcjBkd0RHR0dPTU1jWVlZNHd4eGhoampESEdHR09NTWNZWVk0d3h4aGhqakRIR0dHT01NY1lZWTR3eHhoaGpqREhHR0dPTU1jWVlZNHd4eGhoampESEdHR09NTWNZWVk0d3h4aGhqakRIR0dHT01NY1lZWTR3eHhoanJFWTNWYWowcXkzSTVBSzNhWVh5UlJ1MEFyQ09yMVRxWGlGWUI2QjhURTNQdGh4OStPSzUySmw5RGFnZGc3U1VuSnh1RGdvSytJYUlZQUJCQ1hHNXViazQ2ZGVwVWpkclpmSW1rZGdEV1huQnc4Qm9paWtsSlNjSEREejhNSW9yUWFyV3ZxSjNMMTNESDl5QW1rK2xCdlY3L3RTUkpocmZmZmh0QlFVRjQ5TkZIb1NoS1UzTnpjOHJKa3lmUHFKM1JWM0RIOXlCNnZmNFhSR1NZUEhreVVsSlNNR2pRSUJRV0ZnS0FUcXZWL2xydGZMNkVPNzZIa0dVNUhjQ0pnSUFBSER4NEVERXhNUUNBeTVjdncyNjM0L3IxNndDUVZWRlI4YUdhT1gwRmQzelBJQWtodGdOQVVWR1JzK2dCSUNJaUFpVWxKWTdGcmVEL001ZmdINklIa0dXNWtJalNvNktpc0dqUm9nN1BGeFFVSURZMkZnQ0d5N0s4ek8wQmZSQVh2c3BzTmx1UUVHSXJBSlNVbENBZ0lLRERPbnE5SG12V3JBRUFDQ0dlVDA1T05ybzNwZS9od2xlWm9pZ3JpQ2crT1RrWk0yZk92T042NDhlUGg4MW1BeEZGQndZR2JuWmpSTVpjeTJxMXhzcXlmRjJXWlZGZVhpN3U1c3N2dnhRMm0wM0lzbndqTlRVMVVlMzgzb3c3dnJvMkF3aWFNR0VDWkZtKzY4cERodzUxL0ZVSTBHZzAyM3M3bkMvajRVeVZtTTFtcTBhaktkZnI5YlIvLzM3RXhjVjFhN3VmZnZvSmVYbDV1SG56cGhCQ1pGUldWbjdjeTFGOUVuZDhkWkFrU1c4QW9NTEN3bTRYUFFCRVIwZGo4ZUxGQUVCRTlBYTRlZlVJRjc0S0xCYkxUQ0thRUI0ZTNuYU12dHNlZmZSUlJFZEhBNEJzc1ZnV3VqeWdIK0RDZDdPRWhJUUFTWksyQWNDVFR6NkpvS0NnZTk1SFFFQUFWcTllRFFBZ29wZGlZMlB2ZlNkK2pndmZ6U0lpSWtvQURCdzBhQkFLQ2dwNnZKOUpreVloSlNVRlJCUVhFeE96MFhVSi9RTVh2aHVscHFaRzQ5WklEbGF0V2dWSjZ2bVBuNGljYjJvUjBjclUxTlI0bDRUMEUxejRicVRSYUo0SFlCdzllalFlZnZqaCs5NWZTa29Lc3JPekFTREk4ZktKZFErUENMaUoyV3cyU1pKMFVxL1hTM3YzN2tWQ1FvSkw5bnZod2dYTW1qVUxEUTBOU2t0THkraVRKMDkrNnBJZCt6anUrRzZpMFdpMkVaRTBjK1pNbHhVOUFQVHYzeDlQUFBFRWlFalNhclcvY3RtT2ZSeDNmRGVRWlRrTFFGbG9hQ2plZi85OWhJYUd1blQvMTY5Zmg5MXV4K1hMbDZFb1NuRlZWZFV1bHg3QUIzSEg3MlVtazBrUFlEc0FMRml3d09WRkR3REJ3Y0ZZdVhJbEFJQ0lYazVLU2pLNC9DQStoZ3UvbCtuMStvVUFoajc0NElONDdMSEhldTA0MmRuWkdESmtDSWdvSVRRMGRIMnZIY2hIY09IM0lwUEpGQUhndndCZzVjcVYwR2g2YnhvampVYURkZXZXT1JaWER4OCtQS2FyOWYwZEYzNHZNaGdNLzBsRTRXbHBhWmd3WVVLdkgwK1daVXljT0JFQVFuVTYzZXU5ZmtBdnhpZTN2Y1Jpc1F5V0pPa0xqVWFqM2JWckZ3WVBIdXlXNDU0N2R3NEZCUVZvYm01dVVSUWxyYXFxcXNvdEIvWXkzUEY3Q1JIOUVvQTJKeWZIYlVVUEFBODg4QUNLaTRzQlFFTkVQQ1hKSFhESDd3VTJteTFEQ1BGUlNFZ0lEaDgralBEd2NMY2V2N2EyRm5hN0hWZXZYZ1dBL0lxS2lvTnVEZUFGdU9PN25sWlJsTzBBTUhmdVhMY1hQUUNFaG9aaStmTGxBQUFoeEtzMm0wM245aEFlamd2ZnhXUlpua3RFNXRqWVdNeWJOMCsxSExtNXVVaE1UQVFSRFZZVVpiVnFRVHdVRjc0TEpTVWxoUW9oWGdXQTVjdVhRNmRUcjlGcXRWcXNYYnZXc2ZqczBLRkQrNm9XeGdOeDRidVEwV2hjUjBUUlpyTVpVNmRPVlRzT1JvMGFoVWNlZVFSRUZCNFVGTVF6THJmQko3Y3VZckZZRWlSSk9pTkprdjVQZi9vVFRDYVQycEVBQU45OTl4M216SmtEUlZHYUFKZ3JLaXErVkR1VEorQ083eUpFOUFzQStpbFRwbmhNMFFQQXdJRURNV2ZPSEFEUUNTRjRlTE1WZDN3WHNGZ3NveVZKT2hZWUdJaERodzRoS2lwSzdVanQxTlRVd0c2M282NnVEb3FpNUZSVlZmMlAycG5VeGgzLy9rbEU5Q3NBZU95eHh6eXU2QUVnUER3Y1M1Y3VCZUI4WTgzdjczM0doWCtmckZickhDSWFFUjBkallVTFBYZW1qMW16WmlFK1BoNUU5SkRGWWxtdWRoNjFjZUhmaDlUVTFHQUF2d1NBcFV1WHdtRHczTXZnMjg2NExFblNjd01IRGd4VE9aS3F1UER2ZzFhcmZacUk0b1lORzRZWk0yYW9IZWV1eG80ZGl4RWpSZ0JBVkZoWW1GL1B1TXlGMzBObXN6a093RVlpd3RxMWEwSGsrZU1FUklUVnExYzdzaTRaUG56NElMVXpxWVVMdjRjMEdzMFdBQUVaR1Jtd1dDeHF4K20ySVVPR0lDOHZEMFJrME9sMGZqdmpzdWUzS1E4a3k3SU53RDhNQmdQMjc5L3Z1RTJQMTdoNDhTTHNkanR1M0xnQklzb3NMeTgvcW5ZbWQrT09mKzhJclI4ZW56MTd0dGNWUFFCRVJrYml5U2VmQkFBb2l1S1hNeTV6NGQ4aldaYnpBSXlOaUlod0ZvODNtajE3Tm1KaVlrQkVGbG1XRjZ1ZHg5MjQ4TzlCZkh4OG9CQmlHd0FzV2JLa1J6TWRlNHFBZ0FEbjhDYUFsMXFIWnYwR0YvNDlpSXFLV2taRUNVbEpTY2pQejFjN3puM0x6TXhFYW1vcUFQU1hKT2xGdGZPNEV4ZCtON1ZPMS9FU2dMWkRnbDdOTVJRTEFKSWtMUjgrZlBnREtrZHlHeTc4YnRMcGRDOFNVY2lZTVdNd2F0UW90ZU80ak1sa3d2VHAwd0VnVUtmVHZhRjJIbmZ4L3JibEJpa3BLU2xhcmZaenZWNVA3NzMzSGdZTUdLQjJKSmY2NFljZk1HdldMTWNONWNaVVZWVWRWenRUYitPTzN3MWFyWFliRVZGZVhwN1BGVDBBOU92WEQvUG56d2ZkNGhkdmFuSGgzNFhGWXNraG9zbGhZV0ZZdG15WjJuRjZ6ZU9QUDQ3SXlFZ1EwVWlyMWZvZmF1ZnBiVno0WFVoS1NqSzAzbElUQ3hjdWhORm9WRHRTcndrS0NzTFRUejhOQUNDaUxRa0pDUUVxUitwVlhQaGRDQTBOWFVSRVF3WU1HSUNpb2lLMTQvUzZxVk9uWXVqUW9RRHdZSGg0K0FhMTgvUW1Mdnc3YUoyTzQyWGcvbS9VNWkwa1NYTE91RXhFVDV0TXBuNHFSK28xdnYrLzJVTUJBUUhQQWVnemN1UklqQjA3dHN0MVY2MWExZVd5dy9mZmY0OXo1ODdoM0xsejdSNXZlK2xEWjVkQlZGWlc0dXpaczZpcnEydjMrT3V2MzMxQzVLKy8vaHJWMWRWM1hjL0JZckZnOHVUSkFHQTBHQXhidTcyaGwrSGh6RTZrcHFZbWE3WGEwMXF0VnJOcjF5NGtKU1cxZTM3Ly92MDRmUGl3Yy9tYmI3NXBOekhzN2NzQThPNjc3MkxjdUhFWU1XSUVUcHc0Z2VQSGoyUGx5cFc0Y2VNR1RwNDg2WGdIMWZsMVNrb0tubnJxS1FEQWE2KzlobEdqUm1ISGpoM1l1M2N2OUhvOWdGdnZ2SDcwMFVjQWdCTW5UaUFvS0FobXM3bmRjWjk5OWxtTUhUdldNVmJmTGVmUG4wZCtmajZhbXBvVVNaSkdsSmVYVjNSN1l5L0JoZDhKcTlYNjMwUTB3MjYzNC9ubm4rOTBuWWFHQnVkSERUZHMySUJYWHZuM2ZFM0xsaTNEbTIrK2liZmVlZ3RMbGl4eEZtcDJkamJLeXNvd2ZmcDAvUFd2ZjBWZFhSMkVFQ2dzTE1TK2Zmc0F3UG0xVnF0RllHQWdoQkN3MiswNGNPQUFYbnp4UmNUR3hxSnYzNzQ0ZVBBZ3FxdXJrWmlZaUFzWExpQWtKQVMvL2UxdmNmTGtTV3piZHV2T244M056V2hzYkx6ck5VVWZmL3h4aDhmZWV1c3QvUEdQZndTQXYxZFVWSFQ5Sjg4TGNlSGZ4bXExVGlTaXZ4bU5SaHcrZkJoOSt2VHBkTDNObXpkRGtpUXNYcndZenp6elRMdm56cHc1ZytUa1pKdzlleFlSRVJFd0dvMTQ1NTEzT2hUKzBxVkxjZW5TcFE3N0RnZ0l3Si8vL0djQVFIbDVPVFp1M0lpeXNqTDgvUFBQYUdscFFiOSt0MTU2WjJabVl0KytmU2dwS2NIU3BVdVJtWm5aYmo4Yk4yNUVYRnljYzRhRmUzSHQyalhZN1haY3VYSUZpcUxNcnFxcTJuZlBPL0ZnWFBqdGFXVlpyZ1F3ZlBueTVaZy9mLzRkVjJ4dWJzYjY5ZXRSVUZDQTlQVDBkczg1Q3Z0Mlk4YU1RV3hzTE02ZVBZdFBQLzNVK1l0d3U4bVRKK1BJa1NNQWdEVnIxdUNUVHo1QlpHUWtBS0NzckF4RlJVVm9hV2xCZFhVMXdzTENVRjlmai9qNFd6YzJMeTB0QlFDY09uVUsyN2R2eDRZTkd6bzliN2g1OHlZYUdocFFXbHFLUVlNNi93VGk0Y09Ic1dYTEZnRDR0cUdoNGFIVHAwODMzdkVING1XMGFnZndKQmFMNVFrQXcrUGk0akIzN3R3N3JuZm16Qm5VMXRaaTY5WmI1MzUydXgwUkVSSE81eTlkdW9RRkN4WUFBS3FycTNIMDZLMFBPQm1OUnBTV2xyWjd2ZDNaTUdsRFF3TUE0UFRwMDZpcHFVRmtaQ1RLeXNvY0o1M1lzMmNQdnZ2dU82eGJ0dzdMbGkxejNQN0hxYjYrSHBzMmJjTHZmdmM3UkVaR09zOERBS0NwcVFudnZmY2VEaHc0Z0huejVpRXhNZkdPMytlTUdUT3dlL2R1ZlB2dHQ0TU1Cc05hQUQ0ei95YVA2clN5Mld4aGtpVDlBZ0JXckZnQnJmYk9QU0U2T2hwbFpXWFl2WHUzOHpHdFZ1djgxM2I1YnZiczJkUGhuK1BjNGZUcDAxaTBhRkdIYlk0Y09ZSUZDeGJnNnRXcmVQdnR0MUZjWE95NEN3b1VSY0dtVFp2d3ozLyswL2xYb3EzOC9IemN2SGtUdTNmdmh0MXU3M0tZVnFQUnRKMXhlZDJRSVVNNjd0QkxjY2R2cFNqS3MwUVVhYlZhTVduU3BDN1hEUThQeHdzdnZJRFRwMC9mMHpIcTZ1cFFYRnlNaXhjdk9oK2JQWHMyQU9ESEgzOUVUTXl0R3hVNk9uNXViaTRDQXRxL2dmckJCeC9nTjcvNURYUTZuZlBsRUFETW5Ea1R3SzJYT3RIUjBkRHBkRkFVQlJrWkdSMHk3Tnk1RXp0MzduUSs5cGUvL09XTzk5OGRPWElreG8wYmgwOCsrYVJQY0hEd3F3QTYvaVl5NzVTU2tqSlFsdVhHdExRMDhjVVhYNGp1dUhMbGlwZzJiWm9RUW9pOHZMeDJ6K1hrNURpL2J2dmNsQ2xUUkcxdHJjak96dTZ3djdiYjNDNHJLMHNJSWNTa1NaUEVqUnMzeFBuejUwVnVibTY3ZFJ6TGx5NWRFamR2M2hUcDZlbWQ3aXN0TGEycmI2dFQxZFhWWXNTSUVVS1c1U2F6MmV3NU0rTGVCKzc0QUhRNjNhc0FkRmxaV1JnMmJGaTN0dm5zczg4d2F0UW9QUGZjY3dEZ2ZLa0IzTHJ1cGJpNEdFRkJRYWl0clVWeGNURjI3TmlCa0pBUUdJMUc1OHNMUjdkdmFtckNoUXNYa0pHUjRaeDdVNVpsckYvZitYMmFIUitDYVh2TW4zNzZDUURhbld1NFNrSkNBb3FLaXZEdXUrOXFKVW42TllDdS95UXl6MmMybThmSXNpekdqQmtqZnY3NTUyNTN3UzFidG9nUFB2aEFDQ0ZFZlgyOUtDa3BFWFYxZGUzV3ljakljSDc5NFljZml2WHIxd3NoUkx1T2YvNzhlZkhVVTArSjB0SlNZYmZieGI1OSswUkRRME83L1dSbFpZbTZ1anFSbnA0dVpzK2VMVDc3N0xNN2Rud0hWM1o4SVlTb3Fha1I0OGVQRjdJc0M3UFozUDEzd3p5VXY1L2NhaVJKK2hYdzc4dHl1ME1JZ2VQSGp6dW00ME5nWUNCc05odldybDJMbHBZVzFOYldvcWFtcHQwMng0NGRRM3A2T3FaUG40NSsvZnJoekpreldMUm9FZGF0VzRkNTgrYWhzTEFRZi9qREgzRHExQ2xrWjJmam5YZmVhYmQ5YzNNenBreVpnamZmZkJOcGFXa0E0RHlwTFM0dWRuYjh6alEyTnVMYXRXdTRjdVZLajI5UDFLZFBIK2RsMlJxTjVwZmdWd3ZleTJ3MkY4dXlMTEt6c3p0MDJhNzg2MS8vRWdzV0xHajNtS0lvNHVqUm8wS0lXeDA5S3l0TC9QNzN2M2MrWDE5ZjMyNzlwcVltOGRWWFgzVzYvK3ZYcjR2cjE2ODdsdzhkT3RSaG5iS3lzbmJMUjQ0Y2FiYzhidHk0ZG5rek16TkZSa2FHMkxadFd4ZmZXZGNhR3h2RnpKa3poU3pMUXBibHppOUk4aEorK3dhV3lXUUtNUmdNWHdQb3YzbnpadVRrNUtnZHlTc2NPM1lNSzFhc0FJQ0xpcUlNcnFxcXVxSjJwcDd3MjVjNmVyMStOWUQrSnBNSjA2Wk5VenVPMXhnOWVyVGp3L2FSa2lTOXJIYWVudkxMd20rZFJtTURFV0hObWpVK01WV0l1eEFSVnExYUJTS0NFR0t4eFdJWmZQZXRQSTlmRnI1T3AzdVppQXdUSjA3c2NCa3Z1N3ZCZ3dlam9LQUFSS1IzM0FiSjIvaGRxek9ielNNMUdzMm5BUUVCT0hEZ2dQTktSM1p2TGwyNkJMdmRqdnI2ZWdnaEpsZFdWdjVON1V6M3d0ODZ2aVJKMG5ZQW1ETm5EaGY5ZmVqYnR5K1dMRmtDQUNDaWJmQ3lXdktxc1BmTFlySGtFOUhveU1oSUxGN3NkeE1FdTF4aFlTSDY5KzhQQUtsV3EzV0oybm51aGQ4VWZteHNiSkFrU1Z1Qld6TWRCd1lHcWgzSjZ4a01CcXhldlJvQVFFUXZtRXltRUpVamRadmZGSDYvZnYyV0EzalFjU3NjNWhwdGJvWFVUNi9YdjZSeW5HN3ppOEp2blNiakJRQThmT2xpYldkY0pxSmxWcXZWSytaWTlJdkNOeGdNbXdBRWp4czN6bm1kQzNPZFljT0dJVGMzRndBQ3ZXWHVUWjl2ZlZhcjFVeEVsWHE5bmtwTFMvSEFBMzR6QmJ4Yi9mampqOGpMeTBORFE0Tm9hV2taOS9ubm4vOWQ3VXhkOGZXT1Q2MXpYMUorZmo0WGZTK0tpWWx4ZkV5U1dvZU1QYnFwK25UaHk3SThIVUJtbno1OVVGSlNvblljbjFkVVZJU29xQ2dRVVpvc3kvUFV6dE1WbnkzOHBLUWtBNEEzQUdEUm9rVUlDZkdha1RhdkZSZ1k2Snh4V1FpeEpUNCszbVBIakgyMjhJMUc0eElBU1ltSmlaZ3paNDdhY2Z6R2xDbFQ4TkJERDRHSTRpTWpJNTlUTzgrZCtHVGgyMnkyU0NMYUF2alBUTWVlNHZZWmw2MVdxMGZlQWRzbkswSlJsT2NCaEthbnArT1JSeDVSTzQ3ZlNVMU54ZFNwVTBGRXdRQThjc1psano3ejdnbFpsb2NKSWY1UHA5TkplL2Jzd2NDQkE5V081SmUrLy81NzVPZm5vN0d4VVFFd3FyS3k4aDlxWjJyTDV6cStFR0lyRVVtNXVibGM5Q3FLaTR2RHZIbnpRRVFTZ0Yrcm5lZDJQdFh4eldiekZJMUc4NkhSYU1UNzc3K1BzTEF3dFNQNXRicTZPdGp0ZHRUVTFFQUlVVlJaV2JsWDdVd09QdFB4YlRhYnpuR3QvZno1ODdub1BVQklTSWpqZytrQThJckpaTktybWFjdG55bDhJY1I4SW5vb1BqNGVqei8rdU5weFdLdWNuQndNSGp3WVJKU28xK3VmdWZzVzd1RVRoWitTa2hLTzFpbXNWNjVjMmExWmlwbDd0SjF4bVlqV1dxM1dLSlVqQWZDUnd0ZG9OT3NCOUpWbHVjTmRRWmo2MHRMU01HSENCQUFJSTZMWFZJNER3QWRPYm0wMjJ5QWh4RmNhalVhN2MrZE9KQ2NucXgySmRlTHMyYk1vTEN4RVMwdExTMU5Uay9YVXFWT24xTXpqOVIxZlVaVFhBV2luVFp2R1JlL0JCZ3dZNERqMzBtaTEyaDFxNS9IcWptKzFXc2NUMGY4R0J3ZmowS0ZENk51M3I5cVJXQmV1WHIwS3U5Mk8ydHBhS0lxU1YxVlZkZmp1Vy9VT3J5NThXWmJMQWNocTUyQTljcWFpb21Lb1dnZjM2cGM2UW9obXRUT3dIbXRTT3dCampESEdHR09NTWNZWVk0d3h4aGhqakRIR0dHT01NY1lZWTR3eHhoaGpqREhHR0dPTU1jWVlZNHd4eGhoampESEdHR09NTWNZWVk4eXQvaC91OGdlZEtuVVp4d0FBQUFCSlJVNUVya0pnZ2c9PSIsCgkiVGhlbWUiIDogIiIsCgkiVHlwZSIgOiAiZmxvdyIsCgkiVmVyc2lvbiIgOiAiNCIKfQo="/>
    </extobj>
    <extobj name="ECB019B1-382A-4266-B25C-5B523AA43C14-4">
      <extobjdata type="ECB019B1-382A-4266-B25C-5B523AA43C14" data="ewoJIkZpbGVJZCIgOiAiMTQwOTI4MDM4NTI2IiwKCSJHcm91cElkIiA6ICI3NDU4NjUzNDgiLAoJIkltYWdlIiA6ICJpVkJPUncwS0dnb0FBQUFOU1VoRVVnQUFBTHNBQUFDd0NBWUFBQUJYVngrcEFBQUFDWEJJV1hNQUFBc1RBQUFMRXdFQW1wd1lBQUFUV2tsRVFWUjRuTzNkZlZCVTU3MEg4Ty92bk4zbGJVRkFBVVVVc2ZpQ0M3dDd6Z1lpaVZHUkRLSldXVmdTZ2xFRFVYeUpMOFRrOXFhTmVXOFRFNDAyTTUzYS9KTnA1cEpxNDVob210eHJHcE5iYmU1Y01xYmhUZFBZM2pHYWFDVlYyeG9FZ3d1N3ovMURkd1B5SXNpeVozZjVmV2FZNFp3OUw5OWxmejZlZlo3ekFqREdHR09NTWNZWVk0d3h4aGhqakRIR0dHT01NY1lZWTR3eHhoaGpqREhHR0dPTU1jWVlZNHd4eGhoampESEdHR09NTWNZWVk0d3h4aGhqakRIR0dHT01NY1lZWTR3eHhoaGpqREhHR0dPTU1jWVlZNHo1bmF4MUFOYWR4V0lwU0U1T2JraE9UajdUM056Y3BIV2VVRUphQjJEZlMwOVBENHVKaVRrT0lGMEljZmJDaFF0VHo1NDkrNTNXdVVLRnBIVUE5cjJZbUpoVkFOSUJnSWhTRWhJU2ZxeHhwSkRDeFI0Z1RDWlR2QkRpcHdDd2ZQbHlBQUFSYmM3TXpFelNORmdJNFdJUEVIcTkvakVpaXJQWmJIajQ0WWVSbDVjSEFORUdnK0ZGcmJNeDVqTlpXVm1UVlZWMTNuYmJiZUtMTDc0UVFnaHgrdlJwa1oyZExWUlY3YkJZTENhdE00WUNidGtEZ0U2bmV3R0Fmdjc4K1pnK2ZUb0FJRFUxRldWbFpRQ2dreVRwNTFybUN4WGNHNk14VlZWbkFxaU5pSWpBMjIrL2pjVEVSTzlyLy9yWHYxQlVWSVMydGphNFhLN0N4c2JHMzJ1WE5QaHh5NjR0RWtMc0JJQ3lzckp1aFE0QWNYRnhXTE5tRFFCQWx1WHQ0TTlyU1BpUHB5RkZVVXFJS0hmMDZORll0V3BWcjh1VWxwWmk3Tml4QUpDbHFtcVZYd09HR0M1MmpVeWFOQ2tjd0hZQXFLcXFRa1JFUksvTGhZV0ZZZlBtelo3SnAydzJXNlIvRW9ZZUxuYU54TWJHcmlHaXRNbVRKOFBoY1BTN2JINStQakl6TXdFZzJlMTJQK0dYZ0NHSWkxMERPVGs1b3lWSmVoWUFxcXVySVVuOWZ3eEVoRWNlZWNRenVURWpJMlBjTUVjTVNWenNHdWpvNkhnY3dLaWNuQnpNbWpWclFPdFlMQmJjZmZmZElDSmplSGo0UzhPYk1EUngxNk9mcWFxYUR1Q0VMTXZ5YjM3ekcweVpNbVhBNjU0NWN3YWxwYVhvN094MEFWRHI2dXI0ck1oQjRKYmR6NFFRTHdLUUZ5eFlNS2hDQjRBSkV5Wmc2ZEtsd0xWVHMxOFpobmdoalZ0MlA3SllMTE5rV2Y0NE1qSVMrL2Z2eDVneFl3YTlqVXVYTHNGdXQrUHk1Y3R3dVZ5TEd4c2IzeHVHcUNHSlczYi9rU1JKMmdFQTVlWGx0MVRvQUJBYkc0dTFhOWQ2TnZnUytBS2NBZU5pOXhOVlZlOGhvcHlFaEFTc1hMbHlTTnNxS1NsQmNuSXlpR2lHcXFycmZCUXg1SEd4KzBGS1Nrb0VnRzBBc0diTkdvU0ZoUTFwZXdhRG9XdFg1QmFUeVdRY1dzS1JnWXZkRHhJU0VoNENNREU5UFIxMnU5MG4yNXc3ZHk0c0Znc0FqTlhyOVUvNVpLTWhqb3Q5bUNtS2trQkVUd1BBNXMyYlFlU2JQb0d1QTAyU0pLMjNXQ3pqZmJMaEVNYkZQdnllQUJDZG01dUxtVE5uK25URG1abVpLQ3dzQklCSVNaSzIrM1RqSVlpN0hvZVIyV3llSnN2eW4vVjZ2YlJueng1TW5qelo1L3Y0MjkvK0JvZkRBYWZUNlhhNVhObE5UVTExUHQ5SmlPQ1dmUmpKc3Z3U0VVbUxGaTBhbGtJSGdQSGp4MlBac21VZ0lrbW4wL0ZBVXorNFpSOG1pcUxNSWFMRFVWRlJPSERnQU9MajQ0ZHRYeTB0TFNncUtrSkxTd3ZjYm5keFEwUERnV0hiV1JEamxuMTR5RVMwRXdEdXYvLytZUzEwQUlpSmljRkREejBFQUpBazZVVUF1bUhkWVpEaVloOEdWcXYxUGdCcVVsSVNLaXNyL2JKUHU5Mk9DUk1tQU1BMHE5VzZ3Uzg3RFRKYzdENW1OcHVqaU9nbEFGaTdkaTBNQm9OZjlxdlg2NzFka1VUMGsvVDA5QmkvN0RpSWNMSDdtQ3pMRzRoby9MUnAwN0I0OFdLLzd2dXV1KzZDcXFvZ29rU2owZmlNWDNjZUJMallmU2d6TXpPSmlKNEVmRHVBTkZBM0REU3ROWmxNRS8wYUlNQnhzZnVRd1dCNENrRFVyRm16a0oyZHJVbUdqSXdNTEZxMENBQWl3c0xDWHRZa1JJRGlya2NmVVJSbEJvQmplcjFlZXZQTk56RnAwaVROc2pRM042T2twQVJYcjE0VmJyZDdabU5qNDFITndnUVFidGw5WnpzUlNVdVdMTkcwMEFGZzNMaHhXTEZpQllpSStOWjUzK09XM1FjVVJja25vZytOUmlOKzk3dmZZZFNvVVZwSFFtdHJLNHFLaW5EcDBpVUlJZTZwcjYvZnAzVW1yWEhMUG5RNnp3RFM4dVhMQTZMUUFjQm9OR0w5K3ZXZXlSY0E2RFdNRXhDNDJJZElVWlNsQU16anhvM0RBdzg4b0hXY2JwWXNXWUxVMUZRUTBSU3IxVnF0ZFI2dGNiRVBnY2xrTWhMUml3Q3didDA2NlBXQjFYanFkRG84K3VpakFBQkpraDZ6Mld5QjhkK09ScmpZaDBDdjExY0RHRGRqeGd3c1hMaFE2emk5dXVPT096emRvR1BjYnZkeld1ZlJFaGY3TFZJVUpWbVNwQzJBTmdOSUEwVkVYZk90TVp2TmFWcG4wZ29YK3kwaW9tY0FSTXlaTXdlcXFtb2RwMStlVXhlSUtFeW4wKzNRT285V0FyTTVDbkEybXkxTENOR28xK3RwNzk2OW1EZ3g4RWZsLy83M3Y2TzR1Tmd6MERTcm9hSGhmN1hPNUcvY3N0OENJY1RMQUtpNHVEZ29DaDBBa3BLU1VGRlJBUUFrU2RKT2plTm9nb3Q5a0N3V3kzd0FCZEhSMFZpM0xyanVUM1QvL2ZjakxpNE9BRzVYRktWYzZ6eit4c1UrT0RyUExld3FLaW9RRXhOY3A0eEhSVVZoMDZaTkFBQWkrcG5KWlBMUHlmWUJnb3Q5RUJSRldVRkVKczlGenNHb3k4WGZrdzBHd3lNM1d6NlVjTEVQMFBVcmY3WUN3UHIxNjZIVEJlZGxucklzZXdlYUFQd29LeXNyVHNzOC9zVEZQa0F4TVRHYmlTZ3hLeXNMQlFVRldzY1prdHR2dngyNXVia2dvbmlkVHZlODFubjhoWXQ5QU14bWM0b1E0aWMzRE5BRUxTSkNkWFcxNTMyc3ZQNDBrSkRIeFQ0QWtpUTlSMFJoZVhsNW5wdUpCcjBwVTZhZ3VMZ1lSR1R3UEhnNDFBVjNFK1VIRm90RmtXVzV6bUF3WU4rK2ZSZy9QblR1SDNyaHdnWFk3WGEwdDdjTEljVGMrdnI2UDJxZGFUaHh5MzRUa2lTOURBQU9oeU9rQ2gwQUVoSVM4T0NERHdMWEdyMGRDUEhHajR1OUgxYXJkU0VSelJzMWFwVDMwUzZocHJ5OEhLTkhqd1lSM2FZb1NuRDJwdzRRRjNzZmJEYWIzak9BVkZsWkNhTXhOQjl1RVJrWmllcHE3M1VkUDAxUFR4L2FZMEVDR0JkN0g0UVFsUUNtZDNrY1k3OWNMaGYrOFk5L0FBQTZPanFHT1oxdkZSWVdZc3FVS1NDaTFPam82QjlwbldlNGNMSDM0dm9WUGM4RHdJWU5HeURMTjM4ZzNaa3paN0JpeFFvNG5VNHNYNzRjQnc0TS9VYTY5ZlgxK09xcnI5RGEydHB0L3JadDIyNjY3bC8vK2xlY09uVnFRUHZwT3RCRVJJOU9uVHIxMWg3bEYrQzQySHZoZHJ2L0RjQVl6eVBVQnlJOFBCeHV0eHNHZ3dHN2R1M0NwNTkrMnExSWJUWWJGaXhZME9lUHpXYnJzYzBQUHZnQXAwNmQ4djRqOG5qLy9mZTl2OWZXMXFLeHNiSEh1cSs5OWhvKy8venpBYi9uN094c3o2UGxZNDFHNHdzRFhqR0loUFMzNzF0aE1wa21HZ3lHLzVNa3lmRDY2NjhqTXpPejIrdHV0eHQ1ZVhrOTFoTkM0TXFWSzRpS2l1bzIvODAzMzhUWXNXTmhzOWx3OU9qUlh2K1hjTGxjeU1uSndXZWZmZFp0ZTNhN0hXKzk5UmFlZnZwcEpDY25ZL1RvMFhqNzdiZHg2dFFwcEtXbG9ibTVHVWFqRWIvNjFhL1ExTlNFSFR1dVhaZlIyZGtKcDlPSnlNaklmdC9ya1NOSHVrMS8rZVdYS0Nzcmc5dnQ3dWpzN014cWFtcjZTLzkvTFJiVUZFWDVEMVZWeFdPUFBTWjYwOW5aS1ZSVjdUSC95cFVySWpjM3Q5ZDFoQkJDVlZYUjJkazU0RzMrNlU5L0VvV0ZoVUlJSWM2ZlB5K2FtNXU5citYbDVZbUxGeStLMHRKUzhkRkhIL1hZM3BZdFc4U3VYYnY2ek5LZnJWdTNDbFZWaGFJby82bjFaK0Zyd1hrMjB6QlJGT1UySWxvZUZoYld0WWRpUU1MRHc5SFIwUUczMncxSmtuRDQ4R0ZrWkdRZ0tTbkp1OHdQZi9qREFXOXY5KzdkdUhqeEloWXNXQUFBT0hqd0lNckx5K0Z5dVhENThtV1VsWlhoeXBVcmVQWFZWL0hxcTY5aTc5NjlBSUJqeDQ3aDNMbHpxS2lvd0x4NTgzcHN0NzI5SFZldlhzWGV2WHZ4Z3gvOG9NZnJxMWF0d252dnZZZnZ2dnR1b2FxcTgrcnE2djU3VUg4SUZoUklWZFVqcXFxS25UdDM5dG55ZVZyaDJiTm5kL3U1ZXZXcXlNL1BGeGN2WGhUdDdlMWk3dHk1NHNTSkU5NzFCdE95SHo5K1hGUldWbnBiOXJ2dnZ0djcyc21USjBWSlNZbjQ4TU1QZTJ5bnJhMU5PQndPY2VIQ2hSNnZPWjFPVVZOVEkreDJ1OWkvZjc5d3VWeDl2c2ZYWDM5ZHFLb3FWRld0UXdnZDZ2SVgxT3NVUlZrTVlIWnNiQ3hXcjE3ZDUzSXVsd3RoWVdFNGN1UUlqaHc1Z2ovODRRKzRjdVVLREFZRGtwS1M4TTAzMytEZGQ5OUZSa1lHcGsyYjVsMnZ0cmEyejE0ZFdaWlJXMXZybmY3ODg4K3hhdFdxSHNzZE9uUUlEejc0SUw3OTlsdjgrdGUveHJKbHk3em4xYnZkYmp6NzdMTTRmZm8weG96cDJabmljRGpRM3Q2TzNidDN3MjYzUTVMNi91akx5c3FRa0pBQUFJcXFxaFY5TGhoaytEQUd3UFdCbEpjQllPWEtsVDIrWkhiVjF0YUc2T2hvNzNSN2V6c2lJaUlBQUttcHFUaDI3QmhlZSswMXZQTEs5dyt1czlsc1NFeE05RTVmdW5RSnRiVzF5TTNOUld4c3JIZisrZlBuOGRsbm4ySEpraVVJRHcvdnR0LzMzMzhmdTNidGdsNnZ4NkZEaDd6emk0cUtBQUI3OSs1RlltSWk5SHA5cjEraVcxdGJVVk5UZzVxYUd1KzhkOTk5dDllcnJjTER3L0h3d3c5ank1WXRBUERzcEVtVDlwdytmYnE5eno5S2tPQmlCMkEwR2xjUzBaVFUxRlRjZDk5OS9TNTc0Y0lGVDZzSDROcVQ2anpGYnphYjhZdGYvQUlMRml5QXlXUkNSMGNIOUhvOURBWUREaDQ4NkYwbk56ZlgrM3R2ODI4c2RPRGE0OXV6c3JLOER3cTdVVUZCQWFLaW9yQnYzejVJa3RTanB5VTdPN3ZIdlA0VUZCU2dwcVlHSjA2Y21CQWZILy9qMDZkUFB6UGdsUVBVaUQrTXljcktpaU9pbndIQXBrMmIrdjN2SFFCT25qeUp5Wk1uZS91OW01cWFNRzdjT0FEWGl0VHBkR0xqeG8wQWdLMWJ0K0tUVHo3eFdWYlBlZlNldzVkbHk1YmgvUG56QUlENCtIaUVoZmx1cEYrU0pPOVRQQUJzVmhRbG9iL2xnOEdJTDNhZFR2ZnZSQlNucWlybXpwMTcwK1dQSGowS2k4V0NKNTU0QXJtNXVkaTZkU3NxS2lydzFWZGY0WmUvL0NWTUpoUCsrTWRyWjhwKzg4MDMzcnY2T3AxTzc4OWd0TFcxb2JXMUZRODg4QURPblRzSEFIampqVGU4UDEwUGozek5ack5oenB3NUFCRGp1YWRsTUJ2Umh6Rm1zem1OaUI2OW9SWHJVMHRMQ3c0ZlBveU5HemZDNFhDZ3M3TVRPcDBPemMzTnFLcXFRblYxTlV3bUV6WnUzSWpVMUZTY1BIa1NhV2xwNk9qbzZQUHc2TjU3Ny9YKzN0czVOWjJkblNnb0tNQ0dEUnU4aDA5ZEwvYjJ0T3k5Y1RxZHVIcjFLbHd1MXkzZmRIWFRwazM0K09PUDRYYTdWeWlLc3FPK3Z2N1B0N1FocGkxRlVYYXJxaW9lZi96eFBydmh1cXF2cnhmUFAvOThqL2tORFEyaXBxYkdPMzM0OEdGUldGZ29ubnZ1T1NHRUVNWEZ4ZDJXOTB6M05kOWovLzc5UGZaMThPREJidE9IRGgzcU5qMTc5bXp2NytmT25SUHo1czBUZVhsNVlzZU9IWDIrcjV2WnZuMjdweXZ5OTFwL1prTVJNbjJvZzJVMm0yL1g2WFNmaEllSFkvLysvUU0rSEhDNVhBTTZNU3lVL1BPZi80VGRia2RiV3h0Y0x0Zjh4c2JHRDdUT2RDdEc2akU3eWJLOEE3aldwenlZNDk2UlZ1akF0UysvbnJFSFNaSzJJMGpySmloREQ1V3Fxc1ZFZEdkOGZEeXFxcXEwamhNVTdybm5IaVFsSllHSXpGYXJ0ZWVJVnhBWWNjVSthZEtrY0FEYkFhQ3Fxc283SU1UNkZ4WVdoczJiTndNQWlPaXA1T1RrL2srcERFQWpydGpqNHVKV0E1aWNscGFHMHRKU3JlTUVsZno4ZkpoTUpoRFIrTVRFeE1lMXpqTllJNnJZcDArZlBwcUluZ09BNnVycW13NGdzZTY2ZHRFU1ViWEpaQnFyY2FSQkdWR2ZkbVJrNUk4QmpNck96c1pkZDkybGRaeWdaTFZha1orZkR5SXlHZ3lHbDdUT014Z2pwdXZ4K2kzZXZwQmxXZmZHRzI5ZzZ0U3BXa2NLV2w5Ly9UVktTMHZoY3JsY1RxZFRQWDc4ZUpQV21RWml4TFRzUW9pdEFIU0ZoWVZjNkVNMGNlSkVsSmVYQTRCc01CaUM1bkh4STZKbHQxcXRkMHFTOUQ4UkVSRTRjT0JBcitkN3M4RzVkT2tTaW9xSzBOcmFDcmZidmFpaG9lRy90TTUwTXlPaFpaYzhOenNxTHkvblF2ZVIyTmhZNzEzU2lHZ2JncUNXQWo3Z1VGbXRWZ2VBMjhlTUdZT1ZLMWRxSFNla09Cd09KQ2NuZzRoTVZxczE0TzhQR05MRm5wS1NFa0ZFMndGZzllclZ2VjRVd1c2ZHdXRHdEalJKa3ZTazJXenUreEt2QUJEU3haNlFrTENPaUZMVDA5TlJVbEtpZFp5UWxKZVhCN1BaREFCalpWbCtVdXM4L1FuWllsY1VKZUg2VTZpN1BtV0MrUmdSZFIxbzJxQW9TckxHa2ZvVXNzVk9SSThEaUo0NWN5YnV1T01PcmVPRXRLeXNMTXlmUHg4QW9uRDl2S05BRkpMTm5jVmltU3JMOHA5bFdaYjM3Tm5UNjgyQW1HK2RQWHNXRG9jREhSMGRicmZiZlZ0alkyTzkxcGx1RkpJdHV5ekxMd0dRRnkxYXhJWHVKeWtwS1ZpMmJCbUlTSklrS1NBSG1rS3VaVmNVWlRZUkhZbUtpc0tCQXdjUUh4K3ZkYVFSbzZXbEJVVkZSV2hwYVlIYjdiWTNORFM4bzNXbXJrS3RaWmNCN0FTQXBVdVhjcUg3V1V4TWpQZStOcElrdllocm4wZkFDS2xpVnhUbFhpS3lKU1ltb3JLeVV1czRJNUxkYmtkS1Nnb0FURmNVWmIzV2Vib0ttV0szMld5UkFMWUJ3TnExYTMxNnd5QTJjSHE5dnV0dFNiWk1tell0dXIvbC9TbGtpbDBJc1lHSVVxWk9uWW9sUzVab0hXZEVtejE3TmhSRkFSRWxSa1pHUHExMUhvK1FLUGJNek13a0ljUlRBRUxpY2V2QjdvYUJwb2N5TXpNbmFCd0pRSWdVdThGZ2VKS0lvdTY4ODA3azVPUm9IWWNCbURGakJoWXVYQWdBRVFhRDRXV3Q4d0FoMFBXb3FtcUdFT0s0WHErWGZ2dmIzeUl0TFUzclNPeTZjK2ZPb2FTa0JFNm4weTJFbU5uUTBQQ3BsbmxDb1dYZlJrVFM0c1dMdWRBRFRISnlNbGFzV09FWmFOcXBkWjZnYnRsVlZaMEg0Q09qMFloMzNubW4yNDM5V1dDNGZQa3lpb3FLOE8yMzMwSUlVVnBmWC8rV1ZsbUN2ZGpyQUNoYTUyQUQ5cGU2dXJycFd1MDhxQTlqaEJEQjlkeDB4cDhYWTR3eHhoaGpqREhHR0dPTU1jWVlZNHd4eGhoampESEdHR09NTWNZWVk0d3h4aGhqakRIR0dHT01NY1lZWTR3eHhoaGpqREhHR05QUy93TzREVS8wUXBnMHN3QUFBQUJKUlU1RXJrSmdnZz09IiwKCSJUaGVtZSIgOiAiIiwKCSJUeXBlIiA6ICJmbG93IiwKCSJWZXJzaW9uIiA6ICIyIgp9Cg=="/>
    </extobj>
    <extobj name="ECB019B1-382A-4266-B25C-5B523AA43C14-5">
      <extobjdata type="ECB019B1-382A-4266-B25C-5B523AA43C14" data="ewoJIkZpbGVJZCIgOiAiMTQwOTA1NjA1MzIxIiwKCSJHcm91cElkIiA6ICI3NDU4NjUzNDgiLAoJIkltYWdlIiA6ICJpVkJPUncwS0dnb0FBQUFOU1VoRVVnQUFBMnNBQUFDekNBWUFBQUFYTUlSUEFBQUFDWEJJV1hNQUFBc1RBQUFMRXdFQW1wd1lBQUFnQUVsRVFWUjRuT3pkZDN3VTFkNC84TTkzdHFSWFFrSWdRQWlSQUp2czdzeUNBUUdCQUtFa2RFS0pvZmZRcTFRVnVLZzByMklCS3lvSWdoZTlqMkRsdVJRTDN1ZjZJNkhvYytXeGdJcFlnSXVVeEpCazkveitDTHVtTjNaM2tzMzMvWHJ4WW1kM3lpZTdaMmZuekp3NUIy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g1aUUwYWdkZ1JjeG1zemt5TXZMN1pzMmFXWC8rK2VkUDFNN0RHR09lVEpibE41bzJiYm8yTUREdzFTdFhydVNyblljeHhoZ3JqNlIyQUZhRWlENG1JcjBRNG1HTHhhSlRPdzlqakhrcWs4bDBOeEdOQU5EVzE5ZDNsdHA1R0dPTXNZcHdaYTBPVUJTbEd4SDUyNmVGRUpQVXpNTVlZNTVNa3FRbHhTYW5nVnVaTU1ZWXE2TzRzbFkzZkFBQTQ4ZVBCeEVCd0RhRHdhQlhOeEpqakhrZW85RVlSMFREdmJ5OEVCa1pDU0pxSmN2eWZXcm5Zb3d4eHNyRGxUV1ZtYzNtQVFCOHZMeThrSm1aaVdiTm1nRUE2Zlg2QlNwSFk0d3hqeU5KMGtJQTFLOWZQOHlZTWNQKzlDSVZJekhHbU1jeG1VeGRGVVg1WFpibFFXcG5xZSs0c3FZeVNaTCtDd0NlZU9JSmFMVmFQUG5ra3lBaUVOR2pzYkd4WG1yblk0d3hUMkV5bVpwSmtqUlJvOUZnNHNTSlNFNU9ScU5HalVCRVJyUFpuS0oyUHNZWTh4QWFqVWJ6QklBZ0l0b0lRS3Qyb1BxTUsyc3FrbVY1REFDdHY3OC9PbmJzQ0FCbzBhSUZZbUppQUFBQkFRRnJWSXpIR0dNZVJaS2tXUUIwOTk1N0w1bzNidzY5WG84SkV5YllYN3RmMVhDTU1lWWhaRmtlQ1VDNVBSa255M0ttbW5ucU82NnNxWWlJZGdIQU04ODhVK0w1cDU1NnluNTE3ZjdPblR2N3FCS09NY1k4U0VKQ1FnaUFPUUF3ZWZKa3gvT0RCZzJDbjU4ZkFIUXpHbzJKNnFSampESFBFQjBkN1ExZ0l3RDA2dFhML3ZUS3BrMmIrcW9XcXA3anlwcEtaRm1lQ1VBS0NRbUJ3V0FvOFZwNGVEamF0V3NIQU1qTHkvdXJDdkVZWTh5amFEU2F5VVRrMzZGREI4ZitGUUQ4L2YyUm5wNXVuMmVsV3ZrWVk4d1RoSWFHemlDaXFEWnQybURqeG8wd204MGdvdkNJaUlnSDFNNVdYM0ZsVFNWRTlBd0FQUGZjYytXKy90UlRUMEdTSkJEUmRJUEI0Ri91VEl3eHhxb1VGUlhsUTBSTEFHRGl4SWxsWGg4eFlnUjBPaDJJYUlESlpHcmo5b0NNTWVZQjR1TGlBb1FRNndBZ003T281ZU9jT1hNQUFFUTA1M1lMQjFaRFhGbFRnYUlvS3dFZ0lpTENjWDlhYVVGQlFUQ2J6UUFBdlY3L3ZQdlNNY2FZWjJuY3VIRTZFWVczYmRzV25UcDFLdk42V0ZnWWhnNGRDZ0FhU1pKV3VUMGdZNHg1QUI4Zm4vdnRMUmk2ZGVzR0FEQ2J6ZWpac3ljQStHcTEyazJxQnF5bnVMS21qcjhBd0FzdnZGRHBURTg4OFlUOTZ0cG9zOWtjN0paa2pESG1XYlJFdEJ3QXhvNGRXK0ZNWThhTXNkOHJuR1l3R0pxNExSMWpqSGtBazhuVWpJaVdTNUtFK2ZQbmwzaHQ5dXpaa0NRSkFDWW1KQ1NVZjVXQ1ZZZ3JhMjRteS9KbW9Lalh4NlpObTFZNnI2K3ZMKzY1NXg0QUFCRzlCb0JjSHBBeHhqeUlvaWlEQUxTT2lvcEMzNzU5SzV5dlJZc1dTRTVPQmdCdnZWNi8zRjM1R0dQTUUwaVN0SnFJcEI0OWVwUzRMeGdBb3FPak1XellNQkNScE5QcHRxZ1VzZDdpeXBvYkdZMUdQeUphQkFBdnZ2aGl0WmJadEdrVE5Cb05pR2lBMld4dTZkS0FqREhtV1FqQVNnQklUMDhIVWVYbnUreFgzb2hvZkd4c2JLREwwekhHbUFlUVpiazlFVTNYYURSWXRHaFJ1Zk5NbXpZTldxMFdBSWFZVEthNzNScXdudVBLbWh0cHRkcHRBTkNtVFJ1RWhvWldheG05WG8vZXZYc0RBSWhvTi9qcUdtT01WWXZSYU93SlFHblVxQkdHRFJ0VzVmenQyclZEWW1JaUFBVDUrL3N2Y0hVK3hoanpCRUtJRFFBd2RPaFFOR2xTZml2eVJvMGFZY3FVS1FBQWpVYkRWOWRxZ0N0cmJoSVRFeE1FWUN4UWNRK1FGVm03ZGkyMFdpMklxTFBKWkxyTEZma1lZOHpUYURTYVpjQ2Z2VDFXaDcyM1NFbVNwc2ZHeG5xNUxoMWpqTlYvWnJPNWh5UkpxVDQrUHBnM2IxNmw4NDRkTzlZK3JtVlhrOGswMUMwQlBRQlgxdHdrT0RqNFZhQ29WNXlBZ0lBYUxhdlZhakY0OEdBQWdFYWplUVA4dVRIR1dLVXNGb3RDUkgzOC9Qd2M0NmhWUjRjT0hkQzJiVnNBaUF3TURKenFzb0NNTVZiL0VSRnRBSXFhbXZ2NlZqN3V0YmUzdDZNcmYwbVMxb0ZiaTFVTHYwbHUwTFp0MjBhK3ZyNlhOUm9OUHZyb0kzaDdlOWQ0SFRhYkRkMjdkMGR1Ymk0S0NncU1aODZjT2VPQ3FNeU5aRmwrZzRoR3FKM0RnMTBYUW5UT3pzNytYN1dETVBlVFpYa1BFWTBlTTJZTUZpOWVYS05sRHg4K2pDVkxsZ0RBTjFsWldYRUFiSzdJeU5TaEtNcDdBUHFwbmNPVENTRSt6YzdPN3FwMkR1WmFpcUlNQTdBL0pDUUVIMzc0b2IzSHgwclpiRFlNR0RBQWx5NWRnaEJpWm5aMjluYlhKNjNmK0FxTkcvajYrcjRCQUQxNjlLaFZSUTBBSkVseTNQeXUwK25lQktCeFdrQ21DcTZvdVZ3Z2dFbHFoMkR1cHloS0xJQlJlcjBlNDhlUHIvSHkzYnQzUjdObXpRQWdWcGJsVWM3T3gxVEhGVFVYSTZJdWFtZGdMaWNKSVo0QWdPblRwMWVyb2dZVUhjL2VQaGtHQUErQmoyZXJwRlU3Z0tkcjE2NWRKSUNlV3EwV0R6Lzg4QjJ0YStyVXFkaTFheGR5Y25KaXpXYXpjdkxreWMrZGs1S3A2Y1NKRTJwSDhEaWJObTNDNjYrL0RnQS9xSjJGdVo4UVloNFJVWjgrZmRDNGNlTWFMNi9SYURCNThtU3NYYnNXUkxRWXdCN25wMlJxNDMydmExZ3NGclVqTURjd204MlRpQ2lxUllzV1NFdExxOUd5dlhyMVFwczJiZkIvLy9kL0ViSXNyOHpPemw3cm9wZ2VnYStzdVJaNWUzdS9EUUFwS1NuMkxrdHJ2eklpekpneHcvNzRMWEJsbXpIR1NqQVlERTJJYUpva1NaZzBxZllYVnZ2MjdZdVFrQkFBVU14bWN4K25CV1NNc1hvdU5qYldpNGdlQitDNEI2Mm03RjM4RTlHeTZPam8yalU3YXlDNHN1WkNzaXkzSUtJT1dxMFdxMWF0Y3NvNjA5UFRFUmdZQ0NKcUpzdnlQVTVaS1dPTWVRaTlYajhUZ0w1TGx5NklqbzZ1OVhxOHZiMGRUU2dsU1ZybW5IU01NVmIvQlFRRUxDRWlQNVBKaEtTa3BGcXRvME9IRHVqYXRTc0ErSVNFaFB6VnFRRTlERmZXWEllSTZGMEFHRFZxVkxYYjhsYkh3b1VMN1J0NDAyS3hWSzgvYXNZWTgzQXhNVEZCUkRRZkFDWlBubnpINnhzOGVEQjhmSHdBb0tmRllsSHVlSVdNTVZiUHRXblRKb3lJMWdKL0hvL1cxdHk1Y3dFQVJEVGRZckZFM25rNno4U1ZOUmN4R28xdEFMVFg2WFJZc01DNVk2c09IRGpRM2p5bmtjMW02KzNVbFRQR1dEMFZHQmc0QVVDZ0xNdElTRWh3eHZvd2V2Um9BQ0FoaEhPYVJ6REdXRDNtNStmM0FBRHExcTBiREFiREhhMHJKaVlHZ3dZTkFnQ3kyV3g4ZGEwQ1hGbHpEVW1qMGJ3UEZKM2RKWEwrQ0FrclZxd0FBQkRSWG9QQm9IZjZCaGhqckI2SmpvNzJsaVRwZmdDWU1HR0MwOWFibHBabXY5OTRZRUpDUW96VFZzd1lZL1dNeVdScUEyQVdBQ3hkdXZTT2oyK0pDSm1abWZiSk5MUFpiTDZ6aEo2Sksyc3VJTXR5QWhGRjYvVjZUSjNxbWpGVms1S1NFQllXQmdBQmVyMStrRXMyd2hoajlVUklTTWhJQUpGMzNYVVh1blJ4WHEvaEVSRVI5ak8vV3ExV3U5SnBLMmFNc1hwR2txU0hpVWdhUEhnd21qWnQ2cFIxTm03YzJINWhRNUlrNlRHbnJOVERjR1hOK1NRQUh3REF2SG56WExxaE5XdldBQUNJYUNmM3BNTVlhOEEwUkxRQ0FESXlNcHplbWlFOVBSMEFRRVJqWkZtdStWZ0FqREZXenhtTnhrUUFRM1U2bmRPUGI4ZU5Hd2U5WGc4aFJBK1R5WlRzMUpWN0FLNnNPWm5aYk81RVJCSGUzdDcyZXgxY3BsT25Ub2lNakFRQTcrRGdZTmR1akRIRzZpaFpsbE1BeEVWR1JtTEFnQUZPWDMrclZxM1FxMWN2QVBBQmNML1ROOEFZWTNXY1ZxdmRURVJTZW5vNmdvS0NuTHB1ZjM5L3pKa3pCMVIwZVcyRFUxZnVBYml5NWtRR2cwRlBSTzhBZjk1VDVtb1BQL3d3aUFpU0pEMGZFeFBqM0c4UFk0elZBL2FyYXFOSGozWnF6N3ZGalJzM3p2NXdrc0ZnOEhmSlJoaGpyQTR5bVV5cEFMb0dCUVZoK3ZUcEx0bEdXbG9hR2pWcUJDSXltMHltaVM3WlNEM0ZsVFVuMHVsMEE0Z28yTS9QRHlrcEtXN1pwdEZvUlBQbXpRRkFHeFFVTk5NdEcyV01zVHBDbHVWN0FTU0doSVFnTFMzTlpkdUpqNCtIeFdJQkVZVjRlWG5OZGRtR0dHT3NiaUdOUnZNRUFFeVpNZ1ZlWGw0dTJZaE9wM01NbEszUmFOWUJjSDd2ZlBVVVY5YWM1SFpQWkxzQllPM2F0VzdkOXNhTkcwRkVJS0tIRFFaRHFGczN6aGhqNnJvZkFJWU5HK2F5Z3dpN2lST0xUdllLSVRKNWpFdkdXRU1neS9KWUFERlJVVkVZT1hLa1M3ZlZ1M2R2eE1iR0FrQXpSVkdXdUhSajlRaFgxcHdrTkRSMEJBQ2ZvS0FnOU9qUnc2M2J2dXV1dTlDNmRXc0FJTDFldjlpdEcyZU1NWlVvaW1Ja29nRyt2cjdJeU1odytmWTZkZXFFMk5oWUVGRXpJY1FrbDIrUU1jWlVGQnNiNndWZ0N3RE1uRG5UUG95SnkyZzBHc3lmUHg4QUlJUlkzclJwVTErWGJyQ2U0TXFhRTBSRlJma0FlSW1Jc0dHRE92ZEZidHEwQ1JxTkJrUzBuSHNyWTR3MUVJc0JJQ1VsQllHQmdTN2ZHQkZoOHVUSjlzbjU0R1k2akRFUDV1L3ZQNCtJd2d3R0E1S1QzZE5KWTZkT25aQ1ltQWdpQ2c0UEQxL3ZsbzNXY1Z4WmM0TEdqUnRQQUtCcjFxd1pPbmJzcUVxR0ZpMWFRSlpsQUFBUlBhaEtDTVlZY3hPejJSd3RoTGhQcDlNNW1pZTZRMUpTRXBvMGFRSUFiV1ZaSHU2MkRUUEdtQnNaRElaUUlsb05BTE5uejNaWjUwMmxFUkZtelpvRkFKQWthVnA4Zkh5RVd6WmNoM0ZsN1E0WmpVWS9BRThSRVI1OTlGRlZzNnhmdng0Nm5RNEFaclZyMXk1UzFUQ01NZVphYzRsSTZ0V3JGeUlpM1BkYnJ0VnFNV21Tb3dVazMxUEJHUE5JWGw1ZXk0bkl2MU9uVG02L0VORytmWHYwNjljUEFIeDFPdDFHdDI2OER1TEsyaDNTYURSemlFaUtqbzVHdTNidFZNMFNGaGFHdSsrK0d3RGc3ZTNONDFRd3hqeVNMTXVOSlVtYVNVVEZLMDV1TTJEQUFBUUdCb0tJN2phYnpUM2NIb0F4eGx6SVlyRzBCakFYQUJZdlhnd2k5N2I0TG41MWpZakdHSTNHZUxjR3FHTzRzbllINHVMaUFvam9FVW1Tc0huelpyWGpBQURXclZzSHZWNFBJaG9iSHgvZlhPMDhqREhtQXRNQmVIZnUzTm5ldVpKYitmajRPTVpkczQveHhoaGpuc0ptczYwRm9COHdZQUJhdFdxbFNvYW1UWnRpN05peEFLRFRhclYxNHlCYkpWeFp1d08rdnI0ckFLQk5temFJam81V09VMlJvS0FnZE92V0RRQ2cxK3UzcWh5SE1jYWNLaTR1TGdEQVFnQ3FYRld6R3pKa0NMeTl2UUdndDZJb1J0V0NNTWFZRTVsTUpobkFhSjFPaHpsejVxaWFaZno0OGZEeThvSVFvbzhzeTkxVkRhTWlycXpWa3Rsc0RpYWlaUnFOcHM1Y1ZiTjc2S0dIN0FjUlErTGo0OTEvMnBreHhsekV4OGRuTEJHRkdJMUdSNmRLYXJBUHdrMUY3WU5XcVJhRU1jYWNTSktralVRa3BhV2xJVHc4WE5Vc0lTRWhtRFp0R29oSUFyQkoxVEFxNHNwYUxSSFJJd0FRSHgrUHlNaTYxWmVIcjY4dmV2ZnVEUURRNi9YUGdydVhab3g1QUlQQm9DZWk1VURSR1ZlMWpSbzFDaHFOQmdDR1dDeVdGbXJuWVl5eE8yRXltWktKcUhkUVVCQ21UNSt1ZGh3QVJmdlpSbzBhZ1lnNnlySThSdTA4YXVES1dpMjBiZHUyRVJITjBHcTFkZTZxbXQzS2xTdmg2K3NMQUwwVVJXbXJkaDdHR0x0VE9wMXVCQkZGdFdyVkN0MjdxOThpSmpJeUVpa3BLUUNnczlsc2ZPOGFZNncrSTBtU05nQkFSa1lHL1AzOTFjNERvT2dlNGN6TVRQdmtRMmlBZFpjRzl3YzdnNCtQejFZQVVCUUZvYUdoYXNjcGwxNnZSMnBxS2dCQUNQRVMrTE5tak5WdmtyMHpqNHlNRExmM1RsYVJqSXdNeDBPRHdWQTNmeEFZWTZ3S3NpeVBJaUp6a3laTml1L1g2b1NVbEJTMGJOa1NSTlJHbHVYWmF1ZHhOejZBcjZINCtQZ0lJa3JYYXJYWXVMRnVELzJ3ZVBGaStQdjdnNGc2eWJLY29IWWV4aGlyTFZtVyt4S1JJU0lpQWdNSERsUTdqa1ByMXEzUnZYdDNFSkdmWHEvbmNkY1lZL1ZPZEhTME4yN2ZFelpqeGd6bzlYcVZFNVdrMCtrd2YvNTgrK1JLaThYaXEyWWVkK1BLV3MyUVhxOS9BUUR1dWVjZUJBUUVxSjJuVWhxTkJpTkdqQUFBRU5GT0FGcDFFekhHV08zWXI2b1Z1MCtzenJEZlAwZEVVNW8yYmRxZ0RpSVlZL1ZmYUdqb0RDS0tpb3VMc3pmdHJuTzZkdTBLV1paQlJPRTJtMjIxMm5uY2lTdHJOV0EwR3RzQVNOWHI5WGpra1VmVWpsTXRzMmZQUm1CZ0lBQWtLSXB5cjlwNVdOMWpIeS9LTGkwdERUYWJUYVUwakpWbE5wdnZBZEExTURBUW8wYU5VanRPR1VhakVTYVRDUURDd3NQRFo2bWRoN25mYjcvOXB0cTJyVllycmx5NUFnQW9LQ2hRTFFlcm54SVNFa0tFRUtzQklETXpFNUpVTjZzR2tpUTVoaElnb2t4WmxodXJITWx0NnVZblVqZVJScU41RVFCNjllcGw3eHEvemlNaSs2Q0NFRUs4WURBWTZ0YTFiYWE2cjcvK3VzVDBoUXNYS3R4WjM3eDVFNTA3ZDY3V3Y3UzBOSGZFWncyQUpFbExBR0RvMEtGMWN0OUxSSTR4M3lSSm1nVnV4ZENnQ0NIUXYzLy9XaTNyakpObFAvNzRJOGFORzRmOC9IeU1IVHNXZi8vNzMydWM0NHN2dnFqeE1zd3phRFNhUlVRVWFyRlkwTFZyVjdYalZNcG9OQ0lwS1FrQUFvbG92ZHA1M0lWL1VLckpZckhFQ3lHNmVIbDU0Y0VISDFRN1RvMU1uRGdSdTNmdnh0V3JWMXZwZExvK0FONVJPNU1uTVp2TlUyMDIyMGVuVDU4K3EzYVc2anAxNmhSV3Jsd0pBTWpQejBkcWFpb21UNTZNWjU1NUJ2bjUrZWpUcHcrQW9yTzA3Nzc3cnIxblVRZ2hrSitmanhNblRwUlkzL0hqeDVHWW1Gam5tcWV4dXNGa01nMEY4Tk9wVTZmK0g0QWFIWW5Lc3R3ZXdCQnZiKzh5QjdaMXlUMzMzSVBvNkdpY1AzKytwU3pMNDdLenMxOVNPNU9uazJXNU94RnBpT2pqRXlkT3FIWkpTUWhSNjZzUk5UbFpWaEZ2YjIvWWJEYm85WG84ODh3ejJMSmxDM3IzN28wZE8zYmd5SkVqK1BISEg5RzhlWE1BY0R4Kzg4MDMwYWRQSHh3NmRBZ0FNSGZ1WEJ3K2ZMaFdmd05UbHl6TDR3b0xDN1BQbkRsenBxYkxXaXlXRmtLSVJVU0VoUXNYdWlLZVV4RVJaczJhaFNOSGpzQm1zNDAzbVV5YlQ1MDY5WDlxNTNJMXJxeFZqeVNFZUFVQVVsTlRvZFBwMU01VEkwU0VhZE9tWWNPR0RTQ2k1Nk9qbzJQT256K2ZwM1l1VDBGRWY5RnF0ZUd5TEg4cGhIak5hclVlck0xTzA1MU1KaE1PSGp3SUFPamN1YlBqY1VwS0N2cjI3ZXY0QWUvWnN5ZTAycXAzRTNQbXpNSFJvMGZyL0gyY1RCMGFqV1lzZ0tHS292d000RFdyMWZwZnAwNmQrZ3lBdFJxTEx3U0EvdjM3SXpnNDJKVXg3NGdrU1pneVpRcFdyVm9GRkdYbXlwcnJKUUY0UUFqeHU2SW8rd0M4OVovLy9PZW9PMy9mMXExYmgzZmZmUmMybXcyZE8zZDJQSC93NEVFa0p5ZVg2UDc4NXMyYk9ISGlSSzFQbHRsc052VHMyYk5NQmlFRWNuTnpTd3hua1pLU2dyMTc5MkxPbkRsSVNrckNtMisrQ1FBbEhqT1BzVlNuMHhrVVJma0d3R3RFOVBhSkV5ZXlBWWlxRmhSQ3JBVGczYk5uVDdSdFd6OUdlWXFPanNhd1ljT3dmLzkrdlVhamVSVEFNTFV6dVJwWDFxcEJsbVVGZ0J3UUVJQmx5NWFwSGFkV1JvNGNpWjA3ZCtMaXhZdVJJU0VocWVmUG4vK2IycGs4RFJFWmlPaGhTWkllcnMxT1V3MzUrZm13V3ExNDdMSEhFQllXaG9LQ0FvU0ZoYWtkaTNtdVNBQ0xOUnJOWWxtV0x3UFlZN1ZhLzY3VDZjcTlNaElmSDkrY2lDWm90VnBITThPNnJIZnYzbmppaVNkdzZkSWxneXpMZzdLenM5OVdPMU1ERVF4Z0dvQnBJU0VoTjBOQ1F2WVQwZjdDd3NMRHAwK2Z6bkhsaGxldlhvMWx5NWFoZS9mdU9INzhPSUNpY21CdlpYRHMyREhIdkJhTEJVRHRUNVlKSVJ3VnZ1TCsrT01QOU9yVnE4UzJpcXNydzF3d2w0c0Y4S0FRNGtGRlVYNjRmZkw0N2RPblQvOEw1YlJvTUpsTUJpSEVGTDFlajNuejVyay83UjJZTW1VS0RoNDhpTHk4dk1GR296SHg5T25ULzZOMkpsZmllOWFxcGlXaVhRQXdac3lZT252alpYWE1uVHNYQUVCRTJ4dGF0NmNxc084MFR5aUtjbDZXNVllTlJtTW4xSkh2M0tsVHB6QnUzRGowNnRVTFFnaFlMQmIwN2RzWHg0NGRRMkZoSVM1ZXZBaWdhTHkrL1B4OC9PYy8vM0VzeXovOHpCbUlLSXlJNW1pMTJuOElJWDVURk9WWlJWSDYzdTVDR2dDZzFXcG5BOUQwNk5FRFRaczJWVEZ0OWVoME9reWNPTkUrZWIrYVdSb3FJdklub3ZFQTN0WnF0WmNVUlhsZGx1WGhNVEV4UWE3YVprRkJRWWxLbGRWcXJWYVQ4T0lueTE1OTlWWHMzTG16VmlmTHZMMjlVVkJRNExqWDdlalJvL2oxMTE4eGN1UklEQnMyRERrNU9SZzVjaVJHamh5Skd6ZHVZT1RJa1hqcEpiN3c2K0ZhRU5GeXJWYjdtYUlvUDhteXZFVlJsRzRvZHBGR285RnNJQ0pweUpBaGlJcUtVakZxellXSGgyUENoQWtnSWttajBXeFJPNCtyOFpXMUtwaE1wazRBNG9LRGd6RnQyalMxNDl5UlBuMzZZTnUyYmZqKysrOGIyV3kybTRxaTJBRFloQkFDZ0NBaXgvVHR4MElJWVN2Mm1oQkMySWlvOVBPbDEyR2ZyOFF5S0RxejQvaS92SFhicDRzOUZzVXpWYlpNNlczZHptUXJ2UTZielNhSXlGYk9PdXlQSzF6R3ZxM2kwd0NxcXZqYWQ1ckxGVVg1UlFpeG00aitMb1JRcmVMVHRHbFR6SjgvSC9IeDhlamV2YnVqK1l4V3EwV2JObTB3ZXZSb2JOMjZGWUdCZ2JoMjdScm16WnVIcDU1NkN0N2UzdEJxdGJoMjdWcVo3bjFMMzJDL2VQRmlEQmt5eEcxL1UzbUk2SEZGVVI1RDBlZGN2RHdVLzN4TFRLTmtlU3J4dVBqeTVaWFIwc3NXbjBiSnN1K1lybUI5bGE2L2dtMVYrTGZaMTFYZTMzYTdMTmY2Ynl1OWZIblRBS3BxWDFQbXlnaUFENGhvTmhGaDh1VEp0ZmowMVpHYW1vcG5ubmtHTjIvZXZNZStqMFg1KzZyaVpjTld3WFJsKzhreXk1V2VGNmpXL3JhMnI1WDNIWEg2TmtxWHAxSy9FMysyK3l1ZkQ0QlJSRFFxS0Nnb1gxR1VkNFFRKzV5OTc4M0x5eXZSOFUxaFlXR2x6Y2RQblRxRkxWdTI0Tnk1YzQ2VFpXM2J0c1dTSlVzY0o4dWFObTNxT0ZsMjgrWk5oSWIrT2Q1NjhlYU9BSERvMENFRUJRWGg2dFdyOFBmM3g1bzFhN0I5KzNiczI3Y1AvL00vLzRQWFhuc05XN2R1QlZEVURITGZ2bjBBNFBJVElEVXQvNlZldDMvZWpqSmN3YjZ2MnQrclN2Ymg1UjR2VlBCYXRiNER4WloxbFBQU3h4R1ZiYlA0ZWlzNC9paituYWlxVjhRbVJMUVF3RUpGVWE0QWVOMW1zMzBOSU1YUHp3L1RwMCsvazQ5Wk5XUEdqTUdlUFh0dy9mcjFMb3FpcEdabFpSMVVPNU9yY0dXdEVoYUxSU2VFZUEwQUprMmE1QkZYRkJZdVhHaS8zRTBvdXNxaktmMTNGWit1NkxYS2xxbHFIYlZaeGhuYnRVK1h2anBhbTJYdTRBcXJEa0FUbTgwV3FtWjVDZ2tKUVdob0tINy8vWGZIUFpoNzkrNkZScVBCaGcwYjhPV1hYNkpObXphSWpZM0ZzV1BIY1BueVpZU0hoK1BubjMrR2o0OFBnb0tDOE1rbm56aldaN0ZZOE41NzcwR1NKQWdoU3R5bm9hYmJCMlVTQUNydi9YWkdlYXJ1ZEZXdk9UTkxWZk1YZjY2OHNseVRMRlY5TjJyNlhibjllWVVKSVlZSklYd1RFeFBScGsyYkdxMURUWDUrZnNqSXlNRDI3ZHNyTFgvVm5YYkd2cmFteTlXMjNMdml0WnJzcnl0RFJVZTFvVVRVcE9pWTJIbXVYcjFhNG43S3FpcHJ0VDFaRmhvYUNpOHZMMGR6UjV2TmhzVEVST2oxZWtSRVJPQ1hYMzdCdi8vOWI3UnIxdzV4Y1hISXo4L0h0bTNiSE4yZGw1YWNuQXdBdUhUcGtrczZoN3BkMlhCYithOXFXdTN2UUdWbHViTHBxdmFwTlR5VzBBb2htaEJSTWdDa3A2Y2pKQ1NrSnN2WEdRRUJBY2pNek1Tamp6NEtBSThBZUJjMTdNQ3F2dURLV2lXc1Ztc1BTWkphaElhRzRyNzc3bE03amxOMDdkb1ZyVnUzeHJmZmZnc2hSR1oyZHZhenVGMXhzMWdzZE8zYU5hbXdzSkFhTldvazVlWGxTWVdGaFdTMVdzbmYzMSt5V3ExVVVGQWdGUllXU3I2K3ZtUzFXaVZ2YjI4cUxDeVVoQkJrdFZvbHZWNVBWcXRWRWtLUVRxZVRiRFliMld3MlNRaEJXcTFXc3Rsc3BOVnFKU0dFNDNtTlJpUFpIOXVuaFJDU0VJS2tvcjFTaVhsTFB3K0FKRW15THk4SklTUkprdXlQU2FQUmtCQkNzdjlvRkYrM2ZablM2eWkydlAyMU1zOFhXOGN5SXFxd2RpS0UrSldJRGdraGZzdk56WDNvN05tek53QkFVUlRYZitBVitPbW5uekJtekJqbzlYcU1IajBhUjQ4ZXhkNjllL0hzczg4Q0FBd0dBNENpSFhsbVppYjY5ZXNIU1pMdzIyKy9vWEhqaWsvaWZmREJCOWl6WncrZWVPS0p1dEpzYlg1V1Z0YlcyNDhKZ05TalJ3KzZjZU9HbzZ3WEZoWlNhR2lvWkxWYXFiQ3drQW9LQ3FUQXdFQ3lsM2VielVaK2ZuNWt0Vm9kWmQ1bXM1SFZhcFZzTmh0NWVYazVIaGN2OS9ZeXJ0UHB5UDc5c0Q4dVh0NjFXaTJWVS80SlJXWFZVZGJ0eTJrMG1uSmZzNWRQRlB0ZWxKN0hYc1pSckV6YnA0dDlQNmgwdVM5ditXTGZoeExiTHZiZGNFd1QwUmdBN1NyNW5HNEErQWVBY3phYjdWV2J6ZmExVnFzOUQ2QmUzS3RXMnJCaHcvRFNTeS9oMXExYkFrQjhWbGJXVnlncWYyU3hXS1M4dkR6S3ljbVJLaXA3QlFVRjl1ZEs3R3Z0NWM2K3I3MWRKc2htczBuMi9hcDlYMXU4ekpWWHZrcnZVNFVRMHUxOUpRa2hwUExLV3ZIeVVtcWZXMjQ1Szc3UFJEbGxCb0JqR3JmTFlIbmxyWnoxMkxmWEMwRFpIamR1RTBMY0F2QXhFWjJ4V3EwZm5EcDE2Z01BVUJUbHI4Nzh2SC84OFVjMGE5Yk1NVjFZV0ZocFIyUzFQVmwyN2RxMUVwMDQ1ZVhsd2NmSEJ3RFFzbVZMbkRsekJpKysrQ0llZi94eEFNQytmZnN3ZlBod3g3MXlBQkFiRzR0ZHUzWWhJeU1EbXpkdnh2NzkrNkhUNlRCc21QUDdhTWpPemk1ZUE1UlFUdm1QaUlnZys3RkdlZnRlYjI5dnlXYXprWStQRHhVV0ZrcjI3MER4L2E3TlpwUDBlajBWUDk3UTZYU09ZNUhTeHh3VjdYT0xmUWNjODl1L0EvYkhsWDBIaXI5ZVJka3Q3enRSMFhmRXNXOHV2czh1dGMrZFMwVGhsWHdVVjRRUWh3QmNsQ1JwTTRET0FJYUhoWVVWYjdaZEx3MGVQQml2dnZvcUxsNjhHRzgybTZlY1BIbnlPYlV6dVFKWDFpb1FHeHZyUmJmdlZaczF5N1BHT0wzLy92dnRsNzMvYWphYlh6OTU4dVR2QUd6RmIxbytmLzY4U3VucUgxbVc1d0lvVVZrVFFsd2dvbmR0TnR1ZWt5ZFBIa01kNjJDa1pjdVdPSDc4T0Q3OTlGTWtKQ1RnNnRXcmVPbWxseEFjSEl4ejU4NGhMQ3dNQVFFQklDSXNXclRJMFp6eGl5KytRRGhwMWtRQUFDQUFTVVJCVkd4c2JJWHJIVFpzR0hKemM3Rm8wU0xzMnJXcnJuWGxMd0JZang0OVd1YUZDeGN1dUQxTVE2SW9pb3hTbFRVaHhPKzNUMkxzdTNIanhvRnZ2dm5tVnJINXB3RUlhOSsrUFRwMDZPRHV1SGVzVWFOR0dENThPUGJzMlNNSklWWUJ1QSszOXdFblRwd28wUU1tbDczYWsyVlpUMFNsSzJ1NVFvaWpBTjY4Y2VQR0c5OTg4ODExVitjNGRlb1UyclVyS3Q3NStmbFY5cUJiMjVObGx5NWRLbkd5N1ByMTY0N0ttOUZveEpOUFBvbisvZnZEWURDZ29LQUFHUmtaWmJiOTNIUFBvV1BIanNqSXlNRFNwVXV4ZE9sU3A3d0gxV0FEdVB5N2dpekxZd0NVcUt3SklYNEY4RDRSN2NuS3l2cHYzTzU1TnpZMjFpc3dNSEFqQUV5ZE9oVmVYbDV1eit0TWVyMGU4K2ZQeDlLbFMwRkVxNk9pb25aZXVIRGhEN1Z6T1J0WDFpb1FFQkRRbDRqQ3c4UERWYi92eHRuczdlUC8vZTkvZXhQUlpBQWVmM09tbTN3SDRGMGh4TzdzN096UDFBNVRsYk5uejJMWnNtWFl2MzgvUHYzMFUvajUrV0h3NE1INDhNTVBjZTNhTlN4ZHVoU05HemZHZ2dVTFlMRllFQlVWaGJmZmZydksrNGN5TWpLUWxwWlcxeXBxckc2NGJMUFpQcEFrYVc5MmR2WjdBQXJMbVVjbmhGaE9SSFY2WExXcWpCNDlHbnYzN29YVmFoMWhNcG1XbmpwMTZpZTFNM213RzBLSXcwVDBOeUo2TXlzcks5ZGRHeFpDNFBEaHcxaS92bWg4M3J5OHZDcUg5Nm50eWJKdnYvMFdNVEV4eU0vUGgxNnZ4K25UcHhFWkdRbWdxSk9SL1B4OFI1UEhSeDU1Qk1uSnlmakxYLzVTWnZzMm13MnBxYWtsbm52NjZhZlJzbVhMTzM0L21IcXFjNUk0TURCd0hJRFdMVnUyZE1uVlZEWDA3TmtUY1hGeE9IdjJiRlI0ZVBqQ0N4Y3VlTnhnMlZ4WkswZFVWSlFQRWIwQ29GNE1FbGdiSzFhc3dQang0Mkd6MlI1dDI3YnR5MTk5OWRVVnRUUFZZMDhWRmhhK2MvcjA2U3kxZzFUWHJWdTNzSHIxYWt5ZVBCbmg0ZUhvMjdjdnBrNmRpb0VEQitLKysrNXovTitzV1RPTUhUc1dqei8rT1ByMDZZTzh2RHowNnRXcnpBM3UvdjcrWlg3OC9mMzk4YzQ3UFA0NkE0UVE3d2dodHAwOGVmSWZxT0tlQW92Rk1rUUlFZDJ5WlV2MDd0M2JUUW1kTHlvcUN2MzY5Y083Nzc2cjEyZzB5d0hNVmp1VHB5R2kveWVFU0N0OVpkYWQvdkdQZjhETHl3dng4ZkVBZ004Ly94eU5HalZ5dkc0Zk02MjBtcDRzYTk2OE9mNzFyMy9CWkRKaDFhcFYrUGpqaitIdDdZMTE2OWJoKysrL3g5TlBQdzJEd1lDUFB2b0lBd2NPeEMrLy9JS2dvQ0RIc0FERmRlellzZHpuV2Ywa2lzWUIvcVNxazhSeGNYRUJBTllEUlMzR0tycWYyR3ExNHZmZmYwZWpSbzFRVUZCUTU4Y1dsaVFKQ3hjdXhQVHAweUdFV0p5UWtQRE1tVE5ucnFxZGk3bVlMTXRqRkVVUnFhbXB3cE5ObkRoUktJb2lGRVY1VU8zM3ZDRzYvZDZyOHRsZnUzWk43TnExU3hRV0ZqcWVPMzM2dExEWmJFSUlJWDc0NFFmSDQxdTNib2xmZi8xVlhMOStYWnc4ZVZLVnZEVzFjZU5Hb1NpS3VOMUVsZFVmSk12eVNVVlJ4QnR2dktGMk1icGpaOCtldGU5anI1dk41cm83b25jRDQ4eDk3N0JodzhTeFk4ZkU5dTNiaGFJb0lqRXhVZnp0YjM4VFFvZ3kyN0JQNStYbGliUzBOTEZqeHc0aGhCQ1hMMThXUTRjT0ZWYXJWZHk0Y1VQMDZORkRYTGh3UVFnaHhDdXZ2Q0lXTGx3b3JsMjdKbnIwNkNHdVhMa2loQkNpb0tCQUNDSEV4WXNYUlVwS2lqaHc0SUQ0N3J2dlJFcEtpamgxNnBSSVRrNFdBd1lNRUNrcEtXWCtLWXBTN3ZNSERoeHd5bnRpZjMvVi9weFpTYklzcjFZVVJVeWNPTEhTeisvY3VYTml3SUFCNHRhdFcyTFVxRkhpcmJmZXV1TXlrWldWSmM2ZlB5OXUzTGhSNHZrTkd6WlV1ZXpaczJmRmQ5OTlWK1Y4YytiTXNaZTlwOVIrcjVtTHhjVEVCQ21La3FNb2l2amtrMDlxWFREdDdyMzMza3BmNzlTcFU1bm4zRkdvaFJEaTIyKy9GUjA3ZGhTeUxGdmo0K09icS8zZU56UnFWdFk4SFZmVzZpZXoyZHhIVVJTUm5KenNPQmdWUW9qNTgrZVgrSHhMVDl0ZHVIQkIvUERERCtLSEgzNG84ZnpVcVZQTGZXem55bjN1N05tejdXVnhyZHJ2THl2aXpIMnZ2VklsaEJCV3E5Vnhra3NJVWVKa1dQSHAycHdzeTg3T0Z1dlhyeSt6L1pNblQ0cWRPM2M2cG84ZVBTcjY5ZXNuMXE1ZDY0Uy9ybmE0c2xiM0dJM0djRVZSY2kwV2l6aHg0a1NsbjkvUFAvOHMrdlhySjRRUTRzcVZLMkxGaWhVbDlvMktvb2grL2ZwVitLKzg3OWFqano0cWpodzVJb1lPSFNwdTNicmxlTDVuejU2T3g4ZVBIeS8zaFBEU3BVdXJkU0xocTYrK0VoYUxSY2l5bkdjeW1acFYvYTdVSDl3TXNwVEF3TUFKQUh4YnRHaUJMbDI2T0o2M1dxMjQrKzY3eTNSSm5wdWJDNjFXQzcxZVgrTDVDUk1tbE9obForL2V2ZWpmdnorT0hEbUMyTmhZeHczRTVmbnd3dytSbUppSUJRc1c0UFhYWDNlcysvMzMzM2ZjRFB6Wlo1L0IxOWNYSnBPcHhMSXZ2dmdpdW5YcmhsYXRXbFg1dDhiRXhFQlJGSHorK2VlU1hxOWZCc0N6ZWxKaGpOVXJraVF0QjREMjdkdGp3b1FKanVlLy92cnJFcDBsbEo0R2dGMjdkbUhNbURIbzJMRWpQdnZzTXh3L2Zoeno1czNESDMvOGdkT25UenZHeWJRL1RraEljTnpmNDhwOTdvUUpFM0Q4K0hFQW1CWWRIZjN3K2ZQbjgyci9Eckc2cG5ndmtLV2JsWlcrYjljK0hSZ1lXS2FINllTRUJNZmo1czMvUEhlcTErc1JIaDZPOFBEd0V2UFltVXltRW1XeStGQUFqTmxwTkpwVkFIeTZkdTNxNkluYVpyT2haOCt5bmFrS0laQ2JtMXVpSEtXa3BHRHYzcjFvMHFRSkFPRGd3WVBsM3BkdVAxWXV2YjdqeDQ5ajBhSkZPSFRvRUo1Ly9uazBhdFFJYjc3NXBtT1E5cDkvL2huKy92N1l0bTBiM243N2JXelpVdFNWUW1GaElmTHo4L0hQZi80VG16WnRxdkR2TzNic0dPTGk0cENhbW9vREJ3NTRTWkswQmNEb21yNVBkUlZYMW9veEdBeWhraVJ0SWlJODhNQUQ1YzVqSDk4RUFHN2V2SW4rL2Z2anIzLzlhNWtleXpJek14MlZ2YXRYcitMbGwxL0dpQkVqRUJFUmdZVUxGMkxpeElrWVBicHNPWEpYb2JaYnZYbzFoZzBiaHNMQ3dzeUVoSVF0Wjg2YythNzY3eGhqakRtSDJXenVDS0JuUUVBQTFxOWZENDFHNCtpcGJNV0tGWGo0NFljZDgyWm1adUtwcDU3QzAwOC9qZW5UcHpzcVYzNStmdGl5Wll2ai9zbjE2OWREQ0lHMHREVEhmdEwrMk41am56djJ1UWFEQVY5KytXVkVjSER3REFDUE8vdTlZdzBEZDlyRWFzTnNOdDlGUkxPMVdpM216NS92ZUY0SWdaczNiNko0VCtBQThNY2ZmNkJYcjE0bGpoWHZSRlpXbHFPWDFQbno1OE5xdGFKSmt5WVlQWG8wa3BLU3NHM2JOc3lZTVFNelo4NUVkSFEwb3FPak1XalFJQURBcWxXcjBLeFpNOHljT2JOYTI1bytmVHJlZi85OUZCUVVqSlJsK1pIczdPeFRUdmtqVk1hVnRXSjBPdDFNQUxxWW1CaklzbHpoZk9ucDZjakp5VUZlWGg1eWMzT3hidDI2RXEvLzEzLzlGNUtTa2h5ZEs3ejMzbnNZTUdBQU5Cb05PblhxaEIwN2RtRG56cDJ3MmNyZVorL09RZzBVblJYczFLa1RQdm5rRTJpMTJnY0JqSy8yd293eDVpU1NKQzBCZ0VHREJzSFgxeGRyMTY2RkpFbVlPblVxZnZycEo0d2YvK2V1NmV6WnM1ZzRjU0srLy81N0hEbHlCQUVCQVhqbGxWZktySFBKa2lXNGN1VUtBZ01ESGIyWUJnWUdZdGFzV1hqMTFWY0J1R2VmZSt6WU1TeGN1QkNTSk0wQjhDUnVkNlBOR0dPdVJrU1BBS0RVMUZSRVIwZFhPYiszdHpjS0NncGdzOWtnU1JLT0hqMktkdTNhSVNJaXdqRlA2UTdGS3JONzkyNWN2bndaL2Z2M0IxQjBURHhtekJoWXJWYmN1SEVEbzBhTlFtNXVMclp2MzQ3dDI3ZGozNzU5QUlBelo4N2c0c1dMbURCaEFwS1Nrc3FzTnk4dkQ3ZHUzY0srZmZ2UXVuVnJBRUJrWkNUR2poMkxsMTU2aVlqb3J3REtMbGdQY1dYdE5xUFJHRTVFYXlWSndwbzFheXFkOTZlZmZxcndqSVA5c25HZlBuMXc4K1pOL1AzdmY0ZlpiSGIwRHZYamp6K2llZlBtdVAvKys4dGQzcDJGMm03VnFsVVlQSGd3YnQyNk5TNGhJZUdSTTJmT2ZGWHBHOEFZWTA1a01wbmFBQmpoNWVYbHFKU3RXTEVDeTVZdHc3bHo1OHBVeEZKVFU4dXRuTm12aEYyNmRBbEEwWGlSNzczM1hwbjVpdmZRNTQ1OWJ0ZXVYZEc4ZVhQOCtPT1BNYklzcDJkblorK3MzVHZGR0dQVlp6S1o3aWFpNFY1ZVhzak16Q3gzbnRMTlpnOGRPb1Nnb0NCY3ZYb1YvdjcrV0xObURiWnYzMTZpc2xiZFpwQmZmdmtscmw2OWlyQ3dNTHozM251T2ZlK2VQWHZ3M1hmZlljbVNKY2pNekVTdlhyMUtyQ2MzTjlleDNiQ3dNQncrZk5qeFdrRkJBZmJ1M1l2OSsvZGovUGp4WlpxZ1oyUmtZTStlUGZqamp6OTZ5ckxjT3pzNys3K3IrWGJWV1Z4WnUwMmowU3dnSXNsc05qc0d0NnpNeUpFankzMCtON2RvZUJkN2UvU2NuQnpIUFEvYnRtM0RpaFVySEpXMW9LQ2dFc3VxVWFnQm9ISGp4dWpUcHc4T0hqd0lyVmE3SHNEd0t0OEF4aGh6RWttU0ZnQ2d2bjM3b2xHalJqaDc5aXl1WDcrT3paczNBd0NHREJtQzBOQlF4L3hYcmx6QnBFbVRBQURuenAzRGtTTkhBQUFCQVFIWXQyOWZpYk8rWThhTUtiTzlXN2VLZW5sMzF6NVhraVJNbmp3WkR6MzBFQUFzQXNDVk5jYVlxNUVrU1J1Qm9uRWZpdzhwQVJSVnJMeTh2QndYSDJ3Mkd4SVRFNkhYNnhFUkVZRmZmdmtGLy83M3Y5R3VYVHZFeGNVNWx2dnNzODhxYkpLcjBXancyV2QvamlEdzVaZGZZc3FVS1dWYW9CMDZkQWpyMTYrSFZxdkZqaDA3c0dQSERnQkY5eDdiYkRhc1diTUc1OCtmUjFoWVdKbHREQjgrSElNR0RjTHUzYnZoNCtOVDV2V2dvQ0RNbkRrVGp6MzJHSWhvSTRBT3FHTEltTHFPSzJzQVpGbHVTa1RMdEZvdFZxOWVYZTQ4VnF1MVJPRzBuMTB0elg2RzR1REJnL2o0NDQ4eGYvNTg3TjY5RzRHQmdRQ0FsMTkrR2M4Kyt5eWVlZVlaTEYrK3ZNU3lhaFJxdTBXTEZ1SHc0Y1BJemMwZHBpaUtNU3NyNjNTRk16UEdtSlBjM3Y5TzFtZzBqZ3BZZUhnNDl1N2RpNisvL2hycDZla0E0TGpIeks3MGRFWDI3TmxUNWpsN3BjeWQrOXprNUdSczNib1YvL25QZjB5eUxQZS9QU2c0WTR5NWhLSW9LUUM2QndVRllmcjA2V1ZlejhuSlFVQkFnR002THkvUHNjOXEyYklsenB3NWd4ZGZmQkdQUC83bmJiWVdpd1hoNGVHTzZkOS8veDJmZmZZWk9uZnVqT0RnUDBjbitlMjMzM0RpeEFrTUdqUUkzdDdlSmJiNy92dnY0NWxubm9GT3A4T2hRNGNjenc4ZVBCaEEwZkYxZUhnNGREcGR1WjJnM0x4NUV6dDM3c1RPblgrZTh6cHc0SURqT0Jzb3VxRHk2cXV2NHZMbHk3TFpiQjU3OHVUSnNrMHg2aEd1ckFFZ29wVUEwS0ZEQjdSbzBhTGNlZkx6OHgwM3V3T29jT1IzKzVVMUFIampqVGVnMCttd1lNRUNwS2VubzFldlh0Qm9OSmd5WlFvdVhicUVyS3dzV0sxV3ZQenl5L2o5OTk4eFk4WU1WUW8xVUhRZlIvLysvYkYvLzM0QTJBU2did1Z2RjJPTU9RMFJ6UUtnNjlhdG02TVh2SkNRRUR6d3dBUDQ4c3N2YTdTdW16ZHZJaU1qQTVjdlgzWThaMjhGOGV1dnZ6cWE4ZGl2ckxuN1FHTENoQWw0N0xISEFPQitBRnhaWTR5NWlsWUk4U2dSWWNLRUNTV09YKzB1WGJxRXhvMGJPNmF2WDcvdXFMd1pqVVk4K2VTVDZOKy9Qd3dHZzJOd2JMMWVYNkpwZWVmT25SMlB5M3UrOVA0VkFIcjA2SUdFaElRS20yVW1KeWZEejg4UGYvdmIzeUJKVXBuYmpqcDI3RmhsNXljNm5RNXo1ODdGQXc4OEFFbVNIZ0N3RzBCQnBRdlZZUTIrc2liTGNrc0FtVHFkcnNLcmFnQnc3ZG8xUndYbndRY2ZST3ZXcmRHeVpVdEgrOXdUSjA3Z3Q5OSt3eGRmZkFHZzZESnhVRkFRdkx5OHNISGpSaXhmdmh3NU9Ubll2bjA3ZERvZEdqZHU3RGh3OFBYMVJaczJiVlFyMUhiejU4L0hCeDk4Z0pzM2J5YWJ6ZWFPSjArZS9MeGFDekxHV0MyWXplWmdJY1JjSW5KMEFHSjM3ZG8xTEYyNkZPKzg4dzRrU2NKenp6M25lQzAxTmRVeFhmekVtYSt2TDdadDI0WlJvMFlCS0hud2tKcWFXcVpGaEx2M3VZTUdEY0t6eno2TG5KeWM3aWFUNmU1VHAwNzlxOXdaR1dQc0RzaXluRTVFQm51SEcrWDU5dHR2RVJNVGcvejhmT2oxZXB3K2ZScVJrWkVBaXZhTitmbjVqdUZOSG5ua0VTUW5KenN0SHhFQlFJa2hXSDc3N1RjQUtOSGsvVTRNR0RBQU8zYnN3TGx6NTJMTVp2UDhreWRQVnR4bGJ4M1g0Q3RyQU5ZQ1FKY3VYUnpqUjVUbnh4OS9kSXlub3RmcmtaR1JnWGZlZVFkK2ZuNEFpcTY4VFpnd0FldldyVU4rZmo0MmJOaUFKNTU0QWg5OTlCRWFOV3FFNTU1N0RsYXIxZEdMbU4zaHc0Y3J2UC9OemgyRkdpZzYwQmt5WkFoMjdkb0ZTWkllQTNBdkFCN1lrakhtRWtRMG1ZajhMUllMMnJkdlgrSzF6ei8vSEltSmlWaTVjaVdBa3ZzL1gxOWZaR1Jrd05mWEY5ZXZYMGRHUmdhMmJ0MEtmMzkvQkFRRU9NYTdzdTliQ3dvSzhQUFBQNk5uejU2T004bUtvbURac21VVjVTcXpUV2ZzY3dNQ0FqQm16Qmk4OE1JTGtDUnBKWURCdFY0Wlk0eVZJem82Mmh0RkxhUXdhOVlzeC82c3RILzk2MTh3bVV4WXRXb1ZQdjc0WTNoN2UyUGR1blg0L3Z2djhmVFRUOE5nTU9Damp6N0N3SUVEOGNzdnZ6ajZXY2pQejY5VnJweWNITnk4ZVJQang0L0hraVZMQUJRMUxiZXp0MTV3RmlMQ29rV0xNSHYyYkJEUjhxWk5tejU5OGVMRjNLcVhySHNhZEdYTllyRzBGa0tNOC9MeXdxcFZxeXFkOTdQUFBrTkNRZ0lLQ2dydzJHT1BJVE16RTRHQmdiQmFpM3BnMXV2MVdMMTZOWllzV1lJZE8zWmc3dHk1YU5teVpZbDExR1NNRkhjWGFydFpzMmJoNE1HRCtQMzMzN3RhTEpZdUowNmMrTVFsRzJLTU5XaFJVVkUrQUpZQXdNU0pFOHU4L3M5Ly9oT0ppWW5vMjdjdi92ampEeXhjdUJDYk4yOTJuQ0FEZ0tTa0pFZm5IaDkrK0NIYXRHa0RBSTVoVWZidDI0ZWZmdm9KR3pac1FIcDZPbmJ2M28yUkkwZGkwS0JCanJIWjdOeTF6eDB4WWdSZWVlVVZGQlFVcEpqTjVydE9uano1dFZOV3pCaGpBRUpEUStjQ0NHL2Z2cjJqbDl2U3JsKy9qcU5IajJMT25Ea1lQbnc0Q2dzTG9kVnE4ZlBQUDJQcTFLbVlOMjhlREFZRDVzeVpnNVl0VytMYmI3OUZxMWF0VUZCUVVPNFl3VURKanZjS0NzcTJPQ3dzTEVSeWNqSm16NTd0T0dsVzNnbXg4dVRuNStQV3JWdXdXcTNRNlhUVmVSc0FGRFhIN05peEl6Ny8vUE9ROFBEdzlSY3ZYbHhRN1lYcmtBWmRXUk5DYkFhS21yMkVoSVJVT0Y5T1RnNE9IRGlBNTU5L0h0dTNiMGQwZERUNjkrK1AvUHg4L1BycnI0Nm1OSjA3ZDBaYVdob1dMVnJrR01PbnR0UW8xRUJScFhQRWlCRjQ0WVVYSUlSNEFzRGQ0REdCR0dOT0ZoNGVQaHBBUkZ4Y1hJbjdIb0EvQjZxMk4wWDA4ZkdCeFdMQjRzV0w4ZFJUVHlFbko4ZHhvc3p1MDA4L1JhZE9uWkNhbW9vbVRacmc3Tm16MkxScEUzSnpjN0ZvMFNKWUxCWWtKU1ZoNjlhdDJMWnRHOGFORzFkaTdEWjM3WE1iTjI2TUlVT0c0STAzM3REY3ZsOTZRalhlTHNZWXE1TEZZZ215Mld4cmlRaXpaOCt1Y0w3dnZ2c09mZnIwY2JRVXNIZlk5TnR2djJIMDZOR09IbldYTEZtQysrKy9IMTI3ZG9XM3R6ZGF0R2lCTjk5ODA3RWVlelAweU1qSUVzM01TL2ZyTUgzNmRBUUZCWlVZR212bXpKbm8xNitmWS9xLy83dGtEL3ZGVDZoZHVYSUZHUmtaRUVKZ3hJZ1IxWHN6YnBzelp3N0dqUnNISXNwczI3YnRYNzc2NnFzck5Wb0JVNCtpS08wVVJSRmR1blFSMTY5ZkY1WEp5c29TUzVjdUZWYXJWYXhmdjE3azVPU0lWYXRXQ1VWUlJHSmlvbmp5eVNjZDh4WVdGb3JubjM5ZTNMcDFTd2doeE91dnYxN3B1bDk3N2JVeXo3MzExbHRsbm52dnZmZEtUQjg2ZEtqRTlMMzMzdXQ0ZlBIaVJaR1VsQ1I2OXV3cHRtelpVdW4yeTFOUVVDRDY5T2tqRkVVUnNpejNWdnV6OGxTS29naEZVV3I4K2JDcWJkeTQwVjUrNTZyOU9iTnlhV1ZaL2xwUkZQSHV1KytXK2Z3dVhyd29KazJhVk9JNW04MG1qaHc1SW9RUW9uLy8vcUpmdjM3aStlZWZkN3llbTV0Yll2NkNnZ0x4MVZkZmxWcytjbkp5UkU1T2ptUGEzZnZjNzcvL1hsZ3NGcUVveWg4R2c2SGk5dmZNSlhqZjYxcjI5MWZ0ejdraFVoUmxvNklvSWpNenM4clBxYkN3MEEybG9XNVl2bnk1dlZ6V3kyRlR5bS9JNnZsSWx1VVBpYWozNE1HRDhjQUREMVM1Z1AwR3pPS0VLTm9YVmRRZXVENTcrZVdYOGVTVFQwSUk4VlYyZG5ZQ2dFSzFNM2thKzQvWmlSTW4xSTdpY1RadDJvVFhYMzhkUW9oNTJkblpXOVhPdzBwU0ZHVW9nRGVqb3FMdzFsdHZPZTR4YTBpV0wxK09Eei84RUFBZXo4cktxcGROYytvcjN2ZTZsc1ZpQVFCa1pXVjUzc0ZSSFNiTGNrc2lPaTlKRWw1Ly9YVzBidDFhN1VoMXhvVUxGekIwNkZEWWJEWVVGaGEyUFgzNjlGbTFNOVZFdy91RkJHQTJtMDFFMU52UHo4OHhZSFZWU2xmVWdLSkttaWRXMUFCZzNMaHhpSWlJQUJHMU5abE0vYXBlZ2pIR3FvV0VFQ3VBb29GYUcySkZEVUR4SHRvbXhNYkdCbFkyTDJPTVZZV0lIZ0tBM3IxN2MwV3RsS2lvS0VjdndWcXRkb3ZLY1dxc0lmNUtTa1QwTkFBTUhEaXczSzZiR1NCSkVpWk1tR0IvdlBWMjcwS01NWFpIVENaVER5THFFQm9haXVIRGg2c2RSelh0MjdmSDNYZmZEUURCQVFFQjg5WE93eGlydjh4bXN4bkFCSTFHNCtnZ2laVTBkZXBVZTBkL0tZcWlkRk03VDAwMHVNcWF5V1RxVGtUM0JBWUdZdjU4L24yc1RGcGFHcG8xYXdZaWFoVWFHbHArOXorTU1WWURHbzFtR1FBTUh6NjgzQllMRFltOUYwd2ltbUV3R0JyMm04RVlxelVpMmdnVUhiYzVjMGduVHhJVUZGUjgvTXg2TmVaYVE2dXNhU1ZKZWhJbzZxbW1wajBsTmpSRWhHblRwZ0VBaEJDUEdvMUd2eW9XWVl5eENwbE1KaGxBc3ArZlg0bWVGaHVxamgwN0lpNHVEZ0FpZFRyZFZMWHpNTWJxSDdQWjNJZUkrdmo2K21MZXZIbHF4Nm5UN3J2dlBnUUVCQUJBb2l6TDllWWlSSU9xck1teTNJZUlEQ0VoSWNWcjE2d1NxYW1wYU5teUpZZ29RcVBSakZNN0QyT3MvcElrYVRGUTFBVGQzOTlmN1RpcUl5Sk1uanpaL25nZUd0aHZNbVBzemttU3RCa0F4bzhmMytCYksxUkZwOU5od1lLaS9weUlhSjNLY2FxdHdmd3dHQXdHUFJFOUNRRHA2ZWsxR3FDNm9TczJWc2Q2dmhHZU1WWWI4Zkh4clFHTTBldjFqdnRoR2RDOWUzYzBiZG9VUkhTWExNc2pxMTZDTWNhS0tJb3lDb0F4TEN6TWNlS0hWVzdRb0VHSWpJd0VnRml6MlZ3dkxrVTJtTXFhVnF0TkFkQTZNakxTY1o4QXE1NmtwQ1RFeDhlRGlFSUNBZ0ttcUoySE1WYi82SFM2ZVVSRXZYdjNkZ3c2ellvR295MTJrTFZZelN5TXNYcEZBdkFrQU15YU5jdGpleWQzTmlMQy9mZmZiMy84SU9wQlhhak9CM1NHNk9ob2IwbVN0Z0xBNU1tVHVVRFh3cHc1Yyt3UDF4Z01CcjU3bFRGV2JmSHg4UkVBcGttU2hFbVRKcWtkcDg3cDE2OGZnb09EUVVRV1daWjdxNTJITVZiM1dTeVdHUUFhdDI3ZEdxbXBxV3JIcVZlNmR1M3F1QWloS01wYXRmTlVwVUZVMW9LRGc0Y1JVVlR6NXMweFpNZ1F0ZVBVU3gwNmRJQ2lLQ0FpZjcxZXp6ZjhNY2FxVGEvWHp5UWlyeTVkdXFCVnExWnF4Nmx6dkwyOU1YNzhlQUFBRVMxVE9RNWpySTR6R28xK1FvaE5BREIzN3R3R08xNWxiUkVSRmk1Y2FKOWNGQmNYRjZCbW5xcDQvS2RyTkJyOUpFbDZIQUJtenB6SlY5WHV3THg1OCt3RGdhODBHbzNoYXVkaGpOVjl0Kzl6blErQXI2cFZZdkRnd2ZEeDhRR0FwTnU5WmpMR1dMbDBPdDB5QUw0V2l3VmR1blJSTzA2OVpEUWFrWlNVQkFEZXZyNitmMVU3VDJVOHZySW1TZElZQUkxalltTFF0MjlmdGVQVWEvSHg4VWhNVEFRQWI0MUd3NFBVTWNhcUZCQVFNQUZBa05sc2h0Rm9WRHRPblJVVUZJUlJvMFlCQUdrMG1wVnE1MkdNMVUwbWs2bVpFR0k1QUN4ZXZKZ3ZRdFFTRVRsdThTR2lDUWtKQ1RFcVI2cVFWdTBBcmhRYkd4c29TZElXb09neU1idHo4K2ZQUjNwNk9tdzIyeEtUeWZUMHFWT25mbEk3VTMzSEp4R2M3K3JWcTJwSFlBQmlZMk85N00zNnVBZklxbzBjT1JJN2QrNkUxV29kYkRRYVc1MCtmZnFjMnBrOG1jVmlVVHNDWXpVbVNkSnFBSnFlUFh2aXJydnVVanRPdmRhOGVYTU1IejRjKy9mdjEyaTEyazBBaHF1ZHFUd2VYVmtMQ0FnWUR5QXdMaTRPM2JwMVV6dU9SN2pycnJ2UXJWczNIRHQyVEt2UmFKYmdkdk1tVm5OQ2lQOGxvdmFYTDE5V080b24rMSsxQXpSa0FRRUJJd0ZFeHNiR29tdlhybXJIcWZNaUlpSXdhTkFndlBYV1c5cmJWOWU0OTEzWE9Bd2dTZTBRbmt3SThTKzFNM2dpbzlFWVQwUlRpQWhMbGl6aHEycDNpSWd3WThZTXZQbm1teEJDRERFYWpaMU9uejc5VDdWemxlYXhuM0pDUWtLSVRxZTdBTUIzKy9idDZOaXhvOXFSUE1ZUFAveUF0TFEwRkJRVTJLeFdheXlmL2EyZDZPaG83NUNRRU81WjAwVWtTY28vY2VJRTE0VFZvMUVVNVFzQWJSOTY2Q0VNSERoUTdUejF3cmx6NXpCaXhBZ0F5QlZDUkdkbloxOVNPeE5qckc1UUZPVUFnTlFSSTBaZytmTGxhc2Z4R004Ly96eTJiOThPQUo5a1pXWFZ1YXM3SG50bFRhdlZUZ2ZnbTVDUXdCVTFKMnZSb2dXU2twTHc0WWNmU256MnQvYk9ueitmZC83OCtZdHE1MkRNRlJSRkdRQ2diV1JrSkZKU1V0U09VMiswYXRVS1NVbEpPSHo0c0M4UkxRV3dSTzFNakRIMW1VeW1ya0tJRkI4Zkg4eWVQVnZ0T0I0bFBUMGRyNzc2S25KeWNyb29pakl3S3l2cmdOcVppdlBJRGtaa1dXNE1ZQTBSWWZGaUhtUFVGZWJObXdlOVhnOGltbXcwR3VQVXpzTVlxM05XQU1Db1VhTzRXK2thR2pkdUhBQkFDREhKYURUNnFSeUhNVllIU0pMMEdCRlJSa1lHQWdMcWRFL3o5WTZmbngvbXpKa0RJaUloeEtOcTV5bk5VMzlCNXhLUlhsRVV4TWZIcTUzRkl6VnAwc1RSTVlaR28zbFE1VGlNc1RyRWFEUjJBOUFwT0RnWUkwZU9WRHRPdlpPUWtHQWYxekpVa2lUdUhZdXhCazVSbEtGRTFERXNMQXlUSjA5V080NUhHanAwS0NJakkwRkU3UlZGbWE1Mm51SThycklteTNKTElscXUwV2l3WkFtM0huR2x1WFBud3R2YkcwUTB4bVF5M2ExMkhzWlkzYURWYXBjQ3dMQmh3K0RsNWFWMm5IcHA0c1NKQUFBaXlnU2dVemNOWTB4RkdnQ1BBOERVcVZPaDErdFZqdU9aZERvZEZpeFlZSjk4Q0hYb1ZqR1BxNndCV0E1QWMvZmRkM09YcGk0V0docUsxTlJVQUlCR28xbW5jaHpHV0IyUWtKQ1FBQ0RWeDhjSFk4ZU9WVHRPdmRXNWMyZTBidDBhUkJTbEtNcEV0Zk13eHRSaE5wc25BbWdSSFIyTklVT0dxQjNIby9YbzBRUHQyclVEZ0NheUxDOVRPNCtkUjFYV3pHYnpYVVEwVGF2Vll1blNwV3JIYVJCbXpab0ZQejgvQUVpV1pmbGV0Zk13eHRTbDFXb1hBVUJLU2dvQ0F3UFZqbE52RVZIeDVrN3o0Y0c5TnpQR3ltYzBHdjJJYUFOUWRMeWwxZGFaaXowZVNhUFJZTjY4ZVFBQUlsb1NHeHRiSjM3RVBLcXlKa25TQXdDb1M1Y3VhTkdpaGRweEdvVEF3RURIbVI0aVdxOXlITWFZaW00M1E4L1FhcldPWm55czlwS1NraEFSRVFFQTdSUkZHYXAySHNhWWUyazBtb1ZFRkdveW1kQ3paMCsxNHpRSUhUcDBzSThMR2hnWUdQaXcybmtBRDZxc0dZM0dlQUFaWGw1ZWZGWE56V2JNbUlHUWtCQUE2R3F4V0pMVnpzTVlVODFjQUpxa3BDUTBhZEpFN1N6MW5rNm53NlJKayt5VC9NUEdXQU1TSHg4ZkFlQitBUGFlQ2xWTzFEQVFFV2JObW1XZm5CUWZIOTljelR5QUIxWFdKRWxhQ3dEOSsvZm5nd1EzOC9YMXhYMzMzUWNBRUVJOERBOHFWNHl4NnJGWUlPUUs3QUFBQXhWSlJFRlVMR0ZFbEZtcStSNjdRd01HRExBM0owMlVaYm03Mm5rWVkrNmgwK2xXRXBGZjE2NWRJY3V5Mm5FYWxEWnQybURnd0lFQTRLUFQ2VGFxbmNjakRxb1RFaElza2lRTjlmWDF4Wnc1YzlTTzB5RGRkOTk5YU55NE1RQll6R2J6UUxYek1NYmNTd2d4SFlCM3AwNmRFQnNicTNZY2orSHI2K3ZvcUlXSVZxZ2NoekhtQmthak1ZNklaa2lTaEVXTEZxa2RwMEdhTVdNR05Cb05pR2lFeFdKUjFNemlFWGNxNm5TNmh3Rmc0TUNCQ0E0T1ZqdE9nNlRYNnpGKy9IaHMzcnpaZnUvYU93QUsxYzdGR0hNOWc4SGdMNFJZUkVURm0rMHhKeGs2ZENoZWVPRUY1T1hsOVRFYWpmR25UNS8rUXUxTWpESFgwV3ExNndIb3RGb3QxcXhabzNhY0JrdW4wOEZxdFdxRkVKc0JKS21Wbzk1WDFzeG04ejBBa3YzOS9aR1ptYWwybkFZdExTME51M2Z2eHNXTEZ3MktvZ3pQeXNyYXEzWW14cGpyNmZYNnNVUVVZaC9NbVRsWFNFZ0kwdExTc0d2WEx0SnF0YXNCakZJN0UyUE1kWVFRU1VTRS9QeDhuRHg1VXUwNERMQ291Zkg2WGxralNaSTJBTUR3NGNQaDcrK3ZkcDRHVGF2Vll0S2tTZmpMWC80Q0FPc05Cc05iWDM3NVpiN2F1Umhqcm1Nd0dQUkV0QndBeG8wYnAzWWNqelZxMUNqczNyMGJOcHR0YUh4OGZQTXZ2dmppUjdVek1jWmNnNGp1QnNEdHllc0lJY1FQYW02L1hsZldGRVhwQ2FCcmNIQXdwazJicG5ZY0JtRHc0TUhZdVhNbnZ2LysrOVk2blM0ZHdNdHFaMktNdVk1ZXJ4OE9vSG1yVnEyNGEya1hhdHEwS1ZKU1VuRGd3QUdkVHFkYkNXQ0cycGtZWTY2UmxaWDFEWUJ2MU03QjZvWjYzUStvTE11ZkUxRUh0WE93Q3YyWWxaVVZBNzUzalRHUHBTakthUUFKYXVkb1NJUVFOMi9jdU5Ic20yKyt1YTUyRnNZWVk2NVYzM3VEdktWMkFGWXg4Zi9idFdNakFFSVlCb0toaTNIL3BURjhKam9nWmVCM0s3aEFvWkt2dTIvZkdMQ1JaSjV1K0tGUlZWYy9Zd0FBQUFBQUFBQUFBQUFBQUFBQUFBQUFBQUFBQUFBQUFBQUFBQUFBQUFBQUFBQUFBQUFBQUFBQUFBQUFBQUFBQUFBQUFBQUFBQUFBQUFBQUFBQUFBQUFBQUFBQUFBQUFBQUFBQUFBQUFBQUFBQUFBQUFBQUFBQUFBQUFBQUFBQUFBQUFBQUFBQUFBQUFBQjR6Z0xjRHpnL3VwNks5UUFBQUFCSlJVNUVya0pnZ2c9PSIsCgkiVGhlbWUiIDogIiIsCgkiVHlwZSIgOiAiZmxvdyIsCgkiVmVyc2lvbiIgOiAiMTIiCn0K"/>
    </extobj>
  </extobjs>
</s:customData>
</file>

<file path=customXml/itemProps1.xml><?xml version="1.0" encoding="utf-8"?>
<ds:datastoreItem xmlns:ds="http://schemas.openxmlformats.org/officeDocument/2006/customXml" ds:itemID="{33126D1F-1AE4-457A-8086-FA5DB5E31766}">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10</TotalTime>
  <Words>908</Words>
  <Application>Microsoft Office PowerPoint</Application>
  <PresentationFormat>全屏显示(4:3)</PresentationFormat>
  <Paragraphs>105</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Calibri</vt:lpstr>
      <vt:lpstr>Cambria</vt:lpstr>
      <vt:lpstr>Cambria Math</vt:lpstr>
      <vt:lpstr>Times New Roman</vt:lpstr>
      <vt:lpstr>Office 主题</vt:lpstr>
      <vt:lpstr>供应链管理案例分析作业小组报告</vt:lpstr>
      <vt:lpstr>一、初步分析与合理假设</vt:lpstr>
      <vt:lpstr>PowerPoint 演示文稿</vt:lpstr>
      <vt:lpstr>PowerPoint 演示文稿</vt:lpstr>
      <vt:lpstr>PowerPoint 演示文稿</vt:lpstr>
      <vt:lpstr>二、模型建立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三、结果与总结</vt:lpstr>
      <vt:lpstr>PowerPoint 演示文稿</vt:lpstr>
      <vt:lpstr>PowerPoint 演示文稿</vt:lpstr>
      <vt:lpstr>PowerPoint 演示文稿</vt:lpstr>
      <vt:lpstr>PowerPoint 演示文稿</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Shijima</cp:lastModifiedBy>
  <cp:revision>277</cp:revision>
  <dcterms:created xsi:type="dcterms:W3CDTF">2006-04-29T00:50:00Z</dcterms:created>
  <dcterms:modified xsi:type="dcterms:W3CDTF">2021-11-10T11:28:37Z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C04C67F860E843739CC2593B202FC8E7</vt:lpwstr>
  </property>
  <property fmtid="{D5CDD505-2E9C-101B-9397-08002B2CF9AE}" pid="3" name="KSOProductBuildVer">
    <vt:lpwstr>2052-11.1.0.11115</vt:lpwstr>
  </property>
</Properties>
</file>