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7"/>
  </p:notesMasterIdLst>
  <p:sldIdLst>
    <p:sldId id="259" r:id="rId3"/>
    <p:sldId id="263" r:id="rId4"/>
    <p:sldId id="279" r:id="rId5"/>
    <p:sldId id="273" r:id="rId6"/>
    <p:sldId id="298" r:id="rId7"/>
    <p:sldId id="274" r:id="rId8"/>
    <p:sldId id="272" r:id="rId9"/>
    <p:sldId id="277" r:id="rId10"/>
    <p:sldId id="296" r:id="rId11"/>
    <p:sldId id="280" r:id="rId12"/>
    <p:sldId id="299" r:id="rId13"/>
    <p:sldId id="281" r:id="rId14"/>
    <p:sldId id="282" r:id="rId15"/>
    <p:sldId id="26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D82"/>
    <a:srgbClr val="BED181"/>
    <a:srgbClr val="0CB692"/>
    <a:srgbClr val="375A52"/>
    <a:srgbClr val="767171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7" autoAdjust="0"/>
  </p:normalViewPr>
  <p:slideViewPr>
    <p:cSldViewPr snapToGrid="0">
      <p:cViewPr varScale="1">
        <p:scale>
          <a:sx n="80" d="100"/>
          <a:sy n="80" d="100"/>
        </p:scale>
        <p:origin x="739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70AE1-6D4B-419E-B48A-ECC701F58E96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E43E2-2097-429B-A1C1-7F006BE9A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E43E2-2097-429B-A1C1-7F006BE9A0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637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E43E2-2097-429B-A1C1-7F006BE9A0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9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PA_组合 14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6887838"/>
            <a:chOff x="6431420" y="-718796"/>
            <a:chExt cx="12192000" cy="688783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420" y="-703877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6431420" y="-718796"/>
              <a:ext cx="12192000" cy="688783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F0DA-ED0A-4717-8BC2-0AC3825A0AD0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264D-7D23-4327-B93F-935CC6D943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F0DA-ED0A-4717-8BC2-0AC3825A0AD0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B264D-7D23-4327-B93F-935CC6D943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image" Target="../media/image4.png"/><Relationship Id="rId3" Type="http://schemas.openxmlformats.org/officeDocument/2006/relationships/tags" Target="../tags/tag8.xml"/><Relationship Id="rId21" Type="http://schemas.microsoft.com/office/2007/relationships/hdphoto" Target="../media/hdphoto3.wdp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3.png"/><Relationship Id="rId2" Type="http://schemas.openxmlformats.org/officeDocument/2006/relationships/tags" Target="../tags/tag7.xml"/><Relationship Id="rId16" Type="http://schemas.microsoft.com/office/2007/relationships/hdphoto" Target="../media/hdphoto1.wdp"/><Relationship Id="rId20" Type="http://schemas.openxmlformats.org/officeDocument/2006/relationships/image" Target="../media/image5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image" Target="../media/image2.png"/><Relationship Id="rId10" Type="http://schemas.openxmlformats.org/officeDocument/2006/relationships/tags" Target="../tags/tag15.xml"/><Relationship Id="rId19" Type="http://schemas.microsoft.com/office/2007/relationships/hdphoto" Target="../media/hdphoto2.wdp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3" Type="http://schemas.openxmlformats.org/officeDocument/2006/relationships/tags" Target="../tags/tag21.xml"/><Relationship Id="rId21" Type="http://schemas.openxmlformats.org/officeDocument/2006/relationships/tags" Target="../tags/tag39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5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tags" Target="../tags/tag38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tags" Target="../tags/tag42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23" Type="http://schemas.openxmlformats.org/officeDocument/2006/relationships/tags" Target="../tags/tag41.xml"/><Relationship Id="rId10" Type="http://schemas.openxmlformats.org/officeDocument/2006/relationships/tags" Target="../tags/tag28.xml"/><Relationship Id="rId19" Type="http://schemas.openxmlformats.org/officeDocument/2006/relationships/tags" Target="../tags/tag37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10800000">
            <a:off x="3570515" y="1970314"/>
            <a:ext cx="5007428" cy="4316748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2576577" y="2838169"/>
            <a:ext cx="427880" cy="368862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2777453" y="3667859"/>
            <a:ext cx="2759746" cy="2379091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6241435" y="4266573"/>
            <a:ext cx="427880" cy="368862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0">
            <a:off x="3425920" y="4188494"/>
            <a:ext cx="1462810" cy="1337820"/>
          </a:xfrm>
          <a:prstGeom prst="triangle">
            <a:avLst/>
          </a:prstGeom>
          <a:solidFill>
            <a:srgbClr val="516D8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9044306">
            <a:off x="7702701" y="4970516"/>
            <a:ext cx="427880" cy="368862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9044306">
            <a:off x="8781152" y="4441543"/>
            <a:ext cx="170002" cy="14655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9044306">
            <a:off x="9477480" y="4816199"/>
            <a:ext cx="170002" cy="14655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4836188">
            <a:off x="10837507" y="3432430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4836188">
            <a:off x="9590855" y="3674266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4836188">
            <a:off x="10203478" y="3886219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2438400" y="1509485"/>
            <a:ext cx="5007428" cy="4316748"/>
          </a:xfrm>
          <a:prstGeom prst="triangl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任意多边形 67"/>
          <p:cNvSpPr/>
          <p:nvPr/>
        </p:nvSpPr>
        <p:spPr>
          <a:xfrm rot="10800000">
            <a:off x="9337419" y="0"/>
            <a:ext cx="2441304" cy="2104573"/>
          </a:xfrm>
          <a:custGeom>
            <a:avLst/>
            <a:gdLst>
              <a:gd name="connsiteX0" fmla="*/ 2441304 w 2441304"/>
              <a:gd name="connsiteY0" fmla="*/ 2104573 h 2104573"/>
              <a:gd name="connsiteX1" fmla="*/ 0 w 2441304"/>
              <a:gd name="connsiteY1" fmla="*/ 2104573 h 2104573"/>
              <a:gd name="connsiteX2" fmla="*/ 1220652 w 2441304"/>
              <a:gd name="connsiteY2" fmla="*/ 0 h 210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1304" h="2104573">
                <a:moveTo>
                  <a:pt x="2441304" y="2104573"/>
                </a:moveTo>
                <a:lnTo>
                  <a:pt x="0" y="2104573"/>
                </a:lnTo>
                <a:lnTo>
                  <a:pt x="1220652" y="0"/>
                </a:lnTo>
                <a:close/>
              </a:path>
            </a:pathLst>
          </a:cu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 66"/>
          <p:cNvSpPr/>
          <p:nvPr/>
        </p:nvSpPr>
        <p:spPr>
          <a:xfrm rot="10800000">
            <a:off x="10178754" y="71202"/>
            <a:ext cx="2013353" cy="2165347"/>
          </a:xfrm>
          <a:custGeom>
            <a:avLst/>
            <a:gdLst>
              <a:gd name="connsiteX0" fmla="*/ 2013353 w 2013353"/>
              <a:gd name="connsiteY0" fmla="*/ 2165347 h 2165347"/>
              <a:gd name="connsiteX1" fmla="*/ 0 w 2013353"/>
              <a:gd name="connsiteY1" fmla="*/ 2165347 h 2165347"/>
              <a:gd name="connsiteX2" fmla="*/ 0 w 2013353"/>
              <a:gd name="connsiteY2" fmla="*/ 1305951 h 2165347"/>
              <a:gd name="connsiteX3" fmla="*/ 757452 w 2013353"/>
              <a:gd name="connsiteY3" fmla="*/ 0 h 216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353" h="2165347">
                <a:moveTo>
                  <a:pt x="2013353" y="2165347"/>
                </a:moveTo>
                <a:lnTo>
                  <a:pt x="0" y="2165347"/>
                </a:lnTo>
                <a:lnTo>
                  <a:pt x="0" y="1305951"/>
                </a:lnTo>
                <a:lnTo>
                  <a:pt x="757452" y="0"/>
                </a:lnTo>
                <a:close/>
              </a:path>
            </a:pathLst>
          </a:cu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10558071" y="272314"/>
            <a:ext cx="1416663" cy="1221261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9974863" y="1533914"/>
            <a:ext cx="661965" cy="570659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11632369" y="1953679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10924670" y="258285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10879601" y="2071208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11155169" y="2203505"/>
            <a:ext cx="401359" cy="345999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9612174" y="105452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17"/>
          <p:cNvSpPr/>
          <p:nvPr>
            <p:custDataLst>
              <p:tags r:id="rId1"/>
            </p:custDataLst>
          </p:nvPr>
        </p:nvSpPr>
        <p:spPr>
          <a:xfrm>
            <a:off x="404245" y="2386479"/>
            <a:ext cx="10096075" cy="111545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PA_文本框 6"/>
          <p:cNvSpPr txBox="1"/>
          <p:nvPr>
            <p:custDataLst>
              <p:tags r:id="rId2"/>
            </p:custDataLst>
          </p:nvPr>
        </p:nvSpPr>
        <p:spPr>
          <a:xfrm>
            <a:off x="164165" y="2281512"/>
            <a:ext cx="10550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516D82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图书管理系统项目答辩</a:t>
            </a:r>
          </a:p>
        </p:txBody>
      </p:sp>
      <p:sp>
        <p:nvSpPr>
          <p:cNvPr id="33" name="PA_文本框 21"/>
          <p:cNvSpPr txBox="1"/>
          <p:nvPr>
            <p:custDataLst>
              <p:tags r:id="rId3"/>
            </p:custDataLst>
          </p:nvPr>
        </p:nvSpPr>
        <p:spPr>
          <a:xfrm>
            <a:off x="6185666" y="5374436"/>
            <a:ext cx="5863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rgbClr val="01C2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指导老师：何帅峰</a:t>
            </a:r>
            <a:endParaRPr lang="en-US" altLang="zh-CN" sz="2400" spc="300" dirty="0">
              <a:solidFill>
                <a:srgbClr val="01C2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spc="300" dirty="0">
              <a:solidFill>
                <a:srgbClr val="01C2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spc="300" dirty="0">
                <a:solidFill>
                  <a:srgbClr val="01C2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2400" spc="300" dirty="0">
                <a:solidFill>
                  <a:srgbClr val="01C2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2023.9.12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960" y="187960"/>
            <a:ext cx="3879850" cy="70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375A52"/>
                </a:solidFill>
              </a14:hiddenFill>
            </a:ext>
          </a:extLst>
        </p:spPr>
        <p:txBody>
          <a:bodyPr wrap="square" lIns="91440" tIns="45720" rIns="91440" bIns="45720" rtlCol="0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2</a:t>
            </a:r>
            <a:r>
              <a:rPr lang="en-US" altLang="zh-CN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.</a:t>
            </a:r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项目结构和功能介绍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4B8FA6-0D19-17CB-8071-91150F3E354B}"/>
              </a:ext>
            </a:extLst>
          </p:cNvPr>
          <p:cNvSpPr txBox="1"/>
          <p:nvPr/>
        </p:nvSpPr>
        <p:spPr>
          <a:xfrm>
            <a:off x="528320" y="814933"/>
            <a:ext cx="4502785" cy="5017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5CB5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个人空间</a:t>
            </a:r>
            <a:endParaRPr lang="en-US" altLang="zh-CN" sz="24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用户通过此模块进行登录，注册过的用户输入用户名和密码，点击登录按钮，系统进入用户数据库进行匹配，匹配失败显示登陆失败；登录成功后用户即可进入个人页面管理个人信息和查看借阅情况。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8B90C4-3C7B-FD92-5E58-BF98772F9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672" y="2022221"/>
            <a:ext cx="5519226" cy="31390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9E6C50-53E9-69F6-435D-5207545D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5" y="3411422"/>
            <a:ext cx="5417989" cy="30476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506BDCC-A1EA-07F0-5CEC-35FF252C3A77}"/>
              </a:ext>
            </a:extLst>
          </p:cNvPr>
          <p:cNvSpPr txBox="1"/>
          <p:nvPr/>
        </p:nvSpPr>
        <p:spPr>
          <a:xfrm>
            <a:off x="6437672" y="11499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登录成功后显示个人页面：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9E94EB-B551-441B-B154-9F3B63CB7D26}"/>
              </a:ext>
            </a:extLst>
          </p:cNvPr>
          <p:cNvSpPr txBox="1"/>
          <p:nvPr/>
        </p:nvSpPr>
        <p:spPr>
          <a:xfrm>
            <a:off x="301570" y="686893"/>
            <a:ext cx="4502785" cy="1013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5CB5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sz="24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61E2F6-3C6E-40EB-9DE6-CB239A52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2" y="1910217"/>
            <a:ext cx="6031022" cy="33813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B42A4B-847C-4E3C-A09A-EDD5F4ABA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178" y="1986417"/>
            <a:ext cx="6558826" cy="330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21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8"/>
          <p:cNvSpPr/>
          <p:nvPr/>
        </p:nvSpPr>
        <p:spPr>
          <a:xfrm>
            <a:off x="391878" y="975141"/>
            <a:ext cx="759376" cy="759333"/>
          </a:xfrm>
          <a:prstGeom prst="roundRect">
            <a:avLst>
              <a:gd name="adj" fmla="val 50000"/>
            </a:avLst>
          </a:prstGeom>
          <a:solidFill>
            <a:srgbClr val="0CB6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526" tIns="64264" rIns="128526" bIns="64264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Agency FB" panose="020B0503020202020204" pitchFamily="34" charset="0"/>
              <a:ea typeface="幼圆" panose="02010509060101010101" pitchFamily="49" charset="-122"/>
              <a:sym typeface="Agency FB" panose="020B0503020202020204" pitchFamily="34" charset="0"/>
            </a:endParaRPr>
          </a:p>
        </p:txBody>
      </p:sp>
      <p:sp>
        <p:nvSpPr>
          <p:cNvPr id="7" name="Rounded Rectangle 52"/>
          <p:cNvSpPr/>
          <p:nvPr/>
        </p:nvSpPr>
        <p:spPr>
          <a:xfrm>
            <a:off x="7090804" y="975141"/>
            <a:ext cx="759376" cy="759333"/>
          </a:xfrm>
          <a:prstGeom prst="roundRect">
            <a:avLst>
              <a:gd name="adj" fmla="val 50000"/>
            </a:avLst>
          </a:prstGeom>
          <a:solidFill>
            <a:srgbClr val="0CB6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526" tIns="64264" rIns="128526" bIns="64264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Agency FB" panose="020B0503020202020204" pitchFamily="34" charset="0"/>
              <a:ea typeface="幼圆" panose="02010509060101010101" pitchFamily="49" charset="-122"/>
              <a:sym typeface="Agency FB" panose="020B0503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2023" y="236940"/>
            <a:ext cx="3949799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3.</a:t>
            </a:r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项目核心技术和创新点展示</a:t>
            </a:r>
          </a:p>
          <a:p>
            <a:pPr algn="l" defTabSz="963930"/>
            <a:endParaRPr lang="zh-CN" altLang="en-US" sz="2400" b="1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963930"/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9311BC-2810-4688-3F1A-4B06636AB99E}"/>
              </a:ext>
            </a:extLst>
          </p:cNvPr>
          <p:cNvSpPr txBox="1"/>
          <p:nvPr/>
        </p:nvSpPr>
        <p:spPr>
          <a:xfrm>
            <a:off x="1447248" y="1091483"/>
            <a:ext cx="3549061" cy="7940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5CB5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  <a:endParaRPr lang="en-US" altLang="zh-CN" sz="24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、数据库：用于存储图书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、图像识别技术：实现了图书的识别。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、安全技术：图书管理系统中的数据非常重要，因此需要采取各种安全措施来保护数据的安全。常用的安全技术包括用户身份验证、数据加密等。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F94A3B-B164-350D-9E46-1998B2B7DADB}"/>
              </a:ext>
            </a:extLst>
          </p:cNvPr>
          <p:cNvSpPr txBox="1"/>
          <p:nvPr/>
        </p:nvSpPr>
        <p:spPr>
          <a:xfrm>
            <a:off x="8170144" y="1073566"/>
            <a:ext cx="3549061" cy="7940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5CB5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创新点展示</a:t>
            </a:r>
            <a:endParaRPr lang="en-US" altLang="zh-CN" sz="24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图书条形码识别：条形码技术可以方便地实现图书的自动识别和分类，提高图书管理的效率和准确性。因此，在图书管理系统中集成条形码技术是一种常见的创新点。</a:t>
            </a:r>
            <a:endParaRPr lang="en-US" altLang="zh-CN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自助借还书：通过应用条形码技术，读者可以实现自助借还书，减少图书馆工作人员的工作量，提高图书管理的效率。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92023" y="236940"/>
            <a:ext cx="24109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4.项目总结与</a:t>
            </a:r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展望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795" y="814705"/>
            <a:ext cx="10424795" cy="59016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/>
              <a:t>     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这个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使用JavaFX+MySQL+Scene Bulider实现的图书借阅管理系统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是我们进入大学以来第一个以小组合作的形式完成的项目，具有不菲的学习价值。</a:t>
            </a:r>
          </a:p>
          <a:p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同于单打独斗时的我行我素，合作中我们需要沟通、协调、配合。每个人都有不同的想法，每个人又都又相异的长处。固执己见，则很难调和，分工不当也进行不了高效的合作。所以在合作中沟通、协调又是重中之重。明确每个人的分工，每个人去把自己部分完善好就是小组合作的主旋律。而既然分工要明确，也就意味着我们往往把一个整体切割成各个部分，是不连贯的。那整体之间的串联就需要大家去一起完善，一起调和。这也就是把音符组合成连贯旋律的关键所在。</a:t>
            </a:r>
          </a:p>
          <a:p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编写项目的过程中进行学习也是我们的任务之一。通过查看网络上各种技术相关的博客，听取老师对基础知识的讲授，我们得以成功的学习到了这些项目所需技术的最基础的用法，并最终完成了这个项目。本次实训中我们小组全员受益良多，自学能力、设计能力、项目组织和管理能力都有所提升，由于时间仓促，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其中很多次都想要放弃，想要退而求其次，但最后还是靠着组员们的相互鼓励坚持了下来，也十分感谢何老师鼓励与帮助。但难免的，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这次项目编写过程中还存在着许多有待完善的地方，组员们有很多想法也没来得及去尝试着实践，还有许多问题如代码编写的不够规范，测试没有全面完备等。实训虽然结束了，但这个项目不会停止，我们会继续改进，不断完善，打磨技术，向着一个真正的程序设计团队迈进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10800000">
            <a:off x="4117883" y="2375545"/>
            <a:ext cx="4333875" cy="3872554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3796141" y="4074140"/>
            <a:ext cx="2388530" cy="2134282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7260123" y="4466002"/>
            <a:ext cx="370326" cy="33090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0">
            <a:off x="4444608" y="4487629"/>
            <a:ext cx="1266046" cy="1200158"/>
          </a:xfrm>
          <a:prstGeom prst="triangle">
            <a:avLst/>
          </a:prstGeom>
          <a:solidFill>
            <a:srgbClr val="516D8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9044306">
            <a:off x="8734338" y="5181589"/>
            <a:ext cx="370326" cy="33090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9044306">
            <a:off x="9804984" y="4622721"/>
            <a:ext cx="147135" cy="13147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9044306">
            <a:off x="9477480" y="4816199"/>
            <a:ext cx="170002" cy="14655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4836188">
            <a:off x="10873258" y="3418277"/>
            <a:ext cx="184245" cy="176035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4836188">
            <a:off x="9590855" y="3674266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4836188">
            <a:off x="10203478" y="3886219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3457088" y="2115152"/>
            <a:ext cx="4333875" cy="3872554"/>
          </a:xfrm>
          <a:prstGeom prst="triangl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任意多边形 67"/>
          <p:cNvSpPr/>
          <p:nvPr/>
        </p:nvSpPr>
        <p:spPr>
          <a:xfrm rot="10800000">
            <a:off x="9672453" y="0"/>
            <a:ext cx="2106269" cy="1638300"/>
          </a:xfrm>
          <a:custGeom>
            <a:avLst/>
            <a:gdLst>
              <a:gd name="connsiteX0" fmla="*/ 2441304 w 2441304"/>
              <a:gd name="connsiteY0" fmla="*/ 2104573 h 2104573"/>
              <a:gd name="connsiteX1" fmla="*/ 0 w 2441304"/>
              <a:gd name="connsiteY1" fmla="*/ 2104573 h 2104573"/>
              <a:gd name="connsiteX2" fmla="*/ 1220652 w 2441304"/>
              <a:gd name="connsiteY2" fmla="*/ 0 h 210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1304" h="2104573">
                <a:moveTo>
                  <a:pt x="2441304" y="2104573"/>
                </a:moveTo>
                <a:lnTo>
                  <a:pt x="0" y="2104573"/>
                </a:lnTo>
                <a:lnTo>
                  <a:pt x="1220652" y="0"/>
                </a:lnTo>
                <a:close/>
              </a:path>
            </a:pathLst>
          </a:cu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 66"/>
          <p:cNvSpPr/>
          <p:nvPr/>
        </p:nvSpPr>
        <p:spPr>
          <a:xfrm rot="10800000">
            <a:off x="10455058" y="71201"/>
            <a:ext cx="1737048" cy="1685609"/>
          </a:xfrm>
          <a:custGeom>
            <a:avLst/>
            <a:gdLst>
              <a:gd name="connsiteX0" fmla="*/ 2013353 w 2013353"/>
              <a:gd name="connsiteY0" fmla="*/ 2165347 h 2165347"/>
              <a:gd name="connsiteX1" fmla="*/ 0 w 2013353"/>
              <a:gd name="connsiteY1" fmla="*/ 2165347 h 2165347"/>
              <a:gd name="connsiteX2" fmla="*/ 0 w 2013353"/>
              <a:gd name="connsiteY2" fmla="*/ 1305951 h 2165347"/>
              <a:gd name="connsiteX3" fmla="*/ 757452 w 2013353"/>
              <a:gd name="connsiteY3" fmla="*/ 0 h 216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353" h="2165347">
                <a:moveTo>
                  <a:pt x="2013353" y="2165347"/>
                </a:moveTo>
                <a:lnTo>
                  <a:pt x="0" y="2165347"/>
                </a:lnTo>
                <a:lnTo>
                  <a:pt x="0" y="1305951"/>
                </a:lnTo>
                <a:lnTo>
                  <a:pt x="757452" y="0"/>
                </a:lnTo>
                <a:close/>
              </a:path>
            </a:pathLst>
          </a:cu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10752487" y="272314"/>
            <a:ext cx="1222246" cy="950688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10065707" y="1533914"/>
            <a:ext cx="571120" cy="444228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11664001" y="1953679"/>
            <a:ext cx="198866" cy="154682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10956302" y="2582852"/>
            <a:ext cx="198866" cy="154682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10911233" y="2071208"/>
            <a:ext cx="198866" cy="154682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11210249" y="2203505"/>
            <a:ext cx="346278" cy="269342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9643806" y="1054522"/>
            <a:ext cx="198866" cy="154682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71645" y="2375535"/>
            <a:ext cx="3126740" cy="1851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展示完毕</a:t>
            </a:r>
          </a:p>
          <a:p>
            <a:r>
              <a:rPr lang="zh-CN" altLang="en-US" sz="4800" dirty="0">
                <a:solidFill>
                  <a:schemeClr val="bg1"/>
                </a:solidFill>
              </a:rPr>
              <a:t>谢谢观看</a:t>
            </a:r>
          </a:p>
        </p:txBody>
      </p:sp>
      <p:sp>
        <p:nvSpPr>
          <p:cNvPr id="15" name="PA_文本框 21"/>
          <p:cNvSpPr txBox="1"/>
          <p:nvPr>
            <p:custDataLst>
              <p:tags r:id="rId1"/>
            </p:custDataLst>
          </p:nvPr>
        </p:nvSpPr>
        <p:spPr>
          <a:xfrm>
            <a:off x="6946968" y="5655910"/>
            <a:ext cx="586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rgbClr val="01C2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汇报人：吴昊宇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PA_直接连接符 10"/>
          <p:cNvCxnSpPr/>
          <p:nvPr>
            <p:custDataLst>
              <p:tags r:id="rId1"/>
            </p:custDataLst>
          </p:nvPr>
        </p:nvCxnSpPr>
        <p:spPr>
          <a:xfrm>
            <a:off x="5969175" y="760916"/>
            <a:ext cx="5275006" cy="5717054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36" y="4312058"/>
            <a:ext cx="6751163" cy="1825009"/>
          </a:xfrm>
          <a:prstGeom prst="rect">
            <a:avLst/>
          </a:prstGeom>
        </p:spPr>
      </p:pic>
      <p:sp>
        <p:nvSpPr>
          <p:cNvPr id="2" name="PA_等腰三角形 11"/>
          <p:cNvSpPr/>
          <p:nvPr>
            <p:custDataLst>
              <p:tags r:id="rId3"/>
            </p:custDataLst>
          </p:nvPr>
        </p:nvSpPr>
        <p:spPr>
          <a:xfrm>
            <a:off x="9247940" y="116113"/>
            <a:ext cx="1672071" cy="1231287"/>
          </a:xfrm>
          <a:prstGeom prst="triangle">
            <a:avLst/>
          </a:prstGeom>
          <a:noFill/>
          <a:ln w="50800">
            <a:solidFill>
              <a:srgbClr val="01C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A_等腰三角形 12"/>
          <p:cNvSpPr/>
          <p:nvPr>
            <p:custDataLst>
              <p:tags r:id="rId4"/>
            </p:custDataLst>
          </p:nvPr>
        </p:nvSpPr>
        <p:spPr>
          <a:xfrm rot="1949788">
            <a:off x="11437494" y="4313322"/>
            <a:ext cx="1066800" cy="323850"/>
          </a:xfrm>
          <a:prstGeom prst="triangle">
            <a:avLst/>
          </a:prstGeom>
          <a:solidFill>
            <a:srgbClr val="5CB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_等腰三角形 15"/>
          <p:cNvSpPr/>
          <p:nvPr>
            <p:custDataLst>
              <p:tags r:id="rId5"/>
            </p:custDataLst>
          </p:nvPr>
        </p:nvSpPr>
        <p:spPr>
          <a:xfrm rot="1949788">
            <a:off x="1578816" y="5330991"/>
            <a:ext cx="1066800" cy="323850"/>
          </a:xfrm>
          <a:prstGeom prst="triangle">
            <a:avLst/>
          </a:prstGeom>
          <a:solidFill>
            <a:srgbClr val="5CB5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等腰三角形 16"/>
          <p:cNvSpPr/>
          <p:nvPr>
            <p:custDataLst>
              <p:tags r:id="rId6"/>
            </p:custDataLst>
          </p:nvPr>
        </p:nvSpPr>
        <p:spPr>
          <a:xfrm rot="1949788">
            <a:off x="2819724" y="559093"/>
            <a:ext cx="1066800" cy="1193938"/>
          </a:xfrm>
          <a:prstGeom prst="triangle">
            <a:avLst/>
          </a:prstGeom>
          <a:solidFill>
            <a:srgbClr val="01C29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等腰三角形 18"/>
          <p:cNvSpPr/>
          <p:nvPr>
            <p:custDataLst>
              <p:tags r:id="rId7"/>
            </p:custDataLst>
          </p:nvPr>
        </p:nvSpPr>
        <p:spPr>
          <a:xfrm rot="10800000">
            <a:off x="158547" y="119363"/>
            <a:ext cx="1623782" cy="1230444"/>
          </a:xfrm>
          <a:prstGeom prst="triangle">
            <a:avLst/>
          </a:prstGeom>
          <a:solidFill>
            <a:srgbClr val="01C293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等腰三角形 5"/>
          <p:cNvSpPr/>
          <p:nvPr>
            <p:custDataLst>
              <p:tags r:id="rId8"/>
            </p:custDataLst>
          </p:nvPr>
        </p:nvSpPr>
        <p:spPr>
          <a:xfrm rot="10800000">
            <a:off x="158547" y="-21104"/>
            <a:ext cx="1623782" cy="1230444"/>
          </a:xfrm>
          <a:prstGeom prst="triangle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文本框 13"/>
          <p:cNvSpPr txBox="1"/>
          <p:nvPr>
            <p:custDataLst>
              <p:tags r:id="rId9"/>
            </p:custDataLst>
          </p:nvPr>
        </p:nvSpPr>
        <p:spPr>
          <a:xfrm>
            <a:off x="521475" y="223196"/>
            <a:ext cx="847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目录</a:t>
            </a:r>
          </a:p>
        </p:txBody>
      </p:sp>
      <p:sp>
        <p:nvSpPr>
          <p:cNvPr id="9" name="PA_等腰三角形 1"/>
          <p:cNvSpPr/>
          <p:nvPr>
            <p:custDataLst>
              <p:tags r:id="rId10"/>
            </p:custDataLst>
          </p:nvPr>
        </p:nvSpPr>
        <p:spPr>
          <a:xfrm rot="19369738">
            <a:off x="8946076" y="4365419"/>
            <a:ext cx="874021" cy="586954"/>
          </a:xfrm>
          <a:prstGeom prst="triangle">
            <a:avLst>
              <a:gd name="adj" fmla="val 52347"/>
            </a:avLst>
          </a:prstGeom>
          <a:solidFill>
            <a:srgbClr val="01C29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PA_直接连接符 10"/>
          <p:cNvCxnSpPr/>
          <p:nvPr>
            <p:custDataLst>
              <p:tags r:id="rId11"/>
            </p:custDataLst>
          </p:nvPr>
        </p:nvCxnSpPr>
        <p:spPr>
          <a:xfrm>
            <a:off x="6916994" y="-93674"/>
            <a:ext cx="5275006" cy="5717054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65"/>
          <p:cNvSpPr>
            <a:spLocks noChangeArrowheads="1"/>
          </p:cNvSpPr>
          <p:nvPr/>
        </p:nvSpPr>
        <p:spPr bwMode="auto">
          <a:xfrm rot="10800000" flipV="1">
            <a:off x="4703654" y="4255277"/>
            <a:ext cx="4790066" cy="21700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75000"/>
                  <a:lumOff val="25000"/>
                  <a:alpha val="83000"/>
                </a:sysClr>
              </a:gs>
              <a:gs pos="76000">
                <a:srgbClr val="EEECE1">
                  <a:alpha val="0"/>
                </a:srgbClr>
              </a:gs>
            </a:gsLst>
            <a:lin ang="2700000" scaled="1"/>
            <a:tileRect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Oval 65"/>
          <p:cNvSpPr>
            <a:spLocks noChangeArrowheads="1"/>
          </p:cNvSpPr>
          <p:nvPr/>
        </p:nvSpPr>
        <p:spPr bwMode="auto">
          <a:xfrm rot="10800000" flipV="1">
            <a:off x="4726495" y="6258436"/>
            <a:ext cx="4790066" cy="21700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75000"/>
                  <a:lumOff val="25000"/>
                  <a:alpha val="83000"/>
                </a:sysClr>
              </a:gs>
              <a:gs pos="76000">
                <a:srgbClr val="EEECE1">
                  <a:alpha val="0"/>
                </a:srgbClr>
              </a:gs>
            </a:gsLst>
            <a:lin ang="2700000" scaled="1"/>
            <a:tileRect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Oval 65"/>
          <p:cNvSpPr>
            <a:spLocks noChangeArrowheads="1"/>
          </p:cNvSpPr>
          <p:nvPr/>
        </p:nvSpPr>
        <p:spPr bwMode="auto">
          <a:xfrm rot="10800000" flipV="1">
            <a:off x="4703655" y="2309680"/>
            <a:ext cx="4790066" cy="21700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75000"/>
                  <a:lumOff val="25000"/>
                  <a:alpha val="83000"/>
                </a:sysClr>
              </a:gs>
              <a:gs pos="76000">
                <a:srgbClr val="EEECE1">
                  <a:alpha val="0"/>
                </a:srgbClr>
              </a:gs>
            </a:gsLst>
            <a:lin ang="2700000" scaled="1"/>
            <a:tileRect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86" y="2889658"/>
            <a:ext cx="6751163" cy="182500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86" y="1413549"/>
            <a:ext cx="6751163" cy="182500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10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76" y="-21127"/>
            <a:ext cx="6751163" cy="1852453"/>
          </a:xfrm>
          <a:prstGeom prst="rect">
            <a:avLst/>
          </a:prstGeom>
          <a:noFill/>
        </p:spPr>
      </p:pic>
      <p:sp>
        <p:nvSpPr>
          <p:cNvPr id="18" name="TextBox 23"/>
          <p:cNvSpPr txBox="1"/>
          <p:nvPr/>
        </p:nvSpPr>
        <p:spPr>
          <a:xfrm flipH="1">
            <a:off x="3615735" y="892652"/>
            <a:ext cx="8446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ysClr val="window" lastClr="FFFFFF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01</a:t>
            </a:r>
            <a:endParaRPr lang="zh-CN" altLang="en-US" sz="3600" dirty="0">
              <a:solidFill>
                <a:sysClr val="window" lastClr="FFFFFF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4703481" y="950293"/>
            <a:ext cx="498080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375A52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项目需求分析</a:t>
            </a:r>
          </a:p>
        </p:txBody>
      </p:sp>
      <p:sp>
        <p:nvSpPr>
          <p:cNvPr id="21" name="TextBox 27"/>
          <p:cNvSpPr txBox="1"/>
          <p:nvPr/>
        </p:nvSpPr>
        <p:spPr>
          <a:xfrm flipH="1">
            <a:off x="3657233" y="2387901"/>
            <a:ext cx="8446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ysClr val="window" lastClr="FFFFFF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02</a:t>
            </a:r>
            <a:endParaRPr lang="zh-CN" altLang="en-US" sz="3600" dirty="0">
              <a:solidFill>
                <a:sysClr val="window" lastClr="FFFFFF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8"/>
          <p:cNvSpPr txBox="1"/>
          <p:nvPr/>
        </p:nvSpPr>
        <p:spPr>
          <a:xfrm>
            <a:off x="4616074" y="2340132"/>
            <a:ext cx="498080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项目结构和功能介绍</a:t>
            </a:r>
          </a:p>
        </p:txBody>
      </p:sp>
      <p:sp>
        <p:nvSpPr>
          <p:cNvPr id="24" name="TextBox 30"/>
          <p:cNvSpPr txBox="1"/>
          <p:nvPr/>
        </p:nvSpPr>
        <p:spPr>
          <a:xfrm flipH="1">
            <a:off x="3645009" y="3800510"/>
            <a:ext cx="8446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ysClr val="window" lastClr="FFFFFF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03</a:t>
            </a:r>
            <a:endParaRPr lang="zh-CN" altLang="en-US" sz="3600" dirty="0">
              <a:solidFill>
                <a:sysClr val="window" lastClr="FFFFFF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31"/>
          <p:cNvSpPr txBox="1"/>
          <p:nvPr/>
        </p:nvSpPr>
        <p:spPr>
          <a:xfrm>
            <a:off x="4603850" y="3879741"/>
            <a:ext cx="498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项目核心技术和创新点展示</a:t>
            </a:r>
          </a:p>
        </p:txBody>
      </p:sp>
      <p:sp>
        <p:nvSpPr>
          <p:cNvPr id="28" name="TextBox 30"/>
          <p:cNvSpPr txBox="1"/>
          <p:nvPr>
            <p:custDataLst>
              <p:tags r:id="rId12"/>
            </p:custDataLst>
          </p:nvPr>
        </p:nvSpPr>
        <p:spPr>
          <a:xfrm flipH="1">
            <a:off x="3615799" y="5212750"/>
            <a:ext cx="844664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ysClr val="window" lastClr="FFFFFF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04</a:t>
            </a:r>
            <a:endParaRPr lang="zh-CN" altLang="en-US" sz="3600" dirty="0">
              <a:solidFill>
                <a:sysClr val="window" lastClr="FFFFFF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1"/>
          <p:cNvSpPr txBox="1"/>
          <p:nvPr>
            <p:custDataLst>
              <p:tags r:id="rId13"/>
            </p:custDataLst>
          </p:nvPr>
        </p:nvSpPr>
        <p:spPr>
          <a:xfrm>
            <a:off x="4730850" y="5276741"/>
            <a:ext cx="498080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项目总结与展望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382638" y="2683224"/>
            <a:ext cx="1848344" cy="1848344"/>
          </a:xfrm>
          <a:prstGeom prst="ellips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latin typeface="Agency FB" panose="020B0503020202020204" pitchFamily="34" charset="0"/>
              <a:ea typeface="幼圆" panose="02010509060101010101" pitchFamily="49" charset="-122"/>
              <a:sym typeface="Agency FB" panose="020B0503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770988" y="2071574"/>
            <a:ext cx="3071644" cy="3071644"/>
          </a:xfrm>
          <a:prstGeom prst="ellips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latin typeface="Agency FB" panose="020B0503020202020204" pitchFamily="34" charset="0"/>
              <a:ea typeface="幼圆" panose="02010509060101010101" pitchFamily="49" charset="-122"/>
              <a:sym typeface="Agency FB" panose="020B0503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509738" y="821486"/>
            <a:ext cx="5574052" cy="5574052"/>
          </a:xfrm>
          <a:prstGeom prst="ellips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latin typeface="Agency FB" panose="020B0503020202020204" pitchFamily="34" charset="0"/>
              <a:ea typeface="幼圆" panose="02010509060101010101" pitchFamily="49" charset="-122"/>
              <a:sym typeface="Agency FB" panose="020B0503020202020204" pitchFamily="34" charset="0"/>
            </a:endParaRPr>
          </a:p>
        </p:txBody>
      </p:sp>
      <p:sp>
        <p:nvSpPr>
          <p:cNvPr id="5" name="任意多边形 28"/>
          <p:cNvSpPr/>
          <p:nvPr/>
        </p:nvSpPr>
        <p:spPr>
          <a:xfrm flipV="1">
            <a:off x="-10809" y="3542661"/>
            <a:ext cx="9391284" cy="64736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latin typeface="Agency FB" panose="020B0503020202020204" pitchFamily="34" charset="0"/>
              <a:ea typeface="幼圆" panose="02010509060101010101" pitchFamily="49" charset="-122"/>
              <a:sym typeface="Agency FB" panose="020B0503020202020204" pitchFamily="34" charset="0"/>
            </a:endParaRPr>
          </a:p>
        </p:txBody>
      </p:sp>
      <p:grpSp>
        <p:nvGrpSpPr>
          <p:cNvPr id="22" name="组合 54"/>
          <p:cNvGrpSpPr/>
          <p:nvPr/>
        </p:nvGrpSpPr>
        <p:grpSpPr bwMode="auto">
          <a:xfrm>
            <a:off x="8919025" y="3210047"/>
            <a:ext cx="776840" cy="776840"/>
            <a:chOff x="2307521" y="2283162"/>
            <a:chExt cx="551398" cy="551398"/>
          </a:xfrm>
          <a:solidFill>
            <a:srgbClr val="0CB692"/>
          </a:solidFill>
        </p:grpSpPr>
        <p:sp>
          <p:nvSpPr>
            <p:cNvPr id="23" name="矩形 2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latin typeface="Agency FB" panose="020B0503020202020204" pitchFamily="34" charset="0"/>
                <a:ea typeface="幼圆" panose="02010509060101010101" pitchFamily="49" charset="-122"/>
                <a:sym typeface="Agency FB" panose="020B0503020202020204" pitchFamily="34" charset="0"/>
              </a:endParaRPr>
            </a:p>
          </p:txBody>
        </p:sp>
        <p:sp>
          <p:nvSpPr>
            <p:cNvPr id="24" name="五角星 56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latin typeface="Agency FB" panose="020B0503020202020204" pitchFamily="34" charset="0"/>
                <a:ea typeface="幼圆" panose="02010509060101010101" pitchFamily="49" charset="-122"/>
                <a:sym typeface="Agency FB" panose="020B0503020202020204" pitchFamily="34" charset="0"/>
              </a:endParaRPr>
            </a:p>
          </p:txBody>
        </p:sp>
      </p:grpSp>
      <p:sp>
        <p:nvSpPr>
          <p:cNvPr id="25" name="十字形 24"/>
          <p:cNvSpPr/>
          <p:nvPr/>
        </p:nvSpPr>
        <p:spPr>
          <a:xfrm>
            <a:off x="8594706" y="4810607"/>
            <a:ext cx="388420" cy="388420"/>
          </a:xfrm>
          <a:prstGeom prst="plus">
            <a:avLst>
              <a:gd name="adj" fmla="val 41380"/>
            </a:avLst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latin typeface="Agency FB" panose="020B0503020202020204" pitchFamily="34" charset="0"/>
              <a:ea typeface="幼圆" panose="02010509060101010101" pitchFamily="49" charset="-122"/>
              <a:sym typeface="Agency FB" panose="020B0503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2023" y="236940"/>
            <a:ext cx="21031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1.项目需求分析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18835" y="300287"/>
            <a:ext cx="592328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本项目主要是使用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JavaFX+MySQL+Scene Bulider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设计实现一款图书借阅管理系统，使用场景位于图书馆内，面向的用户为普通读者与图书管理员。</a:t>
            </a:r>
          </a:p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据此我们通过讨论决定出项目设计原则如下：</a:t>
            </a:r>
          </a:p>
          <a:p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基本信息的录入要便捷，实现录入的数据的高校验性。 </a:t>
            </a:r>
          </a:p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2.查询信息要快捷、迅速，实现查询的高效性。 </a:t>
            </a:r>
          </a:p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3.实现添加、修改、浏览、删除图书基本信息。 </a:t>
            </a:r>
          </a:p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数据保存与传输实现高安全性、保密性。 </a:t>
            </a:r>
          </a:p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方便图书借阅用户操作，降低使用门槛。 </a:t>
            </a:r>
          </a:p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协助图书管理员能更便捷地管理借阅用户。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79525" y="1406793"/>
            <a:ext cx="4064000" cy="44012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项目开发背景：</a:t>
            </a:r>
          </a:p>
          <a:p>
            <a:r>
              <a:rPr lang="zh-CN" altLang="en-US" sz="2000" b="0" i="0" dirty="0">
                <a:solidFill>
                  <a:srgbClr val="374151"/>
                </a:solidFill>
                <a:effectLst/>
                <a:latin typeface="Söhne"/>
              </a:rPr>
              <a:t>图书馆是信息资源的聚集地，拥有大量图书和用户。在没有图书借阅管理系统之前，信息管理是手工处理文本和表格的方式。统计和核实借书情况需要人工检查借书卡，而借阅权限和天数需要手工计算和记录，这工作繁重容易出错，数据也容易丢失。总之，缺乏系统化的信息管理方法。这个项目旨在解决图书馆数据管理问题，提供图书信息查询、用户借阅查询、用户信息管理和借阅权限验证功能的图书借阅管理系统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92023" y="236940"/>
            <a:ext cx="21031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63930"/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1.项目需求分析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300" y="1024255"/>
            <a:ext cx="3742690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从项目中分解而出的模块结构：</a:t>
            </a:r>
          </a:p>
          <a:p>
            <a:endParaRPr lang="zh-CN" altLang="en-US" dirty="0"/>
          </a:p>
          <a:p>
            <a:r>
              <a:rPr lang="zh-CN" altLang="en-US" sz="2800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馆藏查询模块   </a:t>
            </a:r>
          </a:p>
          <a:p>
            <a:r>
              <a:rPr lang="zh-CN" altLang="en-US" sz="2800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借书续借模块   </a:t>
            </a:r>
          </a:p>
          <a:p>
            <a:r>
              <a:rPr lang="zh-CN" altLang="en-US" sz="2800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还书功能模块 </a:t>
            </a:r>
          </a:p>
          <a:p>
            <a:r>
              <a:rPr lang="zh-CN" altLang="en-US" sz="2800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个人空间模块  </a:t>
            </a:r>
            <a:r>
              <a:rPr lang="zh-CN" altLang="en-US" sz="2800" dirty="0">
                <a:ln>
                  <a:solidFill>
                    <a:schemeClr val="accent6"/>
                  </a:solidFill>
                </a:ln>
              </a:rPr>
              <a:t>  </a:t>
            </a:r>
            <a:r>
              <a:rPr lang="zh-CN" altLang="en-US" dirty="0">
                <a:ln>
                  <a:solidFill>
                    <a:schemeClr val="accent6"/>
                  </a:solidFill>
                </a:ln>
              </a:rPr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68300" y="4096385"/>
            <a:ext cx="11346815" cy="1949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功能的简单介绍：</a:t>
            </a:r>
          </a:p>
          <a:p>
            <a:r>
              <a:rPr lang="zh-CN" altLang="en-US" sz="2400" dirty="0"/>
              <a:t>1.馆藏查询：可以帮助用户直观地了解馆藏书籍情况，来到主页面后可以直接看到图书列表，并查询图书信息与状态。</a:t>
            </a:r>
          </a:p>
          <a:p>
            <a:r>
              <a:rPr lang="zh-CN" altLang="en-US" sz="2400" dirty="0"/>
              <a:t>2.借书续借：用户需要通过借阅功能的记录才能将图书带离，同时系统记录归还期限，以便对图书进行管理，读者也可根据需求延长借阅时间。</a:t>
            </a:r>
          </a:p>
          <a:p>
            <a:r>
              <a:rPr lang="zh-CN" altLang="en-US" sz="2400" dirty="0"/>
              <a:t>3.还书功能：与借书功能协同使用。</a:t>
            </a:r>
          </a:p>
          <a:p>
            <a:r>
              <a:rPr lang="zh-CN" altLang="en-US" sz="2400" dirty="0"/>
              <a:t>4.个人空间：用户登陆后，可以查询本人的借阅记录。</a:t>
            </a:r>
          </a:p>
        </p:txBody>
      </p:sp>
      <p:pic>
        <p:nvPicPr>
          <p:cNvPr id="4" name="ECB019B1-382A-4266-B25C-5B523AA43C14-1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695" y="-318770"/>
            <a:ext cx="7609840" cy="4058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4960" y="187960"/>
            <a:ext cx="3879850" cy="70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375A52"/>
                </a:solidFill>
              </a14:hiddenFill>
            </a:ext>
          </a:extLst>
        </p:spPr>
        <p:txBody>
          <a:bodyPr wrap="square" lIns="91440" tIns="45720" rIns="91440" bIns="45720" rtlCol="0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2</a:t>
            </a:r>
            <a:r>
              <a:rPr lang="en-US" altLang="zh-CN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.</a:t>
            </a:r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项目结构和功能介绍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23595EF-B2F6-D0BD-25DA-935CED8ED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14933"/>
            <a:ext cx="10204682" cy="55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7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81845" y="2628465"/>
            <a:ext cx="8106262" cy="2640002"/>
            <a:chOff x="681845" y="2628465"/>
            <a:chExt cx="8106262" cy="2640002"/>
          </a:xfrm>
        </p:grpSpPr>
        <p:grpSp>
          <p:nvGrpSpPr>
            <p:cNvPr id="7" name="组合 6"/>
            <p:cNvGrpSpPr/>
            <p:nvPr/>
          </p:nvGrpSpPr>
          <p:grpSpPr>
            <a:xfrm>
              <a:off x="681845" y="3616646"/>
              <a:ext cx="8106262" cy="1651821"/>
              <a:chOff x="1048402" y="3219995"/>
              <a:chExt cx="8106262" cy="1651821"/>
            </a:xfrm>
          </p:grpSpPr>
          <p:sp>
            <p:nvSpPr>
              <p:cNvPr id="12" name="正五边形 5"/>
              <p:cNvSpPr>
                <a:spLocks noChangeArrowheads="1"/>
              </p:cNvSpPr>
              <p:nvPr/>
            </p:nvSpPr>
            <p:spPr bwMode="auto">
              <a:xfrm>
                <a:off x="1048402" y="3572606"/>
                <a:ext cx="1405890" cy="1299210"/>
              </a:xfrm>
              <a:prstGeom prst="pentagon">
                <a:avLst/>
              </a:prstGeom>
              <a:noFill/>
              <a:ln w="50800">
                <a:solidFill>
                  <a:srgbClr val="32949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20" name="直接连接符 19"/>
              <p:cNvCxnSpPr>
                <a:cxnSpLocks noChangeShapeType="1"/>
                <a:stCxn id="2" idx="4"/>
                <a:endCxn id="3" idx="1"/>
              </p:cNvCxnSpPr>
              <p:nvPr/>
            </p:nvCxnSpPr>
            <p:spPr bwMode="auto">
              <a:xfrm>
                <a:off x="4060435" y="3346918"/>
                <a:ext cx="791210" cy="721995"/>
              </a:xfrm>
              <a:prstGeom prst="line">
                <a:avLst/>
              </a:prstGeom>
              <a:noFill/>
              <a:ln w="50800">
                <a:solidFill>
                  <a:srgbClr val="32949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直接连接符 21"/>
              <p:cNvCxnSpPr>
                <a:cxnSpLocks noChangeShapeType="1"/>
                <a:stCxn id="4" idx="2"/>
                <a:endCxn id="3" idx="5"/>
              </p:cNvCxnSpPr>
              <p:nvPr/>
            </p:nvCxnSpPr>
            <p:spPr bwMode="auto">
              <a:xfrm flipH="1">
                <a:off x="6257233" y="3219995"/>
                <a:ext cx="810260" cy="848360"/>
              </a:xfrm>
              <a:prstGeom prst="line">
                <a:avLst/>
              </a:prstGeom>
              <a:noFill/>
              <a:ln w="50800">
                <a:solidFill>
                  <a:srgbClr val="32949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连接符 24"/>
              <p:cNvCxnSpPr>
                <a:cxnSpLocks noChangeShapeType="1"/>
                <a:stCxn id="5" idx="1"/>
                <a:endCxn id="4" idx="4"/>
              </p:cNvCxnSpPr>
              <p:nvPr/>
            </p:nvCxnSpPr>
            <p:spPr bwMode="auto">
              <a:xfrm flipH="1" flipV="1">
                <a:off x="7936099" y="3220592"/>
                <a:ext cx="1218565" cy="848995"/>
              </a:xfrm>
              <a:prstGeom prst="line">
                <a:avLst/>
              </a:prstGeom>
              <a:noFill/>
              <a:ln w="50800">
                <a:solidFill>
                  <a:srgbClr val="32949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直接连接符 21"/>
              <p:cNvCxnSpPr>
                <a:cxnSpLocks noChangeShapeType="1"/>
                <a:stCxn id="2" idx="2"/>
                <a:endCxn id="12" idx="5"/>
              </p:cNvCxnSpPr>
              <p:nvPr/>
            </p:nvCxnSpPr>
            <p:spPr bwMode="auto">
              <a:xfrm flipH="1">
                <a:off x="2454271" y="3346731"/>
                <a:ext cx="737235" cy="721995"/>
              </a:xfrm>
              <a:prstGeom prst="line">
                <a:avLst/>
              </a:prstGeom>
              <a:noFill/>
              <a:ln w="50800">
                <a:solidFill>
                  <a:srgbClr val="32949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" name="文本框 7"/>
            <p:cNvSpPr txBox="1"/>
            <p:nvPr/>
          </p:nvSpPr>
          <p:spPr>
            <a:xfrm>
              <a:off x="955530" y="4156275"/>
              <a:ext cx="900430" cy="5822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馆藏查询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12325" y="2628465"/>
              <a:ext cx="1048385" cy="8324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借书续借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4960" y="187960"/>
            <a:ext cx="3879850" cy="70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375A52"/>
                </a:solidFill>
              </a14:hiddenFill>
            </a:ext>
          </a:extLst>
        </p:spPr>
        <p:txBody>
          <a:bodyPr wrap="square" lIns="91440" tIns="45720" rIns="91440" bIns="45720" rtlCol="0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2</a:t>
            </a:r>
            <a:r>
              <a:rPr lang="en-US" altLang="zh-CN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.</a:t>
            </a:r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项目结构和功能介绍</a:t>
            </a:r>
          </a:p>
        </p:txBody>
      </p:sp>
      <p:sp>
        <p:nvSpPr>
          <p:cNvPr id="2" name="正五边形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56365" y="2443891"/>
            <a:ext cx="1405890" cy="1299210"/>
          </a:xfrm>
          <a:prstGeom prst="pentagon">
            <a:avLst/>
          </a:prstGeom>
          <a:noFill/>
          <a:ln w="50800">
            <a:solidFill>
              <a:srgbClr val="32949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正五边形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84860" y="3969257"/>
            <a:ext cx="1405890" cy="1299210"/>
          </a:xfrm>
          <a:prstGeom prst="pentagon">
            <a:avLst/>
          </a:prstGeom>
          <a:noFill/>
          <a:ln w="50800">
            <a:solidFill>
              <a:srgbClr val="32949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正五边形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32405" y="2317622"/>
            <a:ext cx="1405890" cy="1299210"/>
          </a:xfrm>
          <a:prstGeom prst="pentagon">
            <a:avLst/>
          </a:prstGeom>
          <a:noFill/>
          <a:ln w="50800">
            <a:solidFill>
              <a:srgbClr val="32949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正五边形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88255" y="3969257"/>
            <a:ext cx="1405890" cy="1299210"/>
          </a:xfrm>
          <a:prstGeom prst="pentagon">
            <a:avLst/>
          </a:prstGeom>
          <a:noFill/>
          <a:ln w="50800">
            <a:solidFill>
              <a:srgbClr val="32949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49165" y="4255770"/>
            <a:ext cx="11855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我要还书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725920" y="2585720"/>
            <a:ext cx="8991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个人空间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925560" y="4255770"/>
            <a:ext cx="1344930" cy="953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管理员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空间</a:t>
            </a:r>
          </a:p>
        </p:txBody>
      </p:sp>
      <p:cxnSp>
        <p:nvCxnSpPr>
          <p:cNvPr id="32" name="直接连接符 21"/>
          <p:cNvCxnSpPr>
            <a:cxnSpLocks noChangeShapeType="1"/>
            <a:stCxn id="51" idx="0"/>
            <a:endCxn id="12" idx="4"/>
          </p:cNvCxnSpPr>
          <p:nvPr>
            <p:custDataLst>
              <p:tags r:id="rId5"/>
            </p:custDataLst>
          </p:nvPr>
        </p:nvCxnSpPr>
        <p:spPr bwMode="auto">
          <a:xfrm flipH="1" flipV="1">
            <a:off x="1819109" y="5268652"/>
            <a:ext cx="27305" cy="637540"/>
          </a:xfrm>
          <a:prstGeom prst="line">
            <a:avLst/>
          </a:prstGeom>
          <a:noFill/>
          <a:ln w="50800">
            <a:solidFill>
              <a:srgbClr val="32949D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21"/>
          <p:cNvCxnSpPr>
            <a:cxnSpLocks noChangeShapeType="1"/>
            <a:stCxn id="44" idx="2"/>
            <a:endCxn id="2" idx="1"/>
          </p:cNvCxnSpPr>
          <p:nvPr>
            <p:custDataLst>
              <p:tags r:id="rId6"/>
            </p:custDataLst>
          </p:nvPr>
        </p:nvCxnSpPr>
        <p:spPr bwMode="auto">
          <a:xfrm>
            <a:off x="2224874" y="2265102"/>
            <a:ext cx="331470" cy="675640"/>
          </a:xfrm>
          <a:prstGeom prst="line">
            <a:avLst/>
          </a:prstGeom>
          <a:noFill/>
          <a:ln w="50800">
            <a:solidFill>
              <a:srgbClr val="32949D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连接符 21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H="1">
            <a:off x="4419434" y="5268652"/>
            <a:ext cx="329565" cy="688340"/>
          </a:xfrm>
          <a:prstGeom prst="line">
            <a:avLst/>
          </a:prstGeom>
          <a:noFill/>
          <a:ln w="50800">
            <a:solidFill>
              <a:srgbClr val="32949D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21"/>
          <p:cNvCxnSpPr>
            <a:cxnSpLocks noChangeShapeType="1"/>
            <a:stCxn id="46" idx="2"/>
            <a:endCxn id="4" idx="0"/>
          </p:cNvCxnSpPr>
          <p:nvPr>
            <p:custDataLst>
              <p:tags r:id="rId8"/>
            </p:custDataLst>
          </p:nvPr>
        </p:nvCxnSpPr>
        <p:spPr bwMode="auto">
          <a:xfrm flipH="1">
            <a:off x="7135329" y="1847272"/>
            <a:ext cx="492125" cy="470535"/>
          </a:xfrm>
          <a:prstGeom prst="line">
            <a:avLst/>
          </a:prstGeom>
          <a:noFill/>
          <a:ln w="50800">
            <a:solidFill>
              <a:srgbClr val="32949D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21"/>
          <p:cNvCxnSpPr>
            <a:cxnSpLocks noChangeShapeType="1"/>
            <a:stCxn id="4" idx="1"/>
            <a:endCxn id="45" idx="2"/>
          </p:cNvCxnSpPr>
          <p:nvPr>
            <p:custDataLst>
              <p:tags r:id="rId9"/>
            </p:custDataLst>
          </p:nvPr>
        </p:nvCxnSpPr>
        <p:spPr bwMode="auto">
          <a:xfrm flipH="1" flipV="1">
            <a:off x="5942799" y="2317807"/>
            <a:ext cx="489585" cy="496570"/>
          </a:xfrm>
          <a:prstGeom prst="line">
            <a:avLst/>
          </a:prstGeom>
          <a:noFill/>
          <a:ln w="50800">
            <a:solidFill>
              <a:srgbClr val="32949D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21"/>
          <p:cNvCxnSpPr>
            <a:cxnSpLocks noChangeShapeType="1"/>
            <a:stCxn id="9" idx="2"/>
            <a:endCxn id="4" idx="5"/>
          </p:cNvCxnSpPr>
          <p:nvPr>
            <p:custDataLst>
              <p:tags r:id="rId10"/>
            </p:custDataLst>
          </p:nvPr>
        </p:nvCxnSpPr>
        <p:spPr bwMode="auto">
          <a:xfrm flipH="1">
            <a:off x="7838274" y="2444172"/>
            <a:ext cx="1283335" cy="370205"/>
          </a:xfrm>
          <a:prstGeom prst="line">
            <a:avLst/>
          </a:prstGeom>
          <a:noFill/>
          <a:ln w="50800">
            <a:solidFill>
              <a:srgbClr val="32949D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21"/>
          <p:cNvCxnSpPr>
            <a:cxnSpLocks noChangeShapeType="1"/>
            <a:stCxn id="52" idx="0"/>
            <a:endCxn id="5" idx="4"/>
          </p:cNvCxnSpPr>
          <p:nvPr>
            <p:custDataLst>
              <p:tags r:id="rId11"/>
            </p:custDataLst>
          </p:nvPr>
        </p:nvCxnSpPr>
        <p:spPr bwMode="auto">
          <a:xfrm flipH="1" flipV="1">
            <a:off x="9925519" y="5268652"/>
            <a:ext cx="331470" cy="690245"/>
          </a:xfrm>
          <a:prstGeom prst="line">
            <a:avLst/>
          </a:prstGeom>
          <a:noFill/>
          <a:ln w="50800">
            <a:solidFill>
              <a:srgbClr val="32949D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连接符 21"/>
          <p:cNvCxnSpPr>
            <a:cxnSpLocks noChangeShapeType="1"/>
            <a:stCxn id="5" idx="2"/>
            <a:endCxn id="47" idx="0"/>
          </p:cNvCxnSpPr>
          <p:nvPr>
            <p:custDataLst>
              <p:tags r:id="rId12"/>
            </p:custDataLst>
          </p:nvPr>
        </p:nvCxnSpPr>
        <p:spPr bwMode="auto">
          <a:xfrm flipH="1">
            <a:off x="8438349" y="5268652"/>
            <a:ext cx="618490" cy="690245"/>
          </a:xfrm>
          <a:prstGeom prst="line">
            <a:avLst/>
          </a:prstGeom>
          <a:noFill/>
          <a:ln w="50800">
            <a:solidFill>
              <a:srgbClr val="32949D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圆角矩形 43"/>
          <p:cNvSpPr/>
          <p:nvPr/>
        </p:nvSpPr>
        <p:spPr>
          <a:xfrm>
            <a:off x="1624965" y="1562735"/>
            <a:ext cx="1200150" cy="702310"/>
          </a:xfrm>
          <a:prstGeom prst="roundRect">
            <a:avLst/>
          </a:prstGeom>
          <a:solidFill>
            <a:srgbClr val="516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书籍条形码识别</a:t>
            </a:r>
          </a:p>
        </p:txBody>
      </p:sp>
      <p:sp>
        <p:nvSpPr>
          <p:cNvPr id="45" name="圆角矩形 44"/>
          <p:cNvSpPr/>
          <p:nvPr>
            <p:custDataLst>
              <p:tags r:id="rId13"/>
            </p:custDataLst>
          </p:nvPr>
        </p:nvSpPr>
        <p:spPr>
          <a:xfrm>
            <a:off x="5342890" y="1615440"/>
            <a:ext cx="1200150" cy="702310"/>
          </a:xfrm>
          <a:prstGeom prst="roundRect">
            <a:avLst/>
          </a:prstGeom>
          <a:solidFill>
            <a:srgbClr val="516D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注册登录</a:t>
            </a:r>
          </a:p>
        </p:txBody>
      </p:sp>
      <p:sp>
        <p:nvSpPr>
          <p:cNvPr id="46" name="圆角矩形 45"/>
          <p:cNvSpPr/>
          <p:nvPr>
            <p:custDataLst>
              <p:tags r:id="rId14"/>
            </p:custDataLst>
          </p:nvPr>
        </p:nvSpPr>
        <p:spPr>
          <a:xfrm>
            <a:off x="7027545" y="1144905"/>
            <a:ext cx="1200150" cy="702310"/>
          </a:xfrm>
          <a:prstGeom prst="roundRect">
            <a:avLst/>
          </a:prstGeom>
          <a:solidFill>
            <a:srgbClr val="516D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身份验证</a:t>
            </a:r>
          </a:p>
        </p:txBody>
      </p:sp>
      <p:sp>
        <p:nvSpPr>
          <p:cNvPr id="47" name="圆角矩形 46"/>
          <p:cNvSpPr/>
          <p:nvPr>
            <p:custDataLst>
              <p:tags r:id="rId15"/>
            </p:custDataLst>
          </p:nvPr>
        </p:nvSpPr>
        <p:spPr>
          <a:xfrm>
            <a:off x="7838440" y="5958840"/>
            <a:ext cx="1200150" cy="702310"/>
          </a:xfrm>
          <a:prstGeom prst="roundRect">
            <a:avLst/>
          </a:prstGeom>
          <a:solidFill>
            <a:srgbClr val="516D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书籍管理</a:t>
            </a:r>
          </a:p>
        </p:txBody>
      </p:sp>
      <p:sp>
        <p:nvSpPr>
          <p:cNvPr id="49" name="圆角矩形 48"/>
          <p:cNvSpPr/>
          <p:nvPr>
            <p:custDataLst>
              <p:tags r:id="rId16"/>
            </p:custDataLst>
          </p:nvPr>
        </p:nvSpPr>
        <p:spPr>
          <a:xfrm>
            <a:off x="3693795" y="5906135"/>
            <a:ext cx="1200150" cy="702310"/>
          </a:xfrm>
          <a:prstGeom prst="roundRect">
            <a:avLst/>
          </a:prstGeom>
          <a:solidFill>
            <a:srgbClr val="516D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书籍条形码识别</a:t>
            </a:r>
          </a:p>
        </p:txBody>
      </p:sp>
      <p:sp>
        <p:nvSpPr>
          <p:cNvPr id="51" name="圆角矩形 50"/>
          <p:cNvSpPr/>
          <p:nvPr>
            <p:custDataLst>
              <p:tags r:id="rId17"/>
            </p:custDataLst>
          </p:nvPr>
        </p:nvSpPr>
        <p:spPr>
          <a:xfrm>
            <a:off x="1246505" y="5906135"/>
            <a:ext cx="1200150" cy="702310"/>
          </a:xfrm>
          <a:prstGeom prst="roundRect">
            <a:avLst/>
          </a:prstGeom>
          <a:solidFill>
            <a:srgbClr val="516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</a:t>
            </a:r>
          </a:p>
        </p:txBody>
      </p:sp>
      <p:sp>
        <p:nvSpPr>
          <p:cNvPr id="52" name="圆角矩形 51"/>
          <p:cNvSpPr/>
          <p:nvPr>
            <p:custDataLst>
              <p:tags r:id="rId18"/>
            </p:custDataLst>
          </p:nvPr>
        </p:nvSpPr>
        <p:spPr>
          <a:xfrm>
            <a:off x="9657080" y="5958840"/>
            <a:ext cx="1200150" cy="702310"/>
          </a:xfrm>
          <a:prstGeom prst="roundRect">
            <a:avLst/>
          </a:prstGeom>
          <a:solidFill>
            <a:srgbClr val="516D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用户管理</a:t>
            </a:r>
          </a:p>
        </p:txBody>
      </p:sp>
      <p:sp>
        <p:nvSpPr>
          <p:cNvPr id="9" name="正五边形 5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853025" y="1144777"/>
            <a:ext cx="1405890" cy="1299210"/>
          </a:xfrm>
          <a:prstGeom prst="pentagon">
            <a:avLst/>
          </a:prstGeom>
          <a:noFill/>
          <a:ln w="50800">
            <a:solidFill>
              <a:srgbClr val="32949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0"/>
            </p:custDataLst>
          </p:nvPr>
        </p:nvSpPr>
        <p:spPr>
          <a:xfrm>
            <a:off x="9135110" y="1459230"/>
            <a:ext cx="1177290" cy="6819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用户空间</a:t>
            </a:r>
          </a:p>
        </p:txBody>
      </p:sp>
      <p:cxnSp>
        <p:nvCxnSpPr>
          <p:cNvPr id="18" name="直接连接符 21"/>
          <p:cNvCxnSpPr>
            <a:cxnSpLocks noChangeShapeType="1"/>
          </p:cNvCxnSpPr>
          <p:nvPr>
            <p:custDataLst>
              <p:tags r:id="rId21"/>
            </p:custDataLst>
          </p:nvPr>
        </p:nvCxnSpPr>
        <p:spPr bwMode="auto">
          <a:xfrm flipH="1">
            <a:off x="10272864" y="1287837"/>
            <a:ext cx="541020" cy="333375"/>
          </a:xfrm>
          <a:prstGeom prst="line">
            <a:avLst/>
          </a:prstGeom>
          <a:noFill/>
          <a:ln w="50800">
            <a:solidFill>
              <a:srgbClr val="32949D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圆角矩形 23"/>
          <p:cNvSpPr/>
          <p:nvPr>
            <p:custDataLst>
              <p:tags r:id="rId22"/>
            </p:custDataLst>
          </p:nvPr>
        </p:nvSpPr>
        <p:spPr>
          <a:xfrm>
            <a:off x="10388600" y="2914650"/>
            <a:ext cx="1200150" cy="702310"/>
          </a:xfrm>
          <a:prstGeom prst="roundRect">
            <a:avLst/>
          </a:prstGeom>
          <a:solidFill>
            <a:srgbClr val="516D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借阅记录查询</a:t>
            </a:r>
          </a:p>
        </p:txBody>
      </p:sp>
      <p:sp>
        <p:nvSpPr>
          <p:cNvPr id="27" name="圆角矩形 26"/>
          <p:cNvSpPr/>
          <p:nvPr>
            <p:custDataLst>
              <p:tags r:id="rId23"/>
            </p:custDataLst>
          </p:nvPr>
        </p:nvSpPr>
        <p:spPr>
          <a:xfrm>
            <a:off x="10747375" y="619125"/>
            <a:ext cx="1200150" cy="702310"/>
          </a:xfrm>
          <a:prstGeom prst="roundRect">
            <a:avLst/>
          </a:prstGeom>
          <a:solidFill>
            <a:srgbClr val="516D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个人账号管理</a:t>
            </a:r>
          </a:p>
        </p:txBody>
      </p:sp>
      <p:cxnSp>
        <p:nvCxnSpPr>
          <p:cNvPr id="29" name="直接连接符 21"/>
          <p:cNvCxnSpPr>
            <a:cxnSpLocks noChangeShapeType="1"/>
            <a:stCxn id="24" idx="1"/>
            <a:endCxn id="9" idx="4"/>
          </p:cNvCxnSpPr>
          <p:nvPr>
            <p:custDataLst>
              <p:tags r:id="rId24"/>
            </p:custDataLst>
          </p:nvPr>
        </p:nvCxnSpPr>
        <p:spPr bwMode="auto">
          <a:xfrm flipH="1" flipV="1">
            <a:off x="9990289" y="2444172"/>
            <a:ext cx="398145" cy="821690"/>
          </a:xfrm>
          <a:prstGeom prst="line">
            <a:avLst/>
          </a:prstGeom>
          <a:noFill/>
          <a:ln w="50800">
            <a:solidFill>
              <a:srgbClr val="32949D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489506" y="3033622"/>
            <a:ext cx="2110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单击此处添加内容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3555" y="831850"/>
            <a:ext cx="4502785" cy="5017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5CB5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馆藏查询</a:t>
            </a:r>
            <a:endParaRPr lang="en-US" altLang="zh-CN" sz="24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点击进入馆藏查询模块时，首页会显示热门书籍及推荐书籍，页面会在数据库中随机挑选相关书籍，并展示书籍封面、书籍名称、作者等信息。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在上方索引框中输入书籍相关信息即可进行书籍的查询，可以通过书籍名称或者作者名称进行模糊查询。点击查询按钮后会与书籍数据库进行匹配，查询成功后页面就会显示相关书籍封面、名称以及馆藏剩余量。</a:t>
            </a:r>
          </a:p>
        </p:txBody>
      </p:sp>
      <p:sp>
        <p:nvSpPr>
          <p:cNvPr id="27" name="矩形 2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76850" y="10280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界面显示状态：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285500" y="4599940"/>
            <a:ext cx="1621002" cy="9847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输入书籍名称，</a:t>
            </a:r>
            <a:endParaRPr lang="en-US" altLang="zh-CN" dirty="0"/>
          </a:p>
          <a:p>
            <a:r>
              <a:rPr lang="zh-CN" altLang="en-US" dirty="0"/>
              <a:t>点击查询按钮的反馈：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4960" y="187960"/>
            <a:ext cx="3879850" cy="70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375A52"/>
                </a:solidFill>
              </a14:hiddenFill>
            </a:ext>
          </a:extLst>
        </p:spPr>
        <p:txBody>
          <a:bodyPr wrap="square" lIns="91440" tIns="45720" rIns="91440" bIns="45720" rtlCol="0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2</a:t>
            </a:r>
            <a:r>
              <a:rPr lang="en-US" altLang="zh-CN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.</a:t>
            </a:r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项目结构和功能介绍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8CEE30-F084-C32C-23CA-8660383EB4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02" y="3785312"/>
            <a:ext cx="5147846" cy="28956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B9EB53-D841-D509-2CAD-8D6123C3B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58" y="4856200"/>
            <a:ext cx="3535254" cy="2001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1C053E-87D1-433F-9297-0B514A20C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502" y="434048"/>
            <a:ext cx="5246594" cy="2985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65192" y="7099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调取摄像头及识别模型进行书籍识别：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4960" y="187960"/>
            <a:ext cx="3879850" cy="70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375A52"/>
                </a:solidFill>
              </a14:hiddenFill>
            </a:ext>
          </a:extLst>
        </p:spPr>
        <p:txBody>
          <a:bodyPr wrap="square" lIns="91440" tIns="45720" rIns="91440" bIns="45720" rtlCol="0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2</a:t>
            </a:r>
            <a:r>
              <a:rPr lang="en-US" altLang="zh-CN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.</a:t>
            </a:r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项目结构和功能介绍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BFF72D-DB00-F924-7467-F969EE2DC63A}"/>
              </a:ext>
            </a:extLst>
          </p:cNvPr>
          <p:cNvSpPr txBox="1"/>
          <p:nvPr/>
        </p:nvSpPr>
        <p:spPr>
          <a:xfrm>
            <a:off x="859758" y="1005415"/>
            <a:ext cx="4502785" cy="5017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5CB5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借书</a:t>
            </a:r>
            <a:r>
              <a:rPr lang="en-US" altLang="zh-CN" sz="2400" b="1" dirty="0">
                <a:solidFill>
                  <a:srgbClr val="5CB5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5CB5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续借</a:t>
            </a:r>
            <a:endParaRPr lang="en-US" altLang="zh-CN" sz="24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用户进入借书版面后，系统会自动调用摄像头识别模块，用户将书籍放入识别区域，模型识别出条形码内容，并暂存条形码，与书籍数据库进行匹配，显示书籍的相关信息。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续借模块与借书原理相同，需要续借的书籍识别成功后，系统自动延长该书籍借阅时间。</a:t>
            </a: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C5C519-8245-715F-EC06-6AA31FEA9CEC}"/>
              </a:ext>
            </a:extLst>
          </p:cNvPr>
          <p:cNvSpPr txBox="1"/>
          <p:nvPr/>
        </p:nvSpPr>
        <p:spPr>
          <a:xfrm>
            <a:off x="5741672" y="5341982"/>
            <a:ext cx="619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识别成功后与数据库进行匹配，匹配成功后显示书籍信息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1FC3F7F-E09D-8D4A-8067-530E7E963A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1146686"/>
            <a:ext cx="6324256" cy="3557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4685" y="2517775"/>
            <a:ext cx="5650865" cy="4509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314960" y="187960"/>
            <a:ext cx="3879850" cy="70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375A52"/>
                </a:solidFill>
              </a14:hiddenFill>
            </a:ext>
          </a:extLst>
        </p:spPr>
        <p:txBody>
          <a:bodyPr wrap="square" lIns="91440" tIns="45720" rIns="91440" bIns="45720" rtlCol="0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2</a:t>
            </a:r>
            <a:r>
              <a:rPr lang="en-US" altLang="zh-CN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.</a:t>
            </a:r>
            <a:r>
              <a:rPr lang="zh-CN" altLang="en-US" sz="2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项目结构和功能介绍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BFF72D-DB00-F924-7467-F969EE2DC63A}"/>
              </a:ext>
            </a:extLst>
          </p:cNvPr>
          <p:cNvSpPr txBox="1"/>
          <p:nvPr/>
        </p:nvSpPr>
        <p:spPr>
          <a:xfrm>
            <a:off x="503555" y="831850"/>
            <a:ext cx="4502785" cy="5017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5CB5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我要还书</a:t>
            </a:r>
            <a:endParaRPr lang="en-US" altLang="zh-CN" sz="24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用户进入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等线"/>
                <a:ea typeface="等线" panose="02010600030101010101" pitchFamily="2" charset="-122"/>
              </a:rPr>
              <a:t>还书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版面后，系统会自动调用摄像头识别模块，用户将书籍放入识别区域，模型识别出条形码内容，并暂存条形码，与书籍数据库进行匹配，显示书籍的相关信息，用户还书成功，同时系统修改书籍数据库信息。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>
                  <a:lumMod val="50000"/>
                  <a:lumOff val="50000"/>
                </a:prstClr>
              </a:solidFill>
              <a:latin typeface="等线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还书验证：为了确保还书的准确性，系统会在还书操作完成后进行验证。如果发现还书信息有误或图书损坏等情况，系统会提示读者进行相应的处理。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endParaRPr lang="en-US" altLang="zh-CN" sz="2400" b="1" dirty="0">
              <a:solidFill>
                <a:srgbClr val="5CB5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0C1ED3-1117-474F-B574-7DCDA502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38" y="722630"/>
            <a:ext cx="6921787" cy="393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3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870de60-2183-4ba7-bcb9-f4b3155140ca"/>
  <p:tag name="COMMONDATA" val="eyJjb3VudCI6NTcsImhkaWQiOiIwNDhjMTM0MGM5M2IwYzA5MjNhNzZhZjViNjI2MTRmNiIsInVzZXJDb3VudCI6NTd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QyNTk2MTY4NjkzIiwKCSJHcm91cElkIiA6ICIxODg3MjA1OTMxIiwKCSJJbWFnZSIgOiAiaVZCT1J3MEtHZ29BQUFBTlNVaEVVZ0FBQTg4QUFBSUlDQVlBQUFCUUVkeDdBQUFBQ1hCSVdYTUFBQXNUQUFBTEV3RUFtcHdZQUFBZ0FFbEVRVlI0bk96ZGQzeFVWZjcvOGZlZERBRVNXb0xVcUloZ1FVQklFQkFGeFFMNFJSQ2w2QW9yWlhFQlFSWVF3WUtyc0tJSWxoVVF4WWFBSUVYcGlLQkJXUkdRa2dLRWhaV0FCR21oaEpCQUVsTG0vdjZJYzM4enlTU1hta25nOVh3OGZKaTVaZkpKSHB6TWVkOTc3amtT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WxndUh2QWdBQVY2K0lpSWkxa2xyNnV3N0FOTTNUTHBmcm5xMWJ0OGI0dXhZQVFQSGs4SGNCQUlDckdzRVp4WUpoR09VQ0FnSzYrcnNPQUVEeDVmUjNBUUFBUkVWRitic0VYTVhHamgyclJZc1d5ZVZ5N2ZOM0xRQ0E0b3M3endBQUFBQUEyQ0E4QXdBQUFBQmdnL0FNQUFBQUFJQU53ak1BQUFBQUFEWUl6d0FBQUFBQTJDQThBd0FBQUFCZ2cvQU1BQUFBQUlBTndqTUFBQUFBQURZSXp3QUFBQUFBMkNBOEF3QUFBQUJnZy9BTUFBQUFBSUFOd2pNQUFBQUFBRFlJendBQUFBQUEyQ0E4QXdBQUFBQmdnL0FNQUFBQUFJQU53ak1BQUFBQUFEWUl6d0FBWEFicDZlbGF1M2F0MXE1ZG0yOWZVbEpTZ2VkTm5qeFprWkdSU2s5UFYzcDZ1b1lQSDY3aHc0Y3JQVDFka2pSeTVFaU5IRGxTSjArZTlIbiszcjE3TldmT25FdnpRNXluSDMvOFVYdjM3czIzZmN1V0xabytmYnBPbkRqaGg2b0FBTGcwblA0dUFBQUFmMHRKU2RFVFR6eHhRZWN1V3JSSVpjcVV5YmM5TVRGUlE0Y09sU1JGUlVWWjJ5ZFBucXl2di81YUkwYU1VTWVPSGIzTzJidDNyNlpQbnk1Sm1qOS92cXBXcmFvMWE5Wklrckt6c3lWSnExZXZsaVFOSFRwVUlTRWhYdWVucHFicXFhZWVVa1pHaHE2Ly9ucEowcnZ2dmx0by9UTm16RkM1Y3VXVWs1TWowelJsbXFaeWNuS1VsWldsakl3TVpXWm1LajA5WGFkUG45YVpNMmVVbXBxcXBLUWtKU1VscVU2ZE9tcmZ2cjBrS1MwdFRhKzk5cHJTMHRJMFpjb1UzWG5ubmRiM21EbHpwdGF0VzZkVHAwNXB5SkFoaGRZREFFQnhSWGdHQUZ6MVhDNlhqaDQ5ZXNIbm5zK3haOCtlVlZwYW1rYVBIcTFmZi8xVnI3enlpc3FXTFN0SldySmtpU1RwNXB0djFvZ1JJMlNhcG5WdXo1NDlaUmlHOVhyQWdBRnlPcDJhTm0yYUtsYXNxRk9uVGttU09uZnVySysrK2tvelpzeFFseTVkbEpDUVVHaE5PVGs1MnJwMXEvcjI3WHZPUDRkYmt5Wk5yUEE4ZCs1Y3BhV2xxVkdqUnJyenpqdlZzMmRQblQ1OVdsTHV4UW4zTWYvNXozKzgzbVBod29Ybi9YMEJBUEFId2pNQUFCNVdyMTZ0U3BVcWFkbXlaUm85ZXJUcTFLbWpPWFBtS0NBZ3dEb21NVEhSQ28yZTU3MzExbHZXYTg5UTNhWk5HNjlqSFE2SGNuSnl0SExsU3Qxenp6MXExNjZkTWpJeXRIVHBVa2xTbHk1ZE5HN2NPSzl6OXUvZjcvWDY0TUdEa25MRDc2bFRwL1RBQXc5SWtsYXVYS2xiYnJsRjBkSFJPbmp3b0hYWGUvSGl4ZnIxMTEvMTFGTlBxWDc5K21yU3BJbjFYblhyMWxXTkdqVVVHQmlvVXFWS0tUTXowL3ArRlNwVTBIMzMzYWVRa0JDVkwxOWVGU3BVVUZCUWtHclVxS0VxVmFwSXlnM0hYMzc1cFp4T3AxNTQ0UVZKVWtKQ2doV2UzVEl6TTIzRFBBQUF4UlhoR1FDQVBOYXZYNjgzMzN4VGtyUm56eDQxYTliTWEvLzc3NytmNzV5elo4OFcrQ3l6ciszOSsvZFhVRkNRMnJWckp5bDNtTGI3RHUzRER6K3NybDI3S2pVMVZhMWJ0NVlrclZtelJ1WExsN2RDNzdKbHkxU3paazFKVW5KeXN2VytWYXBVVWR1MmJiVjQ4V0l0V2JKRWxTcFYwb01QUHFnUFB2aEFxYW1wNnRhdFc3NWF5cFVycCtYTGx5c3VMazdMbGkzVGloVXJkT09OTjZwcjE2N3EwS0dEcE54bnVHTmpZelZ2M2p6Rng4ZHJ6Smd4YXRTb2thVGNvZWdwS1NucTM3Ky9LbFdxcEFFREJtanMyTEZxMWFxVkpreVlvSG56NXFsbno1NGFNbVNJMXExYko2ZlRxZWJObXhmdzJ3Y0FvSGdpUEFNQTRHSGV2SG1hTm0yYXNyT3pkZTIxMStxcHA1NlNsRHNaMXNhTkd4VWFHcXBxMWFybE82OTkrL1plZDZQMzdkdW5MbDI2U1BKKzVybEZpeGJLek16VXJiZmVxbnZ1dVVkUzdyUEtNMmJNc0k0eFRWT2RPM2MrcDJIYmtqUnQyalN2V2laUG5td05CZi9zczgrMGVQRmluVHg1VXRXclY5ZWFOV3U4N2pxN3paMDdWMisvL2JZa3lUQU1KU1VsNmYzMzM5ZUVDUlB5SFh2ZmZmZnAybXV2bFNRZFBYclVHbnI5M1hmZmFkNjhlVXBPVHRaZGQ5Mmx3TUJBZmYzMTF3b05EZFhUVHordCtQaDREUmt5Uk1IQndabzFhNWF1dSs2NmZPOE5BRUJ4UlhnR0FNRERzV1BIRkJZV3BycDE2MnIxNnRYNjRZY2ZWTFZxVlczYXRFbVZLMWZXNU1tVFZiRml4UXQ2Yi9jRVhGTHVjR2kzcVZPbmV0MDl6c25KeVRlOHVhQmgyNzc4OU5OUE9uejRzTXFWSzZjelo4N296Smt6S2xldW5JNGNPYUtmZnZwSnc0Y1B6M2RPMDZaTkplVU9LYTlVcVpJcVZxeW8wcVZMS3pFeDBkcCsvLzMzcTFPblRycnJycnVzODZwV3JhcWFOV3ZxMEtGRE9uRGdnRnd1bCtyVnE2ZUlpQWdOSGp4WUxwZExMNy84c29LRGcxVzNibDIxYmR0V3ExYXQwc2lSSXpWanhnd0ZCZ2FlNjY4UEFBQy9JandEQU9DaGYvLytPbkRnZ0xadTNhcTFhOWRxeTVZdDFyNjc3NzViaVltSlNrdEx1NkQzZGcvTGxxVHk1Y3Y3M083ZTUzbTMybzVuOFBhVWQzSXVYM2VjM2VyVXFhTlZxMVlwTkRSVU8zZnUxRmRmZmFVZmZ2aEJaY3VXVlljT0hmVGtrMDlxKy9idEdqNTh1SHIyN0tsbm5ubkdPbmZHakJuS3pNeFVqeDQ5ZFByMGFiMzY2cXQ2OGNVWGxaS1NvZ29WS21qRGhnMzY4Y2NmZGViTUdSMDRjRUNTOU50dnYybml4SWthTVdMRU9mK2NBQUQ0RStFWkFBQVBnd2NQMXU3ZHV5VkpRVUZCYXRPbWpVcVZLcVh2di85ZVM1Y3UxZEtsUzlXZ1FRT3ZjejcrK0dOOThza25CYjZucjlENitPT1BTOG9kTGwyL2ZuMXQzcnhaeDQ0ZHMvWWZPblFvMzFKV3ZoUVdzc2VQSDI5N3Z0dVpNMmYweXkrL2FPSENoZHF4WTRkdXZ2bG1QZmZjYytyUW9ZUEtsaTJyMU5SVVZheFlVVTZuVTU5OTlwbU9Ieit1VWFOR3llRndLQ1FrUkVPSERsVnljcktlZWVZWjNYenp6V3JhdEtrU0VoS1VrcEtpQlFzV0tEdzhYREV4TVpKeUowUmJ0R2lSMXExYnAyZWVlVWJseXBVNzV6b0JBUEFYd2pNQUFCNEdEQmlnMk5oWVJVVkY2Y1NKRTBwT1R0YjExMSt2UVlNRzZlVEprOHJNekZUTGxpM1ZyMTgvNjV6U3BVdm5DNEF1bDh1NlErMHJITHBub2k1VHBvd2FOR2lna1NOSEZuZ1h0bGF0V2w2dnM3T3pDeDIyN1RaLy9uemJZOXdHRFJxazdkdTNTOHI5ZWRMVDAvWDU1NTlyOHVUSnlzakl5SGY4NHNXTGRmcjBhYjN4eGh2NjdMUFA5TXN2dnlnb0tFaWxTcFhTZSsrOXAwR0RCbW5Ja0NGcTNicTFBZ0lDOU5sbm4xa1hFVjUrK1dXMWE5ZE9qUm8xc3A3YkJnQ2d1T01UQ3dBQUQ0MGJOMWJyMXEwMWMrWk1iZG15UmZ2MjdkT0dEUnVzcGFlV0xWdm10V3lWSlBYdTNWdTllL2YyMnVZNVlWamU0ZE9tYWVxT08rNlFKSlV0VzFiWFhYZWRUcHc0VVdCTmVkZEN0cnNydlh6NWNpVW5KK3ZCQng5VWFHaW95cFVycDRTRUJHM1pza1U3ZCs3MGVjNGRkOXloblR0M0tpUWtSQlVyVmxTRkNoVjB3dzAzYU8zYXRaS2t4eDU3VEpVclYxYnAwcVZWdW5ScHpadzVVNXMyYlZKQ1FvTCsrT01QU1ZKYVdwb21UWnFrOHVYTDY3bm5ubE5TVXBKeWNuSlVxVktsZk4rdnNDSGtBQUFVUjRSbkFBQTh1Rnd1dFcvZlhpRWhJYXBWcTViYXQyK3Y2dFdyVzJzejE2eFowNXBFNjBLbHBxWmFYd2NIQjlzZWY3NUIwK1Z5YWZ6NDhUSk5VMDJiTnJVQ2MyWm1wcDU2NmlscnlMaW5BUU1HcUYrL2ZwbzRjYUllZSt3eDFhMWIxK3Q3LysxdmYxTm9hS2hHakJpaDl1M2I2NE1QUHBCaEdLcFRwNDY2ZGV1bTIyKy9YZGRkZDUycVZxMXFoZVc0dURoSnNtYm05alI1OG1SVnExWk5IVHAwVUZCUTBIbjlmQUFBK0FQaEdRQUFENGNQSDFhWk1tVzBaODhlN2RxMXkydWZ3K0hRRHovOG9OZGVlKzI4My9mNDhlTTZkZXFVQWdNRHRXelpNa201ZDUzZFMwb1Z4cjNXc2x0NmVycFdyMTd0ODlpNHVEaE5tREJCTzNic1VFaElpSjU5OWxtOThNSUxrbVRWWGFaTW1Yem5wYWFtNm9VWFhsQlVWSlMrKys0N0xWeTRNTjhkNCsrLy8xN3IxNi9YK3ZYcjllaWpqMXJ2Vzd0MmJRVUhCK3ZJa1NQYXNtV0xEaHc0b002ZE8ydng0c1dTcElZTkcrYjdmcnQyN2RMMDZkTlZ0V3BWYXkxckFBQ0tNOEl6QUFBZXdzTEN0SERoUXJsY0xoMCtmRmo3OXUzVDNyMTdGUjhmcjEyN2RxbG16Wm9YOUw2N2QrL1dzODgrNjdXdGVmUG01M1N1KzFsa3QrenM3QUtQRFFrSjBlblRwMVcvZm4yTkhUdFdOV3JVVUk4ZVBmVG1tMi9xaHg5K1VNMmFOZFdpUlF2Tm5EbFRraFFZR0tqVnExZHIzTGh4T25ueXBFcVhMcTNubm50T3BVcVZ5cmM4MWlPUFBLSlNwVXJwOWRkZjErTEZpN1ZyMXk2Tkh6OWVuVHAxeWxmSHlaTW5yZUhxRHozMGtOZSs1T1JrYXlrdTFub0dBSlFVaEdjQUFEdzg4TUFEaGU2UGo0L1hva1dMenZ0OWI3MzFWdXRyaDhPaGlJZ0k2ODZ0bmJ4clBoY21MQ3hNczJmUFZwa3laV1FZaGlTcFhidDJhdE9talI1KytHRVpocUdSSTBkS2txNi8vbm9GQlFVcExpNU9KMCtlMUxYWFhxdTMzbnBMa1pHUitlNnV1KytRLzkvLy9aOXV1T0VHRFJzMlRNZVBINWRwbWdvS0NsSmFXcHBDUTBOVnJWbzFKU1FrYU9YS2xaS2s5dTNicTE2OWVwSnlsK0JLVFUyMWZzY1ZLMVpVN2RxMXovbG5Bd0RBbndqUEFJQ3Juc1BoVUdobzZEa2ZieGlHTldtWXcrRTRwM05DUWtLMGVmTm1aV2RueStsMG52TjVVdjdscU93bURQTTFGTnpoY0NnZ0lFQkhqaHhSY0hDd2JyLzlkajMvL1BPU2NwZm5DZzBOVlpjdVhSUVVGT1FWMWt1WExxMUhIMzFVSVNFaDFyWjY5ZXBwNXN5Wk9uUG1qSzY3N2pwOStlV1hxbGF0bXZWOW82T2o5ZXl6ejZwaHc0WWFOV3FVZFY3Ly92MzE0WWNmV2tGNytQRGg1L1Y3QUFEQW53eC9Gd0FBdUhwRlJFU1lVdUZyRlpkVUxwZExLU2twa3VSenRtbGZNak16SmVVT3BYYTVYRHA1OHFRa3FYTGx5dm5lKzh5Wk01Snk3K1pLVWs1T2ppVGxtd244UW12UHpzNVdRRURBQmIvZjc3Ly9ybHExYXBXSWNEeDI3Rmd0V3JSSUxwZXJYMnhzN0tmK3JnY0FVRHh4NXhrQWdNdkE0WENjYzJoMkN3d005RG8vYjJqMjNPY096VzZYSWpSN3ZyOW5MUmVDNGRnQWdDdE44YjhjREFBQUFBQ0FueEdlQVFBQUFBQ3dRWGdHQUFBQUFNQUc0UmtBQUFBQUFCdUVad0FBQUFBQWJCQ2VBUUFBQUFDd1FYZ0dBQUFBQU1BRzRSa0FBQUFBQUJ1RVp3QUFBQUFBYkJDZUFRQUFBQUN3UVhnR0FBQUFBTUFHNFJrQUFBQUFBQnVFWndBQUFBQUFiQkNlQVFBQUFBQ3c0ZlIzQVFBQXRHL2YzdDhsNENxV21Kam83eElBQUNVQTRSa0E0RGVtYWU0ekRPTUd3Z3VLZ1J6RE1INzNkeEVBZ09LTDhBd0E4SnVUSjAvV0sxZXVYQlYvMTFHU0JRWUc3cGVrN096c1lTNlhhNEcvNnltcE1qTXowMy83N2Jmai9xNERBRkI4RVo0QkFINnpiOSsrREVsLytMdU9raXdpSXNMOVpWSmNYQnkvU3dBQUxoTW1EQU1BQUFBQXdBYmhHUUFBQUFBQUc0Um5BQUFBQUFCc0VKNEJBQUFBQUxCQmVBWUFBQUFBd0FiaEdRQUFBQUFBRzRSbkFBQUFBQUJzRUo0QkFBQUFBTEJCZUFZQUFBQUF3QWJoR1FBQUFBQUFHNFJuQUFBQUFBQnNFSjRCQUFBQUFMQkJlQVlBQUFBQXdBYmhHUUFBQUFBQUc0Um5BQUFBQUFCc0VKNEJBQUFBQUxCQmVBWUFBQUFBd0FiaEdRQUFBQUFBRzRSbkFBQUFBQUJzRUo0QkFBQUFBTEJCZUFZQUFBQUF3QWJoR1FBQUFBQUFHNFJuQUFBQUFBQnNFSjRCQUFBQUFMQkJlQVlBQUFBQXdBYmhHUUFBQUFBQUc0Um5BQUFBQUFCc0VKNEJBQUFBQUxCQmVBWUFBQUFBd0FiaEdRQUFBQUFBRzRSbkFBQUFBQUJzRUo0QkFBQUFBTEJCZUFZQUFBQUF3QWJoR1FBQUFBQUFHMDUvRjREaXJVbVRKcVd5c3JKQy9GMEhBS0J3aG1GVXVQMzIyNnY2dXc0QWdHOXBhV2taOGZIeEtmNnVBeGZPOEhjQktONGlJaUsyU1dybzd6b0FBTGphbWFZcHc2RHJCcFJnV2RuWjJhMjJiZHUyMGQrRjRNSnc1eGwyR2txU2FacUovaTRFd0dWVFVWSnBmeGVCQzJPUXBxNG1wbW1hSnlUbCtMc1FBT2ZITUl4cWtrb0ZCQVMwbGtSNExxRUl6emduTVRFeDFmMWRBNERMSXp3ODNFVUFLN2xNMDVRa1U5SlJQNWVDeThnd2pHcC90dE9ub3FPalYvcTdIZ0RuSnlJaVlyNmticVpwN3ZWM0xiaHdoR2NBdU1xNWcvUFpzMmZMKzdzV1hKaXpaODlteGNmSG4vVjNIYmg4d3NQRFl3M0RhSlNUazVQazcxb0E0R3BGZUFZQVNKSjI3Tmh4MnQ4MUFBQUFGRmNzVlFVQUFBQUFnQTNDTXdBQUFBQUFOZ2pQQUFBQUFBRFlJRHdEQUFBQUFHQ0Q4QXdBQUFBQWdBM0NNd0FBQUFBQU5nalBBQUFBQUFEWUlEd0RBQUFBQUdDRDhBd0FBQUFBZ0EzQ013QUFBQUFBTmdqUEFBQUFBQURZSUR3REFBQUFBR0NEOEF3QUFBQUFnQTNDTXdBQUFBQUFOZ2pQQUFBQUFBRFlJRHdEQUFBQUFHQ0Q4QXdBQUFBQWdBM0NNd0FBQUFBQU5nalBBQUFBQUFEWUlEd0RBQUFBQUdERDZlOENVTHlFaDRkM2xkVFh4L2J2UEY0dWlZbUptVnAwVlFFQUFBQWxSOE9HRFc5ME9wMVRQRFkxbGlURE1GNE9Edy8vMjUvYkVtSmlZZ1lVZlhXNFVJUm5lREVNNDNkSkQvbllibTNMenM1K3UwaUxBZ0RnS2hNZUhuNkhwS2ZjcnczRHFDbEpBUUVCejRXSGh5Zit1ZTIzNk9qb0tRVzhCUUEvMnI1OSs3NklpSWpHa3FwN2JqY01vN0hIUzlwdkNVTjRocGZvNk9qbzhQRHdBNFpoWE90cnYybWFSN2R0Mi9aVFVkY0ZBTURWSkNzcjY0L0F3TUNCeXQ5WGU4SXdEUGZYbzRxMktnRG53ZVZ5dWVZNEhJNWhoUnp3VlZFV2hJdEhlRVplcHFUWmtsNG9ZUC9LUDQ4QlVFSkZSRVQwbHBSdkJFbEVSTVF4ajVlZlJFZEgwekVIL0NRdUxpNHhQRHg4azJFWWR4VjBUSFoyOW9LaXJBbkErVEVNWTdFa24rSFpOTTBEc2JHeDY0dTRKRndrSmd5REwwc0syVGUzeUtvQWNGbGtaV1g5TE9rYWovL2NyRzB1bCt0cmY5UUd3TXZTUXZiRmJkdTI3WDlGVmdtQTh4WVRFN05lMGdsZit3ekQrTTdYZGhSdmhHZmtFeE1UczlFMHpjUzgyMDNUVElxSmlmbmVIelVCdUhTMmI5KytWMUowSVlmc2pZMk5qUzJxZWdENGxwT1RNOXMwVFZjQnU3bnJEQlIvMlNyZ3hsTk9UczZjSXE0Rmx3RGhHYjY0RE1QdzFhQy9sNVJUMU1VQXVQUmNMbGVCbzBoTTAxeFRoS1VBS01DMmJkc09TSXJ5dGM4d0RNSXpVQUtZcHJuSXg3YkVyVnUzcnZGRE9iaEloR2Y0WkpybVloL2I1dm1qRmdDWG5zUGhXRjdRUHRNMHB4VmxMUUFLbGErdG1xYjVXMVJVMUhaL0ZBUGcvR1JtWnE2VmRDclBadVlRS3FFSXovQXBKaVptbldtYVNSNmJVckt5c2xiNHJTQUFsMVIwZFBST1NidnliamROODJCc2JPdzZQNVFFd0lmczdPeFpwbW5tN1dSejF4a29JWGJzMkpGcG11WTNudHNNdzJBT29SS0s4SXlDWkV2eXZOUDh3NDRkT3pMOVZReUFTODgwemRsNXR4bUd3VkowUURIeTV4d0YyenkzTVdRYktIRTgyK3lKNk9qb0gveFdDUzRLNFJtRldlaitJdThWTXdCWGhHVSt0bjFSNUZVQUtKUnBtcDVEdC9kRlIwZjdmQTRhUVBGMDdOaXhOZTRSSktacFJvbzVoRW9zd2pNS2xKcWF1bFpTaW1tYVowNmVQSm52R1dnQUpWdE1UTXcyMHpSL2M3ODJUVE14T2pxYU84OUFNWk9Ua3pQTC9iVnBtb1V0WHdXZ0dEcHc0RUM2WVJpekpjazBUWVpzbDJDRVp4UW9QajcrckdtYVgwdjZjZCsrZlJuK3JnZkFKV2ZLKzA3eldqR0JDVkRzYk4rK2ZaZWtQWCsrWk1nMlVBSzVYSzV2SkoyS2pZMzkxdCsxNE1JUm5sRW8welFYU21MSU5uRGwrczdqNnkvOVZnVUFPd3NsL1JFVEU3UFczNFVBT0gvcDZlay9LbmYyL0N4LzE0SUxaL2k3Z01zbElpSml0YVQ3L1YxSFNXZWFwZ3pqaXYxblVwUlNzck96Nzk2MmJWdWN2d3NCOG5DRWg0ZnZseFFVRXhOVFJUeUhCUlJMNGVIaGpTVDlKU1ltNWlWLzE0S3JELzNxUzROKzlTWGp0MzYxczZpL1lSR2lnVjhDTlBCTHBvTFQ2V3d2aWZDTTRzWmxHTWFucG1sR2lPQ01JaEllSHI3RU1JeEgvRjFIU1JRUkVmR2l2MnNvS1V6VFREWk5zMWxzYk94dWY5ZHlCYUJmZlFuUXI3NWsvTmF2dnBMRHN5UXBLb29KS2VGZm8wYU4wc3FWSytWeXVRNzR1NVlyRVZmREw1MklpQWllZDc1NFI3S3pzeHR0MjdidHFMOExLYzRJemlnS2htRlVNZ3lqdDZSUi9xN2xTa0cvR3Y3bTczNzFGUitlQVZ6eENNNFhpV0ZrbDFSMXd6QmFTNXJ2NzBKS0Fqcml1RnhHang2dFpjdVdTUkozblFGY01vUm5BRmNFT3VId3R6NTkrbWpidG0weURJTlJKZ0FBWElHWWJSc0FBQUFBQUJ1RVp3QUFBQUFBYkJDZUFRQUFBQUN3UVhnR0FBQUFBTUFHNFJrQUFBQUFBQnVFWndBQUFBQUFiQkNlQVFBQUFBQ3dRWGdHQUFBQUFNQUc0UmtBQUFBQUFCdUVad0FBQUFBQWJCQ2VBUUFBQUFDd1FYZ0dBQUFBQU1BRzRSa0FBQUFBQUJ1RTV5Snc4dVJKTFYyNlZIdjI3UEc1UHkwdFRaczJiZEtjT1hOa21xYnQrMjNjdUZGUlVWSFc2NmlvS0czY3VQRzhhakpOVTZ0V3JkS3FWYXZPNmZpNHVEaXYxNW1abVpvd1lZTG16cDBybDh0bGUvNzI3ZHNWR3h0N1hqVjZpbzZPMXVMRmk3Vno1MDZ2N2FacGF1M2F0VnE3ZHUwNS9lNEFBQUJ3WlRGTlUzRnhjZHErZmJ1U2twTE8rL3pNekV4RlJVVXBLaXJxblBxMWVlM1lzVU16WnN6UWpCa3p6dWw0bDh1bG4zLytXWkdSa2VmOXZTVDYxZjdrOUhjQlY0T29xQ2lOR1ROR0hUcDAwSmd4WS9MdFQweE0xRFBQUENOSnV2MzIyMVcvZm4xclgycHFxbEpUVTcyT0h6aHdvTXFVS2FPdnYvNWFrdlNQZi94REdSa1pXclpzV2I3M3JsbXpwcythWEM2WFhuNzVaVWxTdTNidENxMy9oUmRlVUdSa3BGNS8vWFcxYjk5ZWtyUjQ4V0xObXpkUDRlSGgrc3RmL2xMbytaTDA3TFBQNnZUcDAxNmh2M1BuemtwSVNQRGExcVJKRTlXcVZVc0xGeTcwT24vSmtpVmF2bnk1K3ZidHEzcjE2bG5iczdPek5YVG9VRW5TNXMyYlpSaUdiUzBBQUFDNGNpeFlzRURqeG8yVGxOdHZmZnp4eDgvci9LTkhqNnBmdjM2U3BBMGJOaWd3TVBDOHpqOXk1SWdtVFpva2g4T2h6cDA3cTN6NThvVWVmK3pZTVEwZlBseEJRVUZxMHFTSmpoMDdwZ0VEQmhSNnpwdzVjMVN0V2pWSjlLdjlpZkJjQk56L2lHKysrV1pyVytmT25iMk9jVGdjY3JsY0dqWnNtTXFWS3lkSkNnd00xSDMzM2FkUFB2a2szM3RtWkdTb1k4ZU9YdHZ5dnBhazBhTkhhL1RvMFlYVzE2UkprMExydnVlZWV4UVpHYW0zM25wTFRabzBVWmt5WlRSMTZsUkpVa3hNVElIbkwxbXlSTmRlZTIyKzdTKzg4SUoyN2RxbEkwZU9TSkk2ZGVya3RmL2d3WVBxMUttVGV2YnNxUzVkdWhSYXUrZFZNWWVEZ1JRQUFBQlhrejE3OXVqZi8vNjM5WHJ5NU1scTFxeVpicmpoaG5OK2o3Tm56MXBmTzUwRng2TVdMVnI0M083dWo3cGNMclZwMDhabjZOeXdZWVBTMDlPdDBhTDMzbnV2ZnZycEozM3l5U2ZxMkxHalRwMDZWV2lOT1RrNVByZlRyeTVhaE9jaXNHN2RPa25TZSsrOXAvZmVlMCt0VzdkV1FrS0N6Mk5QbkRpaEV5ZE9TTW9OejgyYk4xZEFRSUFjRG9mMWozank1TWtxVmFxVWRZVnE2dFNweXNySzB1REJneVZKdTNmdjFzcVZLOVd6WjAvVnJsM2I2K3JiOGVQSDllT1BQK2I3dm8wYk4vWUs5NTRlZnZoaExWKytYRkZSVWRxd1lZTldyMTV0MjhBbEZYaTE2b1liYnBERDRWQlNVcEt5czdOMTIyMjNXZnNPSERpZ3dNQkEzWGJiYmJybW1tc0tmTy9seTVmbnU0dmZ0R2xUcjllYk4yKzJyUkc0SENaUG5xeDY5ZXJwN3J2dmxpUzk4c29ya3FTeFk4ZXFiTm15R2pseXBDVHBwWmRlVWtoSVNJSHZrNTZlcmkxYnRraVNXclZxNWJVdktTbEpvYUdobDZQOGk2cC8rL2J0eXNuSlVlUEdqUy9vZTBkSFIydi8vdjI2NVpaYnZLNkdtNmFwWDM3NVJaTFVzbVZMcm9iamdxU21waW91THE3QUR2RDV1cFJ0ZE55NGNUcHo1b3lHRFJ1bXlwVXJGM3JzNHNXTDFieDVjOVdvVWNQYVpwcW1saXhab29DQUFKOFgwOTFvbzdpU0pDVWxhZGl3WWNySXlGQ3RXclhrZERxMVo4OGVEUmt5UkY5ODhjVTV0MEgzS00vZzRPQkNRMk5tWnFidGUyVmxaUlc0Ny9qeDR4bytmTGdrYWRxMGFicjMzbnQxMzMzM3FWeTVjbDUzakQyL245M2ZLL3JWUll2d2ZKbHQzNzVkQnc4ZVZKa3laVlMxYWxYdDM3L2ZhcFNCZ1lIYXNHR0R6L1BjZDNNREFnTDAwVWNmcVYrL2ZpcGZ2cnhPbkRpaEJnMGFLQ0Fnd0dyb2Q5MTFsM0p5Y2pScjFpeGxaR1NvVzdkdXFsYXRta3FYTHEwR0RScW9RWU1HT24zNnRPYk5tNmNWSzFaSWtwNTg4a25ObVROSGt2VEFBdzlvelpvMXFsMjd0cnAzNzY0YmI3d3hYejB2dmZTU3NyS3k5TlZYWDJuOSt2VUtDQWpRaHg5K3FGdHV1U1hmc2ZmZmY3OWNMcGNNdzFDL2Z2M3lEUjhaT25Tb0huMzBVU1VtSnVyRWlSTjY5TkZIcmYzLy9lOS9WYmx5WlhYdDJsVk5talRSMnJWcnJlRWprdlQ1NTUvcjg4OC8xK2pSby9NOWszSWh6NmdBbDlyZXZYczFmZnAwU2RMOCtmTlZ0V3BWclZtelJsTHVjQ2hKV3IxNnRTUnA2TkNoaFlibnhNUkU2OSsvWnp1YVBIbXl2djc2YTQwWU1TSmZKM25ldkhtYVBYdTJldlhxbGU4SzgrSERoNjFSTHdYOTdiblkraGxLaHVMcXlKRWordXRmLzZyVTFGUjk4c2tuYXRTb2tlNi8vLzV6T3ZlZGQ5NVJSRVJFdnUwWDBrWUxFaGtacWVUa1pQWHYzNy9ROEx4NDhXSzkvdnJyQ2d3TTFOeTVjeFVXRmlhbjB5bVh5MlZ0ZDMvUHFLZ29wYWFtcW5YcjF0YjV0RkZjS1k0ZlA2NkJBd2ZxNE1HRENnZ0kwT2pSbytWd09QUzN2LzFOQnc0YzBOTlBQNjBQUHZpZ3dFY1lQU1VtSmtyS0RhdFpXVmtxVmFwVW9jY3ZXTEJBTjl4d2cxd3VsMWFzV0tIMjdkdGIvZnN0VzdiSTZYU3FjZVBHMnJkdlg0RjNleHMwYUtCeDQ4YnBpeSsrOExrL2I5dVRSTCs2R0NBOFgyYUxGeStXSkQzMTFGTzY2YWFiTkhMa1NEVnYzbHl2dnZxcXhvMGJwemZmZk5QbmVZOCsrcWlHRFJ1bTMzLy8zZXU5UENjZDI3cDFxODl6Wjg2Y0tVbGFzV0tGYnIzMVZ2MzAwMCtLakl4VVJrYUdRa05ETldIQ0JMVnUzZG9LejJQR2pOR1FJVU8wYU5FaUxWcTBTSFhxMUZIVHBrM1ZwMDhmaFlhR0tqczdXOVdyVjVja25UNTlXbEp1cU05Yis3WFhYcXRKa3laWmpjMHdERld2WGwxaFlXRTZlUENnSktsV3JWcXFXTEdpQmc0Y2FKM24rYldVZTVYc3VlZWUwMy8rODU4Q2Y2OGRPM1pVeDQ0ZGRmejRjYlZyMTA0VktsVFFUei85SktuZ1llaEFVVml5WkltazNNYzBSb3dZNGZ5Q09Vd0FBQ0FBU1VSQlZEVUVxbWZQbmw0ZHlnRURCc2pwZEdyYXRHbXFWS25TT2IyL3krWFMyYk5ubFphV3B0R2pSK3ZYWDMvVks2KzhvckpseThvMFRjMmZQMTlIamh5eDJzSHJyNzl1L1IzeTVObE9QRCtJTDJYOURDVkRjVks5ZW5YVnExZFA2OWV2MThzdnY2dzVjK2FjMHlncXFmQTdTWGtWMUVZN2QrNnNvMGVQNWp2ZTNmN2NuNTJGL2Z2Ky9mZmY5ZTY3Nzhvd0RJMGVQVm83ZCs3VTMvLytkMDJjT05GcjlOaTJiZHYwNmFlZmF2MzY5UW9NRE5Tbm4zNnFCZzBhNUhzLzJpaEtxdDI3ZCt1NTU1N1RvVU9ISk9YK1c3Nzk5dHNsU1NOR2pOQmJiNzJsaElRRTllclZTMlBIamxYejVzMExmYjk5Ky9aSnltM3J2LzMybTlmOFE1NTY5KzR0U2FwWXNhS09IajJxMTE1N1RaczJiZExHalJzMVpzd1laV1JrNk5WWFgxVmlZcUllZlBCQjllclZ5enJIbDRTRWhITzZtKzFHdjlyL0NNK1hXZFdxVmVWME90V3hZMGN0V2JKRTVjcVZVOXUyYlZXK2ZQbENaN3F1V0xHaS92blBmL3JjNTJ0WWg1VDdELy9Rb1VQYXZIbXpkWWVvYTlldVZnTnpPcDI2ODg0N3RXWExGbTNac3NVYXpqMXAwaVRWcWxWTGNYRnhPbnYyclBiczJhTzllL2VxZi8vK1dyaHdvVFVCUTJCZ29GYXZYcTNxMWF0cjFxeFpCUTQ5ZDNNNEhQclh2LzZsWmN1V1djOWRmL3p4eDZwU3BZckdqQm1qb0tBZzZ3NlhKODloNWkxYXRORHExYXMxWWNJRXJWcTFTbi85NjEvVnAwOGZhMzk2ZXJva3FXelpzb1hXQWhTRmpJd01MVjI2VkpMVXBVc1hxKzI0N2QrLzMrdTF1MjI2bjJOYXZYcTEzbnJyTFd1LzUxWGZObTNhZUozcmNEaVVrNU9qbFN0WDZwNTc3bEc3ZHUzMDQ0OC9hdCsrZlhyeXlTZVZsWldsdExRMFhYUE5OYXBWcTVhazNEdERuaCs0bDdyK3ZCaEtodUxteFJkZlZOZXVYWFhreUJIOS9QUFBYcCtueTVjdjEydXZ2YWFLRlN2cSsrKy85L25jNDhXMDBZS3NXTEhDNi9QK2tVY2V5WGZNcWxXcjVISzVOSFRvVUtXbHBlblpaNTlWbXpadHRIbnpaaVVsSlduczJMSFc1MmxtWnFiMU9WbTVjbVYxNjlaTjExOS92Yy92VFJ0RlNiUmd3UUs5OTk1N3lzaklrSlE3Y1c2clZxMDBlZkprU2Jtaks5UFMwalJwMGlRbEpTVnAwS0JCNnRLbGl3WU5HcVFLRlNyNGZNOXQyN1paWDY5ZnY3N0E4RHg0OEdDNVhDNHRYTGhRSDN6d2dWSlRVK1Z3T0t6UDFKeWNIRFZ2M2x6TGxpMVRaR1NrMXE1ZHE2ZWZmbG85ZS9ZczlHZnkvRnZVb2tXTEFnTTEvV3IvSXp4ZlppMWJ0bFJLU29vZWVlUVJPUndPL2ZMTEx5cGR1clRYTVhuRHNLOHJQSGtuRGN0N1RLTkdqVlNtVEJsSnVVdGovZVV2ZjFIdjNyMDFjT0JBN2RxMVMxOSsrYVd5czdPdFlkdUZlZU9OTjNUa3lCR2ZmMkNDZ29JMGJOZ3d6Wm8xeTJzNGw3c2VYME04M0hleUpLbHYzNzc2NktPUEpPVXUwV1UzRzZMVDZWU2xTcFdzNFRPbFM1ZjJ1c1BsdmhQdW5tUU44S2Y1OCtjckpTVkZVdTVjQVYyN2R2VWFNcmxtelJxVkwxL2VhaS9MbGkzekdrNTI5dXpaQXBmWThMVzlmLy8rQ2dvS1VydDI3WlNabWFrcFU2WW9MQ3hNdlhyMVVzK2VQWldWbGFVUFAvelFtczMvMEtGRDFuQk9YOFBCTHFaK2hwS2hKQWdMQzlPQUFRTlV1M1p0cjBCcm1xWm16Wm9sU1dyZnZuMkJFd1pkVEJ0dDJMQ2hjbkp5MUwxN2Q2V2xwZW5kZDk5Vm5UcDF0SDM3ZHR1Nm5VNm54bzhmcndNSERraks3Uk44OE1FSDF2NWR1M1pwd1lJRjF1czc3cmhEWGJwMFVlWEtsYlZod3dabFpHVG8rZWVmcDQyaXhKczZkYW8rL2ZSVFNibnQ0cVdYWHRLamp6NnEvLzczdjFad2JOdTJyWHIxNnFVcVZhcG83Tml4T252MnJMNzU1aHRWcUZCQmd3WU55dmVlWjg2Y1VYUjB0UFg2KysrLzE5Ly8vdmQ4eDdsY0x2M3d3dy82L1BQUHJaR2dZV0ZoR2pObWpNTER3eVZKNWN1WDEydXZ2YVpPblRycHpUZmYxSjQ5ZXpSbHloU3RYTGxTRXlkT3ZDUy9BL3JWL2tWNHZzenExYXVuNjY2N1RuUG56cFdrZk1GWlVvRkR0OTNIdTY5bUhUcDB5R3ZvV1AzNjlWVzFhbFg5OU5OUDZ0U3BrOVVaWHJac21aS1NrcFNTa3FJZVBYcm83cnZ2MXBkZmZtbnRLNGk3VTMzMzNYZGJVK3gzN2RyVit1RE02OUNoUS9sbURmZjh3QXdJQ0ZCc2JLeGlZbUtzYlVlUEh0Vnp6ejBuS1RlSWYvWFZWL25lMS9QRDJ4ZlB1K0Z1ZS9ic3lYZWx1Mm5UcGx6dFJwRkpUVTMxV3QvUk5FMTE3dHo1bklZOVM3bi9ydHUzYjI4dEJ5Zko2MWtwWDFlbGI3MzFWaXNBTEZ5NFVBa0pDYXBZc2FKNjlPaWhFeWRPcUdIRGhucnl5U2Q5MXV2WnBoME9oMzc4OGNlTHFyOUJnd1lNSlVPSjBLdFhyM3pibGl4Wm90MjdkMHVTNHVQamRlYk1HYmxjcm56THpWeE1HM1ZmYUhJUGFhNWF0YXF1dSs0NjFhaFJReTFidHRSOTk5MG5TZnIyMjI4VkhCeXM1T1JrNi9QUTZYU3FXYk5taW95TVZMbHk1VlMrZkhsVnFGREIrbS9qeG8zV3NGT0h3NkgzMzM5ZlpjdVcxYlJwMC9URkYxL281TW1URFBmRUZlRXZmL21MRmk1Y3FNREFRTDM1NXB2V1VHMWYycmR2cjNyMTZtbjA2TkU2ZS9hc3RSUlZYc3VXTFZObVpxWUNBd05sbXFiMjd0MnJYMy85VlhmZWVhZlhjZG5aMlpvNGNhSVNFeFBsY0RqVXZYdDNQZlBNTTliTkswK05HemZXN05tek5YWHFWTTJjT1ZNblQ1NVVhR2lvejBjM3BITnZLL1NyL1kvd2ZKazVISTRDaDRpNGVWNHR6aXN4TWRGNlRtUGx5cFZlNGRuOVRKVWsvZmJiYjZwWXNhSWthZGFzV1hJNm5UNmZUenJYaVV2T1JWWldWcjZoMjU3aDJlbDA2cU9QUHJMV3lzdk16TlNRSVVQVXJGa3pQZjc0NDBwTFM3TnQwTDY0WEM2ZlY3VzU4ZzEvbWpwMXFwS1RrNjNYT1RrNStkcEhRY09lejBkR1JvWTFuTXZ6YjR0N1dUalBaemlIRFJ1bU1XUEc2Tml4WTZwU3BZcTFQVE16VTRaaHFGU3BVanA0OEtBY0RzZEYxNzl3NFVLR2txRlltelJwa3ViUG4yKzlYcnAwcVVKRFEzWGt5Qkd2TzBLYk4yOVdyMTY5VkxwMGFYMzAwVWUybitGNUZkUkdDK0owT3IwbUo2cFNwWW9DQWdLOGhtMDZuVTUxNnRSSnUzYnRzaDdMOG5UdnZmZnF4UmRmMU04Ly82ekV4RVMxYjk5ZWxTcFZzdTVVdThNNWJSUWxYYVZLbFRScDBpUmRmLzMxQ2dvS3NqMitkdTNhbWo1OXVwS1RrMzFPQXBhVWxHVGR5WDdnZ1FlVWxaV2x5TWhJVFp3NFVjMmFOZk42Zmo4d01GQjkrdlRSZDk5OXA0Q0FBTTJhTmNzYXNWS1l6ei8vWEgvODhZZlBHMmh1bm85UzdkKy8zK3ZDdFNmNjFmNUhlQzRHQ25xR1djcWRyZHZ6dzk1VGNuS3lnb09ERlJRVXBQbno1K3ZoaHgrV2xEdHMrOUZISDFYVnFsWHpuVE4rL1BnQ3Y5Y0xMN3h3WG5YN0dyYnQrZXhqcVZLbGxKMmRyWWNlZWtnLy92aWpNak16cmJ0Z25uZmIzM3p6VFowK2ZWb3RXclN3d24xQnN4eW1wYVVwT0RoWVc3WnNrV0VZNnRPbmovV2N5ZzAzM0tCNTgrWVZ1ajRmY0xtNGh6dTdsUzlmdnRDMmZTbStqK2Rkc1lpSUNEMzg4TVBhdDIrZmR1ellvUWNmZkZDTkdqWFMyTEZqMWF0WEwyVm5aK3YrKysvWGZmZmRwNy85N1c4S0RBelVEei84b0FjZWVFQU5HemE4SlBVemxBekZXV1ptcGhYd3BOelJGV2ZPbk5HUUlVT1VrcEtpa0pBUW5UeDVVbEx1aGU5ZHUzYXBYNzkrbWpwMTZqbFA2Q2NWM0VZTGMrellNVW01Lzc0REFnSWtlWCtldXBlcy9QYmJiNzErQnJleVpjdHE5T2pSR2pWcWxONTY2eTBkUG54WUtTa3BDZ29LVXBzMmJYVHZ2ZmRLb28zaXluRHJyYmVlMS9HR1lmaGMyY0xsY21uMDZORktUazZXdytGUW56NTlkUHIwYVVWR1J1cTMzMzdUbENsVHJHVmczYnAxNjZadTNicnBuWGZlOFJycVhaakdqUnZiTGczbitTaFZZYzg4MDYvMlAzNGJ4VUJCUXpXaW9xTFVvMGNQZmZIRkYyclRwbzNpNHVKMCtQQmhhMy9kdW5YMXlDT1BhTXFVS1RwOCtMQTFJM2JwMHFYMXlDT1B5T1Z5NVp2eDhtSTc4Ny8vL3JzMVFVTkNRa0srMmoydmlEdWRUalZvMEVDZE8zZjJXbHU2b0o5M3c0WU5Yc3ZudlBUU1MrcmF0YXYyN2R0bnphYm9uaUc4YWRPbTJyaHhvN1p0MjZZcVZhcW9WcTFhMnJKbGk2Wk1tYUloUTRaYzFNOElYSWo2OWV0cjgrYk5WaWRZOG43R3VEQlJVVkg2K09PUDg4MXQ0TWxYdTNGM2R1Zk9uYXViYnJwSlE0Y09WYmR1M1JRY0hLem5uMy9lZXUvMzMzOWZtelp0VW1Sa3BEVTB0R3pac2pweDRvUmF0bXlwdSs2NlMxbFpXUmRWUDBQSlVOd05HREJBVHozMWxEWHNPams1V2ErLy9ycmk0K05WcGt3WnZmcnFxeG8yYkppazNMdlVQWHYyMU83ZHV6Vnc0RUJOblRwVmMrYk11ZWcyV3BBLy92aERrcXpQY2NrN1BPZnR2TG9meFpKeVYvT1Fjb1BBcGsyYjFMWnRXNnZEbjV5Y2JFMW9SQnNGL2orWHk2Vi8vZXRmV3JkdW5hVGN0bHFuVGgxSjBqMzMzS09mZi81WjA2ZFBWK1hLbGRXOWUvZDg1ei8vL1BQVzU2eFU4Q01jNStwY2gyM1RyL1kvd25NUlc3SmtpUklTRXZTUGYvekQycFozZUxYbk1HNzMybzAxYTlaVVRFeU1OVlJEa243OTlWZjkrdXV2a25Ldmt2LzN2LysxM3UrWFgzN1JHMis4a2UrdWRVRjNzYzlGZG5hMit2VHBZM1V1U3BVcTVUWFowYlhYWG1zTkkzY1BDZTNkdTNlK3EzMTkrL2FWbFB1SGE4R0NCVjVYNmV2VnE2ZTc3cnJMK25yZXZIbWFNR0dDdGQvaGNPajIyMi9YeXBVck5XWEtGRW5TMDA4L3JWdHV1VVY5K3ZUUnpKa3pGUmdZcVA3OSs3TlVCb3BVZ3dZTk5ITGtTSTBZTWNMbi9yeXpXM3ZPZkMzbFh2VEtlOGZHNVhKWmJjclgzUnozblo0eVpjckk1WExwMVZkZlZYSnlzdnIwNmFQRGh3OXI5KzdkbWpsenBwS1NrdFNrU1JPTkh6L2U2b1JYcjE1ZHRXclYwcnZ2dml0SmlvdUx1Nmo2R1VxRzRxNWN1WEplN1dqRWlCRktTRWl3bGw2ODVaWmJySDNWcTFmWHYvLzliejM5OU5QNjMvLytwMDgvL1ZTVksxZStxRFpha05PblQxdDNlbXJYcm0xdGQxK01kamdjK2RaTWRnZG1UKzVKejl4RFMrZk9uYXVaTTJjcU9EaFkwNmRQcDQwQ2YwcEpTZEZMTDcxazlhRnZ1dWttcjM3NWl5KytxTmpZV0tXa3BPamRkOS9WbmoxN05IejQ4SE1hSm42aGZLMkE0UXY5YXY4alBCZUI0OGVQUy9yL1Y3bnlYaUVxYUprWDZmOC9VMWlqUmcyZE9IRkNsU3RYdHZZOS92amphdGl3b2Y3NXozL3ErKysvVjl1MmJTWGxQdjljcmx3NTZ3N3h4UTRmZGIrUHkrVlNhbXFxVWxOVDFhOWZQMVdxVkVsUFBQR0Vmdjc1WjRXRmhTa2tKRVNMRmkyU2xMczhoc1BoOERsTVp1REFnWXFPanRiVXFWT3RZV1hQUC8rODNuampEZTNjdVZOaFlXRjY0b2tuZE91dHR5bzBORlR2dlBPT0dqWnNxSGJ0MnVtT08rN1EvUG56OWY3Nzc4czBUYlZxMVVwZHVuU1JZUmpxM2J1M3Z2amlDMzMyMldmYXZIbXordmZ2Yjd1dUgzQ3BOR2pRUUNkT25DaHdmOTdacmZQZTFlM2R1M2UrdFNBOXIyVG5uYkRITkUzZGNjY2Rrbkx2SXUvZXZkdTZ3dnpGRjE5b3hvd1pHalZxbEZhc1dLRVZLMVpvOXV6WkNna0pzVHJwbmtIaFV0VFBVREtVTk04Ly83eGVlKzAxalJvMVN2ZmVlNjhTRXhPOTl0ZXZYMSt2dmZhYTFxOWZyeUZEaHNqcGRGNVVHODFyNnRTcGlvK1BWNnRXcmJSMTYxWkpVc09HRGEzOTd2RHM2OSs1dTdNczVUNVA2U2s3TzFzZE9uU3c3ampmZmZmZHlzaklvSTBDa3RhdVhhdC8vZXRmMXV6NE5XclUwTVNKRTcyZVI2NVdyWm9tVEppZ3dZTUhLeXNyUzRzWEw5YlBQLytzVWFOR2Fmanc0YmJmbzZBN3dRc1dMTEFleTNCNzg4MDNsWk9Ub3djZmZGQlM3dCtObzBlUHFsU3BVa3BPVGxac2JLeDFiRkJRa005SFNPaFhGeTMrcWhVQnoyVW9XclZxWlUzVzRiWjQ4V0xiYzB1VktxV2NuQnpWcUZIRDJyZHc0VUxyM0k0ZE8rcVJSeDdSenAwN3RXWExGa25TUXc4OXBKWXRXL3A4UHVwY3VBTzN1MFB1Y0RnMGVQQmcvZld2Zi9VNmJzNmNPZHEwYVpQWE52ZlNObmtkTzNaTXZYcjFzam9wNWN1WDE5dHZ2NjJtVFp1cVlzV0tHalZxbENJakl4VVpHYWxYWG5sRmp6MzJtRmF0V3FYUTBGQkp1WGUzdnZubUcwblNuWGZlcWZIangxdFg1QWNOR3FUMDlIVE5uVHRYVzdkdTFUZmZmRU1qUjdGeHFXZWRUVTFOdGI0T0RnN1dOZGRjbzc1OSsrcTIyMjdUTGJmY29tclZxdW5Ja1NOZXM0VjZodDJsUzVkYWF6cEw5c1BNN09wbktCbEttbHR1dVVYTGxpMHI5Szd3UXc4OXBJY2VldWlDM3QrempaWXRXMVpmZnZtbE5tellvRE5uemtpU05WdzBKaWJHV3ZhbVZhdFcxam51Wng3UE40QzZYQzVsWldXcFc3ZHU2dENoZzhxV0xhdGF0V3JSUmdIbFR1TG5ubGl6VHAwNm1qeDVzcXBWcTVidnVLWk5tMnJ5NU1rYU9YS2tVbEpTRkJnWXFFYU5HbDN5ZXR5UFVya1pocUdlUFh0YU45N2N3c0xDZkFabit0VkZqL0JjQkZxM2JxMkdEUnVxWmN1VzZ0dTNiNzdoVjRXdDg5eXlaVXUxYk5sU2Q5OTl0eDU4OEVGZGM4MDFrcnl2T3JzOS9mVFQrdU9QUHpSdzRFQ2xwcWJxaVNlZTBMNTkreTQ0UEx2ZGM4ODlhdGFzbVo1ODhrbXZkVEhkYnJ6eFJtM2F0RWtPaDBObHk1WlZpeFl0dklhL2VLcFNwWW82ZHV5bzZkT242NkdISHRMQWdRT3RQMXF0VzdmVy9Qbno5Y0VISDJqanhvMVdoOFhkd0tYY3RXUTNidHlvUm8wYTZSLy8rSWZYRlR6RE1EUml4QWcxYTlaTW4zLyt1VFc4SENnT09uVG80UFU2UFQxZHExZXZQcS8zT0g3OHVFNmRPcVhBd0VCcjJibXlaY3RhZDdYY3k4eGtabVlxUGo1ZSsvYnQ4eG9LZHVMRUNXc1lhVmhZMkhsMXl1M3FaeWdaU2dMUEVSVC8rYzkvOGkyM2VMRUthcVBCd2NIV0l4UnVZV0ZoYXRHaWhmV29WdlBtelhYOTlkZGIrOTF0MWRlZDM3eDNtejA1blU1OTk5MTMxaEpXdlhyMVVxZE9uVFI0OEdEYUtLNTZqUm8xVXA4K2ZYVHMyREdOR0RHaTBObmhtelp0cXJsejUrcTk5OTVUejU0OUZSSVNrdTltMGZrSUNBaXc1amNvVElNR0RiUm16UnBKdVg4LzZ0U3BVK0FkYi9yVlJZL3dYQVFNdzlDVUtWTVVIQnpzdGIyZ2lVYzhsNHVvVnEyYS92M3ZmOHZoY0dqOCtQSFdsZWk4YXpHNjFhbFRSOTkrKzYweU16TVZGQlNrMmJOblgzVDlBUUVCK3ZEREQvT0ZmcmNSSTBZVStKeWsyemZmZkdNOTg5UzNiMTkxNzk3ZFdsckxVMWhZbU1hTkc2ZXpaOC82bk5JL0lDQkFuMzMyV2FHZC9udnZ2ZGVhV1JRb0xqeEhvRWp5dWR5TW5kMjdkK3ZaWjUvMTJ1YStDcnh1M1RyTm5UdFgrL2Z2MTZGRGgrUnl1WFR2dmZkcTRjS0ZPbjM2dEw3NTVodDkvUEhIWHQrL2UvZnVldXl4eHdwZFB1TmM2K2NSRFJSM0d6ZHUxRnR2dldXOWZ1T05ON1IxNjFZOS92amoxbWlOdkJlejNYZHhjM0p5enVsNXg4TGE2TzIzMzY3RGh3OWJzOTdYcVZOSDc3Nzdya3pUbE1QaDBLQkJnL1RISDM5WXp4RzdSNWI1bXJIYlhXZDZlcnBhdG13cHd6Q3N6K2ljbkJ5cmZicG5BeTVUcGd4dEZGZTAyMjY3N1p3ZlVSd3dZRUNCZmRxOHFsV3I1clZTVGQ1aDErZnJ1dXV1c3dKNFFlODFidHc0dVZ3dUJRWUdGbmpoaVg2MS94Q2VpMGplNEN3VlBGeks4NWtuU2ZuV21MUGpkRG92K1hORzUvcEhwaUNlYTh3R0JnYmEvaHlGZGVaNWhnb2xVZDQxa3krRTUvSWNEb2RERVJFUjFoSnpxYW1wV3I5K3ZhVGM5bHE5ZW5XZE9uVktBd2NPVkV4TWpIWGhyVzNidHFwYXRhcm16WnVudDk5K1c5T21UVlB2M3IydDV4OHZWZjBNSlVOeDgrMjMzeW9uSjBkaFlXRUtDd3ZUcGsyYnRIejVjaTFmdmx4UzdtZVQ1ekpSN3Y4a3FVZVBIdGJNMUlVcHJJMis4Y1liWGtQRTMzdnZQV3VHNis3ZHU2dCsvZm9hTldxVVZxNWM2ZldlZWZzRVV1NmNBd01IRHJTR2dJZUVoTWpoY0todTNicUtqNC9Yd3c4L3JOS2xTMXREeDF1MmJKbnZQV2lqdUZwZGJKLzJZdGtGOEhQcDY5T3Y5aDkrV3dCUUJQSmVFVC9YWmFBOGhZU0VhUFBtemNyT3pwYlQ2ZlM2c0JZZUhxNS8vdk9mdXVtbW0xU25UaDJWS1ZORy8vdmYvOVNqUncrWnBxbmF0V3ZybVdlZTBRTVBQQ0JKNnRxMXE5NSsrMjJ0VzdkT3UzZnZ0dTFNbkcvOURDVkRjZE9sU3hldFc3ZE9IM3p3Z2NMQ3dyUmd3UUl0VzdaTThmSHh5c3pNTEhCZFZVbm4vTnh6WVcwMDc3UFZuVHAxMHFwVnExUy9mbjNyMmVDSWlBaXRYTGxTZ1lHQktsKyt2Sm8xYStaelpGZk5talVWRUJDZ00yZk9xRnExYWhvd1lJQ2szRHRXVTZkTzFaRWpSK1J5dVJRY0hLdzJiZHBZdzY4OTBVWUI0UHo1OTlMTFpSUVJFV0ZLRjcrdU1YQ3gzSGNTWEM1WGo5alkyUHdMYWVLaUZMZTI3dTZBQndZR3l1Vnk2ZVRKazVMa05WTytsRHNjMUgzWHlOZXdUUGN4N21jUWZVMFVjaTVtejU2dHVuWHJxbG16Wmo0RDhwbzFhOVNzV1ROclNPckYxbi9zMkRHNVhDNVZxMVpObVptWlNrOVA5em1VeksyZ29XU1NyQUJTVXJobkczYTVYSGZIeHNhdTkzYzl4Wm0vMm0xQ1FvTFBKV0V5TXpPVmxaV2w3T3hzNWVUa3lEUk5TYmt6M3hxR2tlL2Z2OXZGdHRIRXhFUmRjODAxVnZCMGY5L0xlV2ZzYW1tam8wZVBkajkzM2ljNk9ucTZuOHNwOFlyYlp5MnVYdjd1VnhmUHYzZ0FVRUo1RHAxeU9Cd0Zkcm9kRGtlQm9kbnptQXNOelc0OWV2UW9kSC9lbWZFdnRuNkdrcUU0SzJndDFYUDV0K3JMeGJiUnZMUDhGc1Z3VXRvb0FGdzRwajhFQUFBQUFNQUc0UmtBQUFBQUFCdUVad0FBQUFBQWJCQ2VBUUFBQUFDd1FYZ0dBQUFBQU1BRzRSa0FBQUFBQUJ1RVp3QUFBQUFBYkJDZUFRQUFBQUN3UVhnR0FBQUFBTUFHNFJrQUFBQUFBQnVFWndBQUFBQUFiQkNlQVFBQUFBQ3c0ZlIzQVpkYisvYnQvVjBDcm5LSmlZbitMZ0VBQU9DaTBhK0d2L203WDMzRmhtZlROT01OdzZqcjcxOHc4S2NjMHpUMys3c0lBQUNBODBXL0dzV00zL3JWVjJ4NFRrMU5iVkNtVEptcS9xNmpwQXNNRE53dlNkbloyZi9uY3JsMitMdWVraW83T3p0dDE2NWRKL3hkeDVXTXErSHdOenFWQUs1VTlLc3Zua2VmdXBQTDVZcnhkejBsbVQvNzFWZHNlSTZQano4cjZROS8xMUhTUlVSRVNKSU13MGlNaTR2ajk0bGloNnZoS0diU1hTN1hZWDhYQVFDWEV2M3FpK2Z1VTB1aVQxMkNYYkhoR2NEVmdhdmhGODk5TmR3MHplRlpXVmxmKzd1ZWtzenBkS1p1MjdZdDJkOTFsQlN0VzdmMmR3bTRRcVdtcHZxN0JBQlhJTUl6Z0JLTnErRVh6Mk9FU1JKWHcxRVVUTlBjYkJoR1V3SU9MaWZUTkROemNuSzIrYnNPQUZjT3dqTUFBQ2hTTVRFeGQ5MTY2NjBWL1YxSFNSSVVGSFJja2pJek05dG1aMmRIKzd1ZWtpQWdJT0RzamgwN1R2dTdEZ0JYRHNJekFBQW9hdGxNb25oKzNDTkVBZ0lDVHNYRnhmRzdBd0EvY1BpN0FBQUFBQUFBaWp2Q013QUFBQUFBTmdqUEFBQUFBQURZSUR3REFBQUFBR0NEOEF3QUFBQUFnQTNDTXdBQUFBQUFOZ2pQQUFBQUFBRFlJRHdEQUFBQUFHQ0Q4QXdBQUFBQWdBM0NNd0FBQUFBQU5nalBBQUFBQUFEWUlEd0RBQUFBQUdDRDhBd0FBQUFBZ0EzQ013QUFBQUFBTmdqUEFBQUFBQURZSUR3REFBQUFBR0NEOEF3QUFBQUFnQTNDTXdBQUFBQUFOZ2pQQUFBQUFBRFlJRHdEQUFBQUFHQ0Q4QXdBQUFBQWdBM0NNd0FBQUFBQU5nalBBQUFBQUFEWUlEd0RBQUFBQUdDRDhBd0FBQUFBZ0EzQ013QUFBQUFBTmdqUEFBQUFBQURZSUR3REFBQUFBR0NEOEF3QUFBQUFnQTNDTXdBQUFBQUFOZ2pQQUFBQUFBRFlJRHdEQUFBQUFHQ0Q4QXdBQUFBQWdBM0NNd0FBQUFBQU5nalBBQUFBQUFEWUlEd0RBQUFBQUdDRDhBd0FBQUFBZ0EzQ013QUFBQUFBTmdqUEFBQUFBQURZY1BxN2dKSW1QRHo4TThNd3V2cTdqcUlXRUJEd2MwUkVSSTYvNnlnS3Bta21wNldsTmZ6Zi8vNlg2dTlhQUFBQXJoYmg0ZUVyRE1PNHk5OTFYRTVPcHpQeVN1bFRtNmI1UTB4TVREZC8xMUdVQ00vbjcyK1NESDhYNFFmbC9GMUFVVEVNbzJKUVVOQUVTYy80dXhZQUFJQ3J5RU82OHZ2WlYweWYyakNNcnVIaDRUVmpZbUlPK2J1V29rSjRQaytHWVJpU2xKS1NVdEhmdFJTRm5KeWNza0ZCUWNiWnMyZlQvRjFMVVNoZnZ2eEhobUYwZDdsY2EveGRDNHFYaUlpSWc1S3ErYnVPeThrMHpjOGpJaUkrODNjZHhZRnBtdG5aMmRrMXRtL2ZmdExmdGNDM3hvMGI5NVowajcvcktHcUdZZnl6Y2VQR3gveGRSMUZ6T0J5N29xT2pKL2k3RGx4ZVYzSS8yK0Z3QkFZRUJKVEt5c282NCs5YUxvVUtGU29rU0txVW5wNSsxdCsxRkNYQzh3V0tqNDlQOFhjTlJlUnErVGtsU1JFUkVabityZ0hGVmsxL0YzQzVHWWJCUEJoL01nd2p3RFROVUVtRTUyTEs0WEI4SmluQTMzVVVOWWZEMGNIZk5malJPNUpjL2k0Q2w5OVYxTTh1c1NJaUlreC8xK0FQaEdjQU9BL1IwZEZYYW1mZGtIUlZmaERtRlI0ZXZzY3dqQnNjRGdlZDlPTE4zUmI3K0xXS0ltS2E1bzJTZ2d6RGlQTjNMVVhOTk0xcDdqdVNBT0JQaEdjQU9EOEVxaXNmRnhGS2tPam82T24rcmdHWDE1K1BrMXlwRnk0QmxDQU0wUU1BQUFBQXdBYmhHUUFBQUFBQUc0Um5BQUFBQUFCc0VKNEJBQUFBQUxCQmVBWUFBQUFBd0FiaEdRQUFBQUFBRzRSbkFBQUFBQUJzRUo0QkFBQUFBTEJCZUFZQUFBQUF3QWJoR1FBQUFBQUFHNFJuQUFBQUFBQnNFSjRCQUFBQUFMQkJlQVlBQUFBQXdBYmhHUUFBQUFBQUc0Um5BQUFBQUFCc0VKNEJBQUFBQUxCQmVBWUFBQUFBd0FiaEdRQUFBQUFBRzRSbkFBQUFBQUJzRUo0QkFBQUFBTEJCZUFZQUFBQUF3QWJoR1FBQUFBQUFHNFJuQUFBQUFBQnNFSjRCQUFBQUFMQkJlQVlBQUFBQXdBYmhHUUFBQUFBQUc0Um5BQUFBQUFCc0VKNEJBQUFBQUxCaCtMdUE0cTV4NDhhZERNTjR6UDNhTUl4ZWttU2E1Z3lQYld1aW82T24rNkU4WEtSR2pScUZPUnlPTjl5dkRjTzRXMUpkMHpSL2x2VDduOXVPUmtkSGovUlhqZkNQeG8wYjkzWTRITzk0YktyODUvOVB1RGU0WEs1M1kyTmp4eFZ0WmJqVUdqZHUzTVBoY0V6MDJGUkpVb0JwbXNtR1llVDh1VzFtZEhUMGMzNG9EMytLaUlob1pacG1WL2Ryd3pEK0lVbW1hVTV5YnpOTk15NDJOdlpUZjlTSFN5YzhQUHdPU1U5NWJCcHNHSVpobXVaay9ULzI3ancraHZzTjRQaG5OcGNjZ3JxUENJSTYycUpLcUtQYW9xV29Va2RSOU5Sb2k5YVBscmlQNmtIRjBRdHRGWFcxU090TzFhMmhFUktWdXE5UVJBZzViSkxON3M3dmozU25XYmxjMlUxMm4vZnIxVmV6Yyt4K3grd3pPODkzdmdlby95NkxQSGp3NENMYmwwN2NUNDgrK3VncnFxbytZWG1kMDMyMlRxZGJFQmtadWRzZTVSUC9hZGl3NFJ2LzNpZGJ2S1FvaWp1d1hGWFY5SCtYL1g3dzRNSEZkaWllemJqYXV3Q0ZuYUlvTnl5QmZNdHliWm5aYkE2MWJhbkUvV0kwR3VQZDNkMjdLNHJpazNXNW9paXRnZFlBcXFvdXQwdmhoRjNwZExyZC9KY3daMVU2eXpicmJWY2lVVkJTVWxMV0ZpOWUvTHQvYndJMGlxS1V6UEp5bTQyTEpXNmhxbXFxSldIT0t1c3lWVlZmc1cycFJBSFI1M0t1MzgzeXNyY055eU1LaU1sa3V1SGk0cExuZlhaR1JzYjBXOWNMdXppcktNcThISmIzVnBUTTU3RW1rK2tYMnhiSjlxVFpkajRPSGp6NGg2cXFDWGxza3BpUmtiSEJaZ1VTOTFWTVRJd0IrQzZ2YmN4bTgwTGJsRVlVSmdjT0hEZ0pST2UyWGxYVkV3Y09IRGhrd3lLSkFuTHk1TWtrUlZIK3pHT1R4S1NrcERDYkZVams2T0RCZ3dkVlZZM1BiYjJxcWpjek1qS1cyckpNb21BY1BIandLSEFwajAyU0ZVVlpiYXZ5aUlKak5CclhBMGw1YkJKLzZOQ2h5ODM2ZHdBQUlBQkpSRUZVSTdZcWo4aGRWRlRVRnZLSVMxVlZEVWFqOFRjYkZza3VKSG5PWDRhaUtMaytlVlJWZGN1L0NaZ29vbFJWWFpISHV2am82R2lIdnhDSW5Kbk41aDl6VzZjb2lsU2FPUkN6Mlp4cmJibXFxaitkUEhreVBiZjF3bVpNNUZIWnFTaktRZms5ZGhobVlHNGU2L2RFUmtabTJLb3dvdURFeE1RWVZGWGRrdHQ2czluOFBabXhMK3hQVlZWMWV4N3IxOGJFeEtUWXFqRDJJc256YmNpbldmYlBOaXVJS0JCWHIxNDlDS1RsdEU1UmxKMWsvb2dMSjZUVDZkYmx0aTZ2eEZvVVBXbHBhZDhEeGx4V3l4T3V3aU92U2c1NTZ1eFk4cnIrNWxycExZcWtuL0pZNS9ETmdJc1NzOW44UTI3ckZFWEo2enc2REVtZWIwTktTc3BPY21oU29xcnF6Zmo0ZUFucUl1N0NoUXVwUUk2RGpwak41aVUyTG80b1JBNGNPSEFFT0hycmNsVlZ6MFpGUlVYWW9VaWlnQnc5ZXZRYUVIbnI4bit2ODl0dFh5S1JFNTFPdDE5VjFSczVyRXFOajQ5ZmFPdnlpSUp6NE1DQnY0R3JPYXpTWDcxNlZaSm5CeElmSC8rTHFxbzNiMTJ1cXVxTmpJeU0vZllvazhoWmRIVDBiN2wwbnpHYXplYk5OaStRSFVqeWZCdE9uanlacnFwcXRpZk1pcUpzL1RmeEVrV2NxcXJabmlLcXFubzlLaW9xMTVwdjRSeHkrbTRBRzIxZUVHRUxhMjlkb0NqS0dybk9GeDZSa1pFWmlxTGs5T1FqV3M2VHd6R3FxdnBWRHN2M3lybDJMQmN1WEVoVkZHVnJEcXNXU1ZlTVFzY003TXhoK2Vhb3FLaWNLallkamlUUHQwbFJsR3hOdDFWVmxWRzJIWVJlcno5STlpYWI0VGtzRTA3R2JEYm5OS0syUFBWd1FLcXFmcStxNnEzZE5OYllwVEFpVjZxcTV0U01mcVhOQ3lJS25FNm55K25lUzdyTE9TQlZWYk8xNUhTR2tadUxJa1ZSc25XUk1adk5UaE9Ya2p6ZkpxUFJ1QlhRYWpwVlZVMVBUazUybWkrS296dDI3Rml5cXFwV04xK0tvaXl6VjNsRTRSRWRIUjBGbk11eTZOTEJnd2R6cW5VVlJkekJnd2N2QXRvSTZxcXFHcEtTa25JZHlFYllSM0p5OGo0ZzJmSmFWZFgwbXpkdkxyQmprVVRCK1V0VjFjUXNyOVAwZXIxMHAzSkF5Y25KUDJXWkt4aEFuNUNRRUc2M0FvbGMrZnI2L3BxMSs0eXFxcXJSYUhTYUZubVNQTittUTRjTzNieWxWbXpueVpNbjh4cGFYeFF4cXFvdXpQSjNTbEpTa2xNTWZDRHlwZDR5T05nbVFMVlhZVVNCMDI0QUZFVlpMOWY1d3VmZnJsUlpZL0t2WThlT0plZTZneWl5L20ybW4zVmUyUWc1MTQ3cDMydXRWakd0cXVweWFaNWZPRzNmdnQyb0tNcWVMSXQySEQ1OE9NNXVCYkl4U1o3dlFOWlI1SFE2blRUbGN6eFpCNEFLbDZscGhJWFpiUDdWOHJmSlpNcDE2anBSOUpsTXB2bVd2MVZWbFRFUENpK3Q1WmVpS1BKNzdNQk1KcE4ycm5OcTJpc2NSOVptK2pxZFRycEhGV0ptc3pscjAyMm5PbGVTUE4rQnBLU2tMYXFxR29DTXRMUTBwL3FpT0lOL0J6cllDcUFvaXRNMFB4SDVPM1RvVUFSd0NiZ2FIUjM5dTczTEl3ck9vVU9IemdBSEFXTnFhcXJjcUJkU09wMHVITkFER1hxOS9odDdsMGNVbk1URXhFT3FxcVlBR2FtcHFRdnRYUjVSY05MUzBwYVRPVkJjZWxwYTJoLzJMby9JWFVwS3lpcis3VDVqTXBtY1lwUnRDMG1lNzhESmt5ZVRGRVZacjZycW5waVltQVI3bDBmY2YyYXplUWFRYWpRYTUrVzdzWEFtWnVCSFlETmdzbk5aUk1IN1JWWFZzSCtucnhLRlVHUmtwQjVZcWFwcWpKd254M2IyN05rMFlDRVFLZWZhc2NYRXhDU29xbnBBVVpTZlkySmlVdXhkSHBHN2YxdG4vcUdxNm81L0s1MmRocXU5QzFEVXFLcTZVbFhWOHZZdWh5Z1lhV2xwKzd5OHZQWWVPblFvMjN5RHdybVpUS1pmWEZ4Y1N0bTdIS0xnR1F5R0pXNXVicWZ0WFE2UnJ4WEFCWHNYUWhROFZWV1hxNnA2MGQ3bEVEYXgxbXcySDdSM0ljUnRXWkhEREJVT1Q3RjNBZTdGbzQ4KytqdndsQzAvVTFVenh3bFNGSnYrMHgwNGNPQkFZMXQrWUdIU3FGR2pYeFJGNldLcnoxTlYxYWJuVjFYVjYwYWo4ZkcvL3ZycnFNMCsxSUUwYXRUb29LSW9EUXY2YzJ6OHZUaDU0TUNCMnNqQVpKcEdqUnI5cUNoS0gxdDlubzNQZDZLaUtJMGpJeU5QMmVvREM0b3R6NU90ZjQ5VlZZMkppNHRyZXZIaVJiMU5QckFJc09YMUYyeDJybzhlT0hDZ3JpMCtxQ2l4MWJtMklZYy96L2JJa3dwQW9xcXFqeDg4ZVBCdmV4ZkVvcWczMjdiNUYwSlJGRnNuemdDUDFxeFowOFBXSDFwWTJESngvdmZ6YlBseEtJcFN5dFhWdFkxTlA5U0IyT3JIM01iZmk1bzFhOVlzYnNzUExPeHNtVGovKzNtMi9MZ1NKcFBwSVZ0K1lFR3g1WG15OWUreG9pajFLMVNvNEcrekR5d0NiSG45dGVHNXJ0TzRjV00zVzMxWVVlRmdpVE00eDNrdTZva3pRQW1ndTcwTGtaVkROTnVPakl5MGR4RUtUTE5temNqSXlNRER3OFBwbjBBNTRua2VQSGd3Ky9idFExWFZ5L1l1UzFIbktOK1BWcTFhb2RmcjhmRHdjTHFtVUxmRFVjNnpSZi8rL1ltSmlVRlJGSWZxMytkbzU2bGR1M1lrSkNSZ05CcGxtcVFjT01yNURnd014R2cwMnJzWWhab2puR3RuTzg5Rjlad0ZCd2V6YWRNbVZGVXRWSzJ5aXZxVFp5R0VFRUlJSVlRUW9zQko4aXlFRUVJSUlZUVFRdVJEa21jaGhCQkNDQ0dFRUNJZmtqd0xJWVFRUWdnaGhCRDVrT1JaQ0NHRUVFSUlJWVRJaHlUUFFnZ2hoQkJDQ0NGRVBpUjVGa0lJSVlRUVFnZ2g4aUhKc3hCQ0NDR0VFRUlJa1E5Sm5vVVFRZ2doaEJCQ2lIeEk4aXlFRUVJSUlZUVFRdVJEa21jaGhCQkNDQ0dFRUNJZmtqd0xJWVFRUWdnaGhCRDVrT1JaQ0NHRUVFSUlJWVRJaHlUUFFnZ2hoQkJDQ0NGeWRQcjBhYVpQbjA1WVdGaTJkU2FUaVRsejV2RDU1NS9ib1dTMjUycnZBZ2doaEJBRktUazVtVFp0MmdBUUdSbVo2ektMRlN0VzhPbW5uK2I2ZnVIaDRibXVjM2QzdjdmQ0N1RWtKQzZkbDhGZ29Ibno1bmU4bjcrL1A2dFhyeTZBRW9tOG1NMW1wazZkU2xSVUZBa0pDY1RHeG1ycm1qZHZ6dEdqUjFtNGNDRTZuUTVmWDE5dFhZOGVQU2hSb29ROWlseWdKSGtXUWdqaFVMWnMyY0xhdFd1MTF5YVRTZnQ3Nk5DaHVTNnplUHp4eC9OOC83eHUrc0xDd2loZHV2UWRsVmNJWnlCeEtVVFJZemFibVR4NU1sRlJVUUJzM3J6WmFuMWlZaUxyMTYvWHR2M3FxNiswZFczYnRwWGtXUWdoaENqc0xseTR3TzdkdTNOY2w5UHlXNWZObWpXTGtKQVFEQVlEYTlldXBWS2xTb3dhTllxd3NEQ0dEeC9PakJrekNxVGNRamd5aVV1UmswV0xGbEcxYWxVQVltTmo2ZCsvUHdEYnQyL1h0dG05ZXpkanhveXhSL0djWGxoWUdMLysraXZseTVmbjQ0OC81bzAzM3FCMTY5Wjg4c2tuL1BQUFA4eWJONC9FeEVUOC9mM3AzYnMzbjMzMkdhTkdqYUpidDI3MkxucUJrZVJaQ0NHRVErbmN1VE5ObXpibDBxVkxWS3hZa2RUVVZJWU1HWUtpS015Yk53K0ExTlJVN1dic1RtKzYrL2J0eTQ4Ly9raFFVQkN2di80NkNRa0p0R3ZYRGxkWFY2c21hMEtJLzBoY2lweDRlM3RUdkhoeDdXOEx5eklBVDA5UG01ZExaR3JmdmoxYnRtemgzWGZmeGQvZm53WU5HbkRwMGlXMmJkdkd5SkVqZWZMSkp4azFhaFQxNnRXamRPblNmUDMxMTdpNHVOaTcyQVZLa21jaGhCQU9wWFRwMGl4YnRvd2ZmdmlCRVNORzRPWGxoYSt2TDQ4OTloamx5cFdqVEpreUdJMUdTcFlzQ1dRT2hMSmt5Uko2OSs1Tmx5NWRyTjZyYytmTzJkNi9YTGx5QUp3L2Z4NkFJMGVPQUZDOWVuWGMzTndLOHRDRUtMSWtMa1ZPdW5mdm51UHl4bzBiMjdna0lpZVhMMTltMjdadGJOdTJ6V3I1eUpFakFYSmNOMm5TSkNaTm11U3czU1VrZVJaQ0NPRncrdlRwdzRZTkcvamtrMCtBekJ2M3h4NTdUUHNoVDAxTjVmang0K2gwT3FwV3JZcWlLRXlaTWdVWEZ4ZXJHL09TSlV1aTArbElTVW5CWURBQW1UZmpBREV4TVFEczI3Y1BnQVlOR3RqcytJUW9paVF1aFNpNmNxdm91TldxVmFzS3VDVDJKY216RUVJSWgzTHUzRG0rK09JTDR1TGl0R1h2dlBNTzd1N3V0Ry9mSGdCVlZiWC9EeDgrSEpQSmhFNm5ZL2JzMlZZMzZZc1hMN2JxV3dsUXYzNTlBTTZjT2NPbFM1ZllzbVVMQU0yYU5iUEo4UWxSRkVsY2lweXNYTG1TYXRXcUFYRDI3Rmw2OXV3SndKOS8vcWx0czJQSERrYU1HR0dQNGptOU1tWEtNRy9lUEpZdVhhcWRwL3kwYWRPR1BuMzZPR3gzQ1VtZWhSQkNPSnpkdTNmejRJTVBVcXhZTWFLam80bUtpdUtSUng0aElTSEJhanRWVmEyVzNicis1WmRmMXA1d1daUXNXWkk2ZGVwdzlPaFJnb09EaVl1THc4ZkhKOS9SZ0lWd2RoS1g0bFl1TGk1YUg5bXNmV1d6L3EzVDZXeGVMcEhKM2QyZHhvMGI4K2FiYjFvTjRwWWZSeDdBVDVKbklZUVFEc1hmMzU5dnZ2bUdVcVZLOGRaYmJ3Rnc0c1FKeG8wYlI5ZXVYUUdZTjI4ZTMzenpEUUN6WjgrbVJZc1dPYjdYalJzM2NsemV2bjE3amg0OVNuUjBOQUFkT25UQXc4UGpmaCtLRUE1RDRsSllaSjJTVFBvOEZ5MVRwa3poZ1FjZXlIR2QwV2hreUpBaE5pNlI3VW55TElRUXd1RjRlWG54MWx0dmNlblNKU0J6MEJNTGs4bkV1blhydE5kTGx5N045U2I5MWlseFZGWEZiRGJ6d2dzdk1ILytmRkpUVTNGemMyUGd3SUVGZWp4Q09BS0pTd0dRbHBabTd5S0l1eVJUaGtueUxJUVF3c0dFaDRjellzUUlVbE5UNmRxMUs2R2hvU1FuSjJ2ckZ5NWN5RC8vL0VPZE9uVndkM2RuNzk2OWJOMjZsYWVlZWlyYmUyM2R1cFdVbEJUKy92dHZBRUpDUW1qUW9BSGUzdDRvaWdLQXE2c3JlcjNlTmdjblJCRWxjU2tzc2piRDM3NTlPMTVlWG9EMGVTNEtnb09EYzMzeW5KV3FxbG9zT2hwSm5vVVFRamlVNnRXcll6S1o2TnExSzhIQndmejY2NjlhTThHZE8zZnk5ZGRmQS9EaWl5OVNxbFFwaGc4Znp1VEprL0gzOXljZ0lJRFBQdnRNRzhGMzVzeVoyZDcvNnRXcmpCczNUcnN4VDAxTjVaMTMzbUh1M0xuVXFGSERSa2NwUk5FaWNTa3N6cDQ5QzFqUDhReTU5M2wyMUNTc0tKbzZkZXB0YlJjZUhvNjd1M3NCbDhZK0pIa1dRZ2poVUNwVXFNRDA2ZE5wMHFRSkVSRVJtTTFtdkwyOStlMjMzeGc3ZGl4bXN4bC9mMys2ZE9tQ2k0c0x6WnMzSnp3OG5MZmVlb3ZKa3lkVG9VSUYzTjNkOGZQem8xcTFhdmo3K3hNZUhzNlJJMGNZUEhnd0lTRWhuRDkvSGc4UEQwYU9ITW5NbVRPSmk0dGp3SUFCVEpreWhTZWVlTUxlL3dSQ0ZEb1NsOElpTWpJU0lNL1JtNU9Ta3JoKy9UcHVibTdzM3IwYnNFNm9oWDJNR3pjdXp5ZlB3NFlOczJGcDdFT1NaeUdFRUE0bk1qTFNhdUNTaWhVcjh0RkhINUdSa1lHTGl3c1RKMDdVYnNRbVRweEluejU5dUhyMUtxR2hvVXlhTkltK2ZmdGFqZkI2NGNJRmpodzVnb2VIQndFQkFWeStmSm1QUHZxSU5tM2FVSzFhTmQ1Nzd6M1MwdEtvV2JPbXpZOVZpS0pDNGxLa3BLU3djZU5HQUJvMWFwVHJkdkh4OFZvVGJvdXFWYXNXYU5sRS9pWk5tbVR2SXRpZEpNOUNDQ0VjVGtCQUFDVktsTURkM1oyNmRldHFmUzNmZmZkZDNuenpUUjUrK0dGdDI5S2xTek4zN2x3bVRackV1SEhqY214cVZxZE9IZlI2UFpVclZ5WXdNSkNlUFhzU0dCZ0lRTU9HRFZteVpBa1JFUkZVcmx6WlpzY29SRkVqY1NtOHZMd0lDZ3BpN3R5NWRPelkwV3FkdTdzN3RXdlhCaksvSzlXclYrZjgrZk40ZW5wU28wWU4zbjc3YlhzVVdXVHgxbHR2NVRsLzg2ZWZmbXJEMHRpSEpNOUNDQ0Vjem5QUFBjZHp6ejJYYmZuUFAvK3NEVTZUVmExYXRmamhoeDl5blU5MHdJQUJEQmd3UUhzZEVCQmd0YjV5NWNweWd5NUVQaVF1aFU2bm8yZlBublRvME1HcXZ6TkFwVXFWV0xac21mYjY1NTkvdG5YeFJDNUNRME9CekhPVVYvTjV5N3pxYm01dU5pbVhQVWp5TElRUXdtbmtkSU51a2RzTnVoQ2lZRWxjT3A5YkUyZFJ1UG41K2QzWDdZb3l1U0lKSVlRUVFnZ2hoQkQ1a09SWkNDR0VFRUlJSVlUSWgxTW56My84OFFkLy9QRUhack5aVzVhUWtNQWZmL3loelVGM3Q5TFMwdTZ4ZE9KZTNlczVPSG55Wkw3YldMNURxYW1wOS9SWlFvaWl3V3cyYy9qd1lYc1hRd2lSaGNTbFk1RHpLSW9DcCs3ei9PNjc3d0xXRTNsUG5UcVY3ZHUzTTNEZ1FHMTlWZ2tKQ2F4WnM0WStmZm93YytaTVZxMWF4YkJodytqVXFSUHIxcTJqZCsvZXhNYkcwck5uVDJyWHJtMDE4SUd3RGJQWnpJSUZDMWkrZkRuZmZmY2QxYXBWWS96NDhiZTE3d2NmZkFCQVVGQVFSNDRjWWY3OCtUUm8wQ0RYN1MzZmtWV3JWdVU1WDZFb1BIYnUzTW02ZGVzWU0yWk1qaU5HTm0vZUhJRGx5NWZqNys5dnRXN0ZpaFY1amlRWkhoNmU2N3FjUm9vVkJjZGdNR2puOGs3NCsvdXpldlhxSE5kRlJFUXdldlJvRWhJUytQcnJyMm5TcE1tOUZ0UHBTVHc2RjRsTGtSczVqMFZMMzc1OTgzMXdsRnZNRm5WT21UeGZ1M2FOMHFWTFoxdStaTWtTdG0vZkRzRENoUXRadUhDaDFmb3Z2L3lTcUtnbzVzMmJ4K0hEaHlsYnRpeVErV013ZlBod0RoMDZ4T09QUDg3Ky9mc0JhTnEwYVlFZWg4aVpvaWdjUG55WXhNUkUvdmUvLzdGa3lSTFdyVnQzVy91Kzk5NTdsQ3haa3ZMbHkzUDQ4R0ZHalJyRmloVXJaR0FMQnhJV0ZzYnZ2LzlPV2xvYXMyYk5RbEVVR2pkdW5HMjdidDI2V2IxMmQzZG4yTEJoZWI1M1hqZUZZV0ZoT1Y1M1JPRmxNQmlzWHRlcVZVdGJsbHZGbWlSbGQwYmlVZHdwaVV2SElPZXhhTGg0OFNLZE8zZk90dHpUMDlOcFcxMDZYZkljSEJ6TTc3Ly9UbGhZbU5YeXRXdlhFaElTUXJGaXhTaGZ2cnkyUENNamc0c1hMMnF2WDMzMVZYYnMyRUhuenAzWnUzY3ZrQm5NclZ1M3hzL1BqNENBQUVKQ1FvRE1ZZDAzYk5pZzdUdDkrdlE4bjJLSyswTlJGQ1pQbmt5UEhqMDRjK1lNYTlhc0lUSXlraTFidGpCMjdGaWVmLzU1M256elRZeEdJOTk5OXgyaG9hRVVMMTZjQVFNR2FFOCtoZzhmenA0OWV6QVlEQncvZnB3eFk4YmsrWmx2dlBFR3JxNnVQUExJSTN6eXlTZTJPRXh4bDRZUEg4NnVYYnZZczJjUEsxZXVwRmV2WGxaUHRNNmRPd2RrVG5IaTZ2cmZKZExkM1oxZXZYb1JFaEtDd1dCZzdkcTFWS3BVaVZHalJoRVdGc2J3NGNPWk1XT0d6WTlINUcvUm9rVlVyVm9WZ05qWVdQcjM3dytnVlpZQzdONjkyeXJPOVhvOXJWcTF5dlU5SXlNamMwek9JaU1qNzFPcG5ZUEVvL09TdUhSZWNoNkxEa1ZSY0hkM3gyZzBZamFiY1hWMXRSb0IzM0pPTEpXZWtaR1J0R3paMHFFVGE2ZExucXRVcVVKR1JvWlY4bnoyN0ZtbVRKbUNoNGNId2NIQlhMNThtVmRmZlJXRHdjRElrU081ZVBFaTVjdVhwMjdkdW5UcDBvVXJWNjR3WXNRSWJYOUxzZ3p3di8vOVQzdnluSktTWXZYWlJxT3hnSTlPV0pRb1VZSUpFeVp3L2ZwMW5udnVPVTZmUGszWnNtVnAyclFwUC8zMEUrdlhyOGRvTkdJMEdubjIyV2ZwMWFzWG5wNmUyZ1doZlBueXpKdzVrL3IxNitQdDdjMlZLMWZ5L0x5RWhBUUFybCsvWHVESEp1NU5xVktsR0Rod0lCRVJFVHp4eEJPQWRkTWl5dy9BN05tejc3Z3BmdCsrZmZueHh4OEpDZ3JpOWRkZkp5RWhnWGJ0MnVIcTZwcGprMVJoRzk3ZTNscnJFVzl2YjIxNTFoWWxucDZlTmkrWGtIaDBaaEtYUWhSK0ZTdFdKRHc4blBIang3TnUzVHFtVDU5T3ExYXRhTm15SlVDMmJwSGp4NC9QMXFyQTBUaGQ4dnpVVTAreFlNRUNxeWZDMWFwVjQvUFBQOGZIeDRkRml4YXhmZnQyL3Zubkg0NGNPY0t4WThjb1hydzRNMmZPeE5mWGw0NGRPNUtjbk15dVhidTBoT3JoaHgrbWR1M2FBR3pldkJtRHdVRHYzcjBaTVdJRW16WnRJamc0bUpkZWVpbkhwbWlpNEZnbWFvZk1tNmlzd2F6WDY3Vy9OMnpZb0gwZklpTWpNWnZOcUtwcWRiNGlJeVBac0dFRER6NzRJQUVCQWRweXl6YlM1N2xvTUp2TkdJMUdldlhxUmQrK2ZUbC8vbnl1Y2RtOWUvZHN5N0plTjNKcXhsU3VYRGtBenA4L0Q4Q1JJMGNBcUY2OU9tNXVidmRjZm5GM2NqcVh3RzFmazFlc1dFR1pNbVZ5WFgvKy9Ia0dEaHg0TjBWemFoS1B6azNpVW9DY3g2THUxbTZSdDl0TnNpaHp1dVQ1d1FjZnBHTEZpaHc2ZE1ocWVZc1dMZERyOVFRR0JySjkrM1pDUTBPQnpNVDYwMDgvMVJLbVBuMzZNSHYyYks1Y3VZSk9wOE5zTnBPZW5zNlpNMmNZTm13WUV5Wk1BTkNhSzFnUzdBb1ZLdGpvQ0VWb2FDaVRKMDhHTW11dGQrL2VyYTM3OXR0dkFSZzVjaVRYcmwzVFhyLzExbHRrWkdRQThObG5uN0Z5NVVwdG44aklTRzFnR245L2Z4WXZYbXhWU3k2S2p0V3JWek50MmpUdDlabzFhL0QzOXljOVBSMkR3YUE5OGJBMEZTMVZxaFMrdnI3RXhjV1JscGFHb2lqYXZpVkxsa1NuMDVHU2txSlZ6RlN2WGgyQW1KZ1lBUGJ0MndjZzNUV0t1T0xGaTFPeVpNbGMxOSs0Y2NPR3BYRWNFby9pWGtoY09nWTVqMFdiTk50MkVtUEdqS0ZLbFNvOC8venpBS1NucHpOMDZGQU9IRGlnTmEydVhMa3lmZnIwSVM0dWpzMmJOL1BHRzIvZzR1SkNqeDQ5U0V4TTVObG5uOFhOelkyMWE5ZGlOQnFKam83Vyt1c0FIRHQyRFBodnVpUExqN2l3cjlkZWV5M1AxN2w1N0xISDhQRHc0Tnk1YzB5ZE9wV1BQdnFvSUlvbmJLeHExYXFzWHIyYXhZc1hNM3YyYkNwV3JNaklrU01aTUdBQUFDdFhyc1RGeFlWT25Ub0I0T1BqbysyN2VQRmlxejZXQVBYcjF3Zmd6Smt6WExwMGlTMWJ0Z0RRckZreld4Nld1TVhLbFN1MWxpRm56NTZsWjgrZUFQejU1NS9hTmp0MjdMRHFqaU5zVCtMUnVVaGNDbEg0SlNjbjA2Wk5HKzMxc0dIRHRGWTl6c29waytkbXpacFo5VWYyOFBDZ1JZc1dYTHQyamNEQVFKNTg4a2thTldwa05lcm53SUVEY1hOejQ3SEhIcU5GaXhZWURBYVdMVnRHdVhMbGVPT05Od2dJQ0dEcDBxVWNPM2FNSzFldWNQejRjWktTa3JUK3ozWHIxclhMc1RxajU1NTdqcWVmZnRvcTJDMHNMUU5tenB4SlltS2k5bnJ5NU1tWVRDWUEzbi8vZlo1Ly9ubjY5dTJyN1JjUUVNRElrU09aUEhreW16ZHY1cGxubnRINjU0bWk0OFVYWCtUSko1K2tmZnYyMnJLTEZ5L2k0dUxDNk5HajJiOS9QNlZLbFFKQXA5UGg2K3RMYkd3cy9mcjFJeUVoQVM4dkwyMi9sMTkrV1h2U1pWR3laRW5xMUtuRDBhTkhDUTRPSmk0dURoOGZINnN1Qk1MMlhGeGNjSEZ4MGY3T3V0d2k2d0Fva05tazJLSmp4NDRGWEVMbkpQSG8zQ1F1blplY3g2SkRVUlI4Zkh4SVMwdkRhRFRpNmVtSmo0OFB5Y25KUVBadUZzN1FSZFVwaytkRGh3NFJIQnlzdlQ1Ky9MZzJRTW1lUFh2WXMyZFB0bjM2OWVzSFFKY3VYWWlKaVNFc0xJems1R1NhTkduQy92MzcyYjkvUHk0dUxzeWRPNWRseTVheFlNRUNRa0pDaUl1TG8yYk5tanp3d0FPMk9UaUJtNXZiUGZWbmMzTnpvMWl4WXRtV2QrM2FsZkR3Y0NwVnFrU3JWcTFRVmZWZWlpa0tpYkN3TURaczJNQ3BVNmQ0KysyM3RhNFdGU3RXeE5YVmxSbzFhakJvMEtCcysrWFdsS3g5Ky9ZY1BYcVU2T2hvQURwMDZJQ0hoMGZCSFlESWthVXlETzZ1YitXdEF6NEsyNUI0ZEd3U2x3TGtQQllsUGo0KzdOaXhReHN3Yk5xMGFiUnExU3JiUE0rVzdqVlpaMHR3VkU2WFBNK2JONC81OCtkYjFYcWxwNmRySnowM2x2WGJ0bTNqOE9IRDJ2S0lpQWdpSWlLQXpOcVowYU5IMDZaTkd4WXNXTUF2di93Q1pBNVNKZ29IeTVQbTNGN25aK0xFaVhoNGVHaHpTVnRrclNrWFJjdXZ2LzRLWlBhNyt1bW5uMWl4WWdVQVY2OWV6VGEzYk5aUmdHK2RHa2RWVmN4bU15Kzg4QUx6NTg4bk5UVVZOemMzR2VqRVR0TFMwdTVwZjhzVWhUNCtQbFpqSU9UazBxVkx2UC8rKy9mMGVTS1R4S05qazdnVUlPZlJFZno0NDQ5V3J5MlZYbG12eTQ3SzZaTG52Ly8rRzdQWlRFQkFBS2RPblFJeVI4dmVzMmNQZ3djUDVzeVpNM3ozM1hkYUgyWExsMkhYcmwxNGVYbHg3ZG8xdW5YclJtcHFLbXZXcktGeTVjcE1uanlaME5CUWJiVFB1blhyVXI5K2ZXSmlZbkIxZGMzMmd5L3N4ekt3UWFkT25iaDA2UklSRVJIbzlYcWVmUExKMjNxU0hCb2F5b3daTXloV3JKaFc0K2JoNFdFMU43Z29PcVpPbldwVmNXWnBoZ1Q1VjZwdDNicVZsSlFVL3Y3N2J5Qnp5cm9HRFJyZzdlMnREV1RrNnVwcU5iSzdzQjNMOUhHUU9XK3NwWW52N2ZhdHRBd3k1ZS92bjI5OGx5OWZucTFidDk2M3Nqc3JpVWZISjNFcFFNNmpJOGl0aFVqVzVaWktUVWVqeTM4VHg5S3NXVFBhdG0zTHdvVUxyWllYSzFhTXFsV3JrcFNVeEtoUm8zSk5wTFp0MjRiQllNQmtNdEd2WHo4R0R4NU1hR2dvVmFwVTRiMzMzZ1BneElrVDJvKzgyV3pXUnZnVXRtTzU2VEtaVE5vbzJqa1pPM1lzYmRxMHdXdzJVNlZLRlczNTBhTkh0YitQSHordS9kMmtTUlBNWmpONnZSNVZWWEYxZFdYbzBLRzR1N3NYd0ZHSWdyWjY5V282ZHV4SVpHUWs0ZUhoOU83ZFcxdFh0MjVkSmsrZVRIaDRPSkdSa1VSR1J2TFpaNTlwSS9uT25EbVQrZlBuYytIQ0JXMmZxMWV2TW56NGNPMEdQVFUxbFhmZWVZZlRwMC9iOXNBRVo4K2VCZjZiUzliU3YvTFd2cFdXLzdLTzNBeVowdzZDak14c1N4S1Bqay9pVW9DY3g2THM1NTkvNXFXWFhxSjgrZkw0Ky90ci8xbGtYZWJxNnBqUGFCM3pxUEx3L1BQUFcvMGdaelZxMUNnU0V4TjU1NTEzVUJTRnk1Y3ZhK3NzRi9BWFgzeVJoeDU2aU5HalIzUHUzRGt0TVZaVmxmWHIxK1B2NzA5d2NEQXBLU25hVkZZVEpremcxS2xUQkFVRlNaSmxBK2ZQbjJmbzBLRUFHQXdHZ29LQ2FObXlKUTgrK0NCbXN4bWRUc2ZiYjcvTnpaczNxVnExS3I2K3ZuaDVlZEd4WTBkTUpoTi8vdm1uVlhQdW9LQWdoZzRkU3BzMmJhaFJvd1lyVjY1RVVSUmNYRndvVzdhc1ZuTnVNcGt3R28zU242NlF5eHJYTGk0dStQcjZNbmZ1WE5hdFcwZDhmRHh1Ym00MGFOQ0EvZnYzTTNic1dHYk1tRUgzN3QzcDBhTUhGU3BVd04zZEhUOC9QNnBWcTRhL3Z6L2g0ZUVjT1hLRXdZTUhFeElTd3ZuejUvSHc4R0RreUpITW5EbVR1TGc0Qmd3WXdKUXBVMlNRT1J1eXRETEphLzcxcEtRa3JsKy9qcHVibXphbG5ZdUxDN3QzNzlibUJHN1ZxbFdCbDlXWlNUdzZGNGxMSWVleGFJbU1qT1RUVHovVktoMHRNZm5ISDM5WTNlOUtzMjBINXVucG1lczZEdzhQWnM2Y1NhOWV2Ymg0OGFMV044ZmIyMXNiUUtwNzkrNWF6YW1pS0R6OTlOT2NQSG1TczJmUHNtalJJcXZCVFdiTm1zWDQ4ZU01Y3VRSW16ZHY1cFZYWHBIazJRWmlZMk01ZCs0Y1pjcVVvVWFOR2xvVHNLMWJ0L0xWVjE4QjFxTjhtczFtekdZekN4Y3VwSFhyMXRTcVZZdU1qQXdlZU9BQnZMMjlPWC8rUEJNblRtVGl4SWtvaW9KT3A4dTJyNlVQZmFOR2pWaXdZSUVkamxyY0xxUFJpRTZubzFhdFdnUUhCek42OUdqdGFaV3ZyeTlUcGt5aFJZc1duRHAxaXFWTGw3Smh3d2ErL2ZaYkZpOWV6SysvL2tyZnZuMnRSb0M5Y09FQ1I0NGN3Y1BEZzRDQUFDNWZ2c3hISDMxRW16WnRxRmF0R3UrOTl4NXBhV25VckZuVFhvZnNkRkpTVXRpNGNTT1FHWk81aVkrUDE1cUtXbFN0V2hYSUhPWFh6OCtQSmsyYUZGeEJoY1NqRTVHNEZCWnlIb3NPSHg4ZlRwNDhpYnU3TzgyYU5lT0pKNTdnMTE5L3pYWFdnbHViYzFzcXpCeUoweVhQdCtPaGh4N1N2aWpseTVjbktDaEllL0pjdDI1ZERBWURUenp4Qk4yNmRhTkdqUnFZeldZMmI5N01ZNDg5eG9BQkE2aFVxUkxUcGsyamJObXlmUG5sbDN6NDRZZjA2dFVMWDE5Zk94K1pjMmpldkRsK2ZuNTgvUEhIMUs1ZG05RFFVRFp0MnNTNWMrZElTMHV6U25oVlZiVnFvdCs1YzJlcVY2OU9hR2dvOCtiTm8wU0pFbno3N2JmczNidVhoSVFFakVZakpwTkplOHA4YS9QKzU1NTd6dGFISys2L3QvOWhBQUFnQUVsRVFWUlFnd1lOK095enoyaldyQm5GaWhWanhvd1p2UC8rKzdScjE0NlhYMzZaa2lWTEFwblRrNDBkTzVhZ29DQ1dMbDFLWEZ3Y1pjdVd6ZlorZGVyVVFhL1hVN2x5WlFJREErblpzeWVCZ1lFQU5HellrQ1ZMbGhBUkVVSGx5cFZ0ZXB6T3pNdkxpNkNnSU9iT25adHRHaFIzZDNkcTE2NE5aSjdqNnRXcmMvNzhlVHc5UGFsUm93WnZ2LzAyTldyVVlPalFvVlN2WGoxYnMxRnhmMGs4T2crSlN3SFFzbVZMT1k5RlNFQkFBRk9uVHFWMTY5WmFTOHUvL3ZvcjF4a09uRUdSL3RZKyt1aWpLdHg5clVaY1hCekFIUTMybEpHUmtlYzBTQmN2WHFSaXhZcFdGd1JMVStHNzBheFpNekl5TWtoUFQvZUlpWWt4M05XYkZIRjNjNTV2M0xpaDNYVGRqVXVYTGxHeFlzVjh0MU5WMVNxaDl2VDB2S056UFhqd1lQYnQyNGZaYkg0aEtpb3E5SzRMN01UdTlUcFEyTFJxMVFxOVhrOTZlbnJ4bUpnWW1jL2pYM2R6bnBPVGt5bGV2SGlCbGVsKzZOKy9QekV4TWFpcTJ2Ymd3WU8vMjdzODk4clI0dEdpWGJ0MmxncFV2ME9IRGwzSWZ3L240R2h4R1JnWWlORm9SRkVVOThqSXlOd0hUSEZDamhUYnpuS2VpL281Q3c0T1p0T21UWmpONXI1UlVWRkw3VjBlQzZkKzhudzNJeVRuTjM5d1RxUEszVzNpTE83ZXZTVE93RzBsenBEWmRQOWU1NVVXUWhTTXducURMb1F6azdnVVFoUmxrdFVKSVlRUVFnZ2hoQkQ1a09SWkNDR0VFRUlJSVlUSWgxTTIyellZRE1URnhlSHQ3YzBERHp4dzM5NVhWVlVTRWhKSVNVbXhtdk5NMkpmQllNRFYxVFZiODNtejJZelJhTXh4QkhUTGdHS09Pa2VkK0U5cWFpcjc5KzhIc2srYmtaQ1FrT00xSWo0K251am9hSW9YTDY0TlJtUng0c1FKVHA4K1RmSGl4WE1kalZMWWg4Rmc0SysvL2dJeVIvdTlseTQxc2JHeExGdTJESURldlh2TE5mOCtrWGgwUGhLWDRsYUhEaDJpYnQyNnVMbTVvZGZyK2V1dnY3TEZ0aEQyNHBTWndkOS8vODFycjcxRysvYnRtVFp0R3JObXpTSStQajdmL2FaTW1aTG4rdW5UcDdOOCtYTGMzZDBKQ3d1VGZqMkZ3TW1USnhrelpnd1BQL3d3d2NIQlZ1dFdybHpKb2tXTGVQMzExM24rK2VlMTZhY0F0bXpaUW5Cd01JTUhEK2JsbDE5bTh1VEoycm9XTFZwdzhlSkZ3c1BEMmI5L1AxMjZkTkYrb1B2MTZ5Y0pkeEVURnhmSHNHSERBT3RCTmViTW1jTlBQLzNFaUJFajZOeTVzOVUrSDMvOE1kdTNiK2ZKSjUvRVpESUJtZFBnUGZUUVE0d2NPWkxZMkZoYXQyNmQ3Yk1DQXdPdHZtZkN0cTVjdWNLYmI3NEpRSGg0ZUo1VEJ6WnYzanpic3ZEd2NDQ3pjbTN5NU1rY09IQUFnT3JWcTh0TituMGk4ZWg4SkM2ZHo0b1ZLMWl4WWtXTzY5cTFhOGVDQlF1WVBuMDZack9aR1RObUVCOGZUMGhJQ0MxYXRMQnhTWVhGUC8vOHcrREJnMjk3KzE5KythVUFTMk5mY3BjUDdOaXhnM1BuenVXN25TVjVmdnZ0dDdsMDZWSzI5YW1wcVVCbUxXcXZYcjIwdWFFdHlwUXB3N3g1OCs1RGljWHRpb2lJNE1TSkU1dzRjWUp5NWNyeHhodHZBSEQ1OG1XKytPSUw5SG85NjlhdG8xT25UbFkzVVR0MjdNQnNOaE1SRVVGYVdocnIxcTNUMXVsME9yWnUzWXJCa0RuNCtXKy8vWWJaYkNZOVBaMmVQWHRLOHV3QUxPZFRyOWN6WWNJRTl1N2R5NWd4WS9EMDlHVFpzbVZzMzc0ZGdHM2J0ckZ0MnpZQXFsU3BRdXZXclltTmpRVmc1ODZkN055NTArcDl0Mi9mTHBWcWRwU2VucTc5blYrY1d1STdKOTk4OHcwSERoeWdmUG55SkNVbDhlV1hYOUt5WmNzY0I0d1U5MDdpMGJGSlhEcWZHemR1NUhyZi9mampqN05nd1FMR2poMnIzVmUzYmRzV2YzLy9mR2U4RVFVbkl5T0RDeGRrb2dHUTVObks0c1dMcVZldlhyYmxUejMxRkltSmlkcnJDeGN1NVBzRnNreURsWlhsSWlCczU2V1hYaUltSm9hTkd6Y1NIaDVPLy83OWNYTnpZOXk0Y2VqMWVpcFdyTWowNmRPdGFycFRVbExZc1dNSEFQdjI3U010TFkzSXlFaG16cHpKanovK3lGdHZ2Y1g0OGVQNThzc3YrZmJiYi9uMDAwKzVjdVdLMWROcFVYajkvdnZ2ZlB6eHg5cHJzOW1zL2QydVhUdXJiWFU2SFNhVGlVMmJOdEc2ZFd1cVZLbkM5T25UOGZQelkrclVxWXdiTjQ2elo4L3l6RFBQVUxseVpiNzc3anU4dmIzNS9QUFB1WHo1TXVQSGo4Zkx5NHY1OCtkVHJGZ3h2TDI5YlhhY0lydms1R1FBdkwyOWI2dHBxSStQRHp0MjdLQmJ0MjdhamQ3UFAvL01nZ1VMVUJTRkNSTW1jUExrU1diTW1NSHc0Y1A1NXB0djhQWDFMZEJqY0RRU2owTGkwdms4L3Zqam1NMW1CZzBheE0yYk4rbmZ2eit4c2JGMDZOQ0JCZzBhMEtoUkl3NGVQQWpBMkxGanFWMjdOb01IRCthUlJ4N0p0eFdvS0hpNVRYMTE5dXhadW5mdmJ1UFMySjdUSmMvdnZQT08xc1FuTEN5TXNMQXdyVm5QMTE5L25lTUZOcmVrdDF5NWNtemN1QkhJVEpZSERoeEkyYkpsbVRsekpxVkxseTZnSXhDM1k4eVlNZHE1c1lpT2pzN1c1KzNTcFV0V04yaVJrWkdzV2JPRzFOUlVQdnp3UTNyMDZBRmsvcml2WHIyYSt2WHIwN0ZqUjZ2M2VQZmRkN1cvbHk1ZHl1dXZ2MzYvRDBmY1IrbnA2U1FrSk9TNExxZmxnd1lOd3N2TGkyZWVlUWF6MlV6WHJsMXAwcVFKbzBlUHBrV0xGZ1FIQjFPdFdqVzh2THhZdDI0ZHZyNitQUGJZWXdBc1dyU0k4dVhMVTZkT25RSTlKbkY3TEpXYUJvUGh0cDlnV0pvQkF5eFlzSUN2di80YWdLQ2dJSm8yYlVxVEprMklpb3JpOTk5LzU4MDMzK1N6eno3RHo4K3ZZQTdBQVVrOENvbEw1eE1TRWtKVVZCUkhqaHdoS1NtSjJOaFlxKzUxNzcvL1BnTUdETUJzTnJOaXhRcE9uejZOeVdUUzRsNm1nTFd2NTU5L1BzZmxScVBSeGlXeEQ2ZExudk95WjgrZU85bytMUzJOYnQyNkFabkpWVUpDQWdrSkNWclQ0RnQ5L3ZublZLdFc3VjZMS1FxWXBVWnQzNzU5SEQ1OG1NYU5HM1AxNmxYMGVqMXQyN2JsbVdlZUFXRDM3dDNzMjdlUDd0MjdrNXljVEZoWUdJMGJON1puMGNWdDZOaXhvMVVGU05hYTBxeTFxYzJiTjhkZ01GQ25UaDJ0djZST3B5TTBOSlRRMEZEZ3YzNWIzYnQzWjgyYU5aak5acTVjdVVLVEprMkF6S2RvcDA2ZG9rbVRKc3laTTRkbXpaclo2akJGRHM2ZVBRdGtOajg3ZnZ3NDlldlh6M1A3bEpRVW1qWnRxcjJlUDM4K3Fxb0NzSDc5ZXRhdlg2KzlIMlFPVG5YbXpCbTVTYjhERW85QzR0TDV6Smt6aCtIRGgxdmRkMSs1Y29XK2ZmdHFyMTFkWFRFWURCdy9maHlBOGVQSDA2VkxGNXVYVldUbjdNMjNuUzU1bmp0M0xsRlJVVllEaGxrUzRLek50aTAvMUxrMVRZRE1IK0piKzJ3WWpjWmMrM0ZrN2RjakN0YVVLVk55Yk5yVHRHbFRUQ1lUVTZaTW9VT0hEam51Vzc5K2ZYYnQycVgxblZOVlZXdXRFQkFRUUlrU0pVaE1UQ1FtSmdhQTh1WEw0K0hoQWNDRER6NVlFSWNqYkN3dExVM3JXM2RyYTVUaHc0ZHo4dVJKZnZubEY5cTBhVVBqeG8ycFZhc1dmbjUrL1BEREQxeS9mcDBoUTRZQVdMMnVXcldxelk5RFdEdDA2SkQyOXg5Ly9KSHZUYnBPcDZObXpacWNQWHNXZzhIQUUwODhRYjE2OVpnelowNjI2N3lIaHdjOWUvYk1Oa0swdUhjU2o0NU40dEs1WkdSa3NIYnRXdjcrKzI4Zzg1N3I5T25UT1haMzdObXpKeXRYcmdReUgwQ2xwS1R3NG9zdjVqbW9uQ2dZMWFwVnl6TW5jaVpPbHp4bkZSc2J5eWVmZkVKS1NncGczV3piMHZSZ3pKZ3gydmJQUC8rOFZvTU5tZjF6ZHV6WXdmLys5eisyYmR0R3IxNjlHRHAwcUJiby9mcjFRMUVVV3gyT3lJZXFxbHBUcjd5YS9GaEc4L3o2NjYrWk0yY085ZXJWWThDQUFYaDVlVmsxMGJiNDhzc3ZDNmJBd202U2twSzB2MjluUUtHSEgzNlkrUGg0YmRBNVM3ZU5ySytqb3FKazRCbzd1bm56cGpZS0wyUjIyOG10bFpEbEtaYTN0emZMbGkzVCtsWisvUEhINkhRNkJnNGNpS3FxSEQ5K25FcVZLc21nVXdWTTR0RnhTVnc2bjAyYk52SHBwNThDMEtCQkEyYk5tcFhudVdyWXNDR2ZmUElKaVltSkxGbXlSSHZnSld6bndvVUx2UFhXVzNlOFg5YkJkaDJKMHlYUDQ4YU40NDgvL2dEZzZOR2pIRDE2bEpJbFN3STVOOXZPMm0rMlljT0dOR25TUkJ2UXhOWFZsUU1IRHJCdDJ6YTh2THg0L2ZYWFNVMU5KU1FrQklBK2ZmcklOQmgyWUdsWmtKZlJvMGN6ZXZUb0hOY05IejVjRzVWMXlaSWxsQzFibGw5KytRV2owVWhnWUNDTkdqV2lVNmRPYk51MmpkMjdkOU9uVHg4Q0FnSUE4UEx5dXI4SEkrNnJiNzc1SnM4UjczTnFkdCt6WjA4QWxpOWZUcTFhdFpneFk0YTJidnYyN1d6ZnZwMm5uMzZhc1dQSGFzdXovcDMxOWEzOTVZWHRyRjI3Rm9QQmdMdTdPNnFxY3ZyMGFmYnUzWnRqMDEzTE5mN1d5cyswdERSMjd0eEoxYXBWT1hyMEtGT25UdVhqanorbVhidDJ2UHJxcTdScjE0NlhYbnJKSnNmakNDUWVoY1NsODNudXVlZFl2SGd4WGw1ZVJFZEgwNlpObTl2YXIyWExsano5OU5QWlpySVJCYzlvTk9ZNHk1Q3pjcnJrK2RpeFkxeS9maDJBaWhVcjh1S0xML0x0dDk4Q21YUDdsaXBWQ3NpNzJiWmxBREZ2YjI4dDRkYnI5ZGxHQnMzYUp3ZHlINTFPRkM3Nzl1M1RtaFB0MjdjUGdEcDE2dEMrZlhzZ2MrQXh5eWlRa0RsSW1FWFhybDF0V0ZKeHB6dzhQUER4OGJGYVpqYWIwZXYxQU5uV0FWckxsR0xGaXFIWDYzTnNKdnJiYjcveDBVY2Y1VG1pZms3emt3cmJTRWhJWVA3OCtRQTgvZlRUWkdSa3NHWExGbWJObWtYVHBrMnp0VVN4OUpWTVNVbWhXN2R1WEx4NEVZQXZ2dmlDNWN1WDA3bHpaeTJKaTRxS29rbVRKa1JIUjh1VHpEc2s4ZWpjSkM2ZGswNm40NXR2dnVIY3VYTzg5dHByZUhsNVViWnMyUnkzVlZWVm0yNXUxcXhaV3VzRFlUOVpjNW5MbHk4VEhSMU5xVktsdEp6SEdVYmNkcnJrK2VXWFgrYjY5ZXVFaElUdzhNTVA4K0tMTHpKbnpoemMzZDM1NFljZnVIcjFLcEM5MlhiWnNtVVpPblFvUnFOUm03YXFiTm15bENwVlNodXRHekovK00rZlB3OWd0VnpZVHNPR0RYT3NxQmd5WkloVzJlSHI2OHVxVmF0NDRJRUhjbnlQeFlzWEV4SVN3cHc1YzBoTVRHVE1tREZjdVhKRmU1L0hIMytjNWN1WHMzcjFha2FQSGszRGhnMEw3b0RFZlROdzRFQUdEaHhvdFN6cmhkNHlSWm1GcXFyYVNMMmVucDRrSnlmbitLUUxNdU05ci9uaXBmTE1Qc3htTXhNbVRPREdqUnZvZERwZWVlVVZVbEpTMkxKbEM4ZVBIK2VMTDc3STFoM0RrblRkT3E1Rmp4NDlXTDU4T2R1MmJXUGt5Skc0dWJrUkV4UEQwYU5IQWFoYnQ2N3REc3dCU0R3Nkw0bEw1MWFxVkNudEhMWnMyWkpwMDZibHVGMXljckxWazJucENsbTRyRnUzanErKytvcG5ubmttMndORFIrWjB5WE9uVHAySWlvclNYbHRHakt0V3JSbzdkKzdNOW1OcmFiYnQ3Ky9QMEtGRGlZMk4xWm9PMWFoUmczNzkrdEd2WHo5dCt4czNidkQwMDA4RDhOTlBQMG16N1VMaXh4OS9aTStlUFNpS1Fwa3laWWlQajJmNDhPSE1uVHMzMzdrK0d6VnFSSmt5WlZpMGFCR3VycTZFaElSb1RmTUJQdnJvSSszdlAvLzhVODY1QTdITVB3cVpMVTA4UFQzWnZYczNMN3p3QXZIeDhkU3ZYNS8rL2Z2VHRtMWJyUi9XclgzZ0owNmNtT05BS0tMZ21jMW1KazJhcEZXYTllelpVK3RpMGJwMWEzYnUzTW5DaFFzcFhibzBmZnIwMGZhelZKQUdCQVN3Y3VWS3JXOWx0V3JWYU5La0NSRVJFUnc4ZUpDcVZhdHk0c1FKTFJGNzZLR0hiSHlFemtYaTBURklYSXFzTE5QR2lxSWxQajVlRytOSnI5ZHo1c3dacWxldmJ1ZFMyWWJUSmMrMyt1dXZ2d0I0NUpGSGlJaUlBTExYU0dmdGQ1VzF1ZTdpeFl0WnZIaHhydTk5YXkyTVRxZlRQa1BZaHNGZzRJc3Z2bURKa2lVQWRPL2VuV2VlZVlaQmd3Wng2TkFoK3ZYcng2aFJvM0t0TVZ1d1lBRzFhOWZtbFZkZTRiUFBQcU5SbzBZODk5eHpBR3pkdXBXZE8zZlNyMTgvYXRhc0NlUTlFSmtvR3E1ZXZVcGlZaUx1N3U2c1hic1d5SHpLNWVucENjQzhlZk9JajQ4SDRNeVpNM3p3d1FmMDZkTkhhMDQyZVBCZyt4UmNXRWxLU21MVXFGSHMzYnNYZ0ZxMWFtbWpMZ044K09HSFJFVkZrWlNVeEl3Wk16aDE2aFREaHcvSHk4dUxVNmRPQWRsSGRnYm8wcVVMRVJFUjdOeTVrMTY5ZXVIaDRjR3laY3R3ZFhXVkoxd0ZRT0xSc1VoY0NvdGl4WXJoNysvUHRXdlhTRTFOcFVxVktsYnJyMSsvVGxKU0V1WEtsZFBpWGRqSEF3ODhvTFVFVVZXVnJWdTNNbjM2ZEs1ZHV3YkFybDI3MkxWckYzWHIxcVY5Ky9iTW5qMDd4emgxRkU2WFBLZWxwV2xOc3dGdENxTFdyVnZmVm1LN2VmTm1JTE12VnExYXRVaElTTEJhbjFlemJWZFhwL3ZudHB2MDlIUTJidHpJdDk5K3EvV0xhdE9tRFNOR2pNRFYxWlVQUC95UWFkT21FUnNiUzFCUUVQWHIxNmREaHc0MGJkcVVHalZxYUtPN1JrZEg0K2ZucDdWQWlJaUlvSGp4NG5UdjNoMC9Qejg4UFQxNS9QSEhDUXdNMUViemx2TmN0SjA0Y1lKMzNubkhhbGxnWUNDUU9jamdraVZMZVBiWlo5bTBhUk92dmZZYSsvZnZwMnpac2xwenNxd3RFUUJtenB5cDNkd0wyOWkxYXhlVEprM1NyczhWSzFaazFxeFoycFJ5a0RuRjNLZWZmc3E3Nzc1TFJrWUdvYUdoN055NWsrRGdZS0tqbzRITWEzaFNVaEkzYnR6UTludnl5U2NaUFhvMEhUcDB3TXZMaStUa1pDWk9uRWpkdW5WbCtwUUNJUEhvT0NRdVJWWjE2dFFoSkNTRVhyMTZZVEtaNk4rL3Z6WnVURkpTRXIxNzl5WXBLWW5peFl2ejQ0OC8ycm0wemlzcEtZbmp4NC9qNit0TFRFd01IVHAwMEs2aEZTcFVZUFRvMGV6ZXZadDE2OVp4NU1nUmpodzVncnU3TzIzYnRzVnNOdE9nUVFNN0g4SDk1M1IzK1dQSGptWHIxcTFBWnEzWDNyMTdLVnUyck5YSWpqbU44QW1aelJJc05aODlldlRJOW9NTzBteTdNTGg0OFNKOSsvYlZFbUFYRnhkZWVlVVZCZzBhcEQwWjd0NjlPMlhMbG1YU3BFbGN2MzZkbUpnWVltSmlhTmV1SGRPbVRlUDA2ZE5BNW5tT2pZM2w4T0hEQkFRRThNZ2pqN0JtelJydE82VFQ2UmcyYkJnbWt3bVR5Y1M3Nzc2YnJRK2ZLRnJxMUttai9hM1Q2WGowMFVmNTRJTVBBSEJ6YzZObHk1YTBhOWVPVFpzMjRlN3V6cHc1YzFBVWhkRFFVSUJjUjNFWHR1UHI2MnZWeEhQT25EbVVMMTgrMjNaTm1qUmh6cHc1akJ3NWtxU2tKTnpkM1duUW9JSFdvc2pWMVpVbm4zd1N5S3g1ei9yYmNHdFNGaE1UUStQR2pRa05EY1hQejYrZ0RzM3BTRHc2RG9sTEFabHplZWMwN2Vma3laT1pQSGx5dHVXblRwMnl1a2VYOFFwczYvcjE2d1FGQldsZFZnSGMzZDE1L3ZubkdUeDRNTDYrdnJSbzBZSzMzMzZiTld2V3NHelpNdUxpNHRpd1lRTXBLU25NbkRuVGpxVXZHRTZYUERkbzBJQ2RPM2RTcmx3NXVuWHJ4dE5QUDgzVnExZXRrdHlzVDR5TlJpUC8vUE1Qa0RrTjBlelpzNWswYVJLdnZ2cXF6Y3N1YmsrbFNwWG8xYXNYQ3hZc29GV3JWcnp6emp0YWY2cXNXcmR1VFdob3FEYndWK25TcFprMGFSS0tvdkRCQngvUXVuVnJXclZxeGFoUm95aFRwZ3d6WnN6QXo4K1BIajE2c0duVEpvNGVQY3FOR3pkSVQwL1gzck5EaHc2MlBGUlJBRXFWS2tWRVJBUkdveEZYVjFlcnB2aisvdjZNR3pkT2V3SUMvdzFnWW1sS2Vtdmx5Wm8xYTdRYlJtRWJEUm8wNEpWWFhpRStQcDRSSTBiazJlU3ZTWk1tTEYrK25NOC8vNXorL2Z0VHFsUXBKa3lZd05DaFF4a3laQWpyMTYrbmVQSGl2UEhHRzlySXdIbVJDdFA3UytMUmNVaGNDc2k4bDVZQmRZc09mMzkvT25ic1NGUlVGSFhyMWlVd01KQ25ubnFLRWlWS1dHM240K1BEeXkrL3pFc3Z2Y1Q2OWV2NTZhZWZHRFZxbEoxS1hiQ0s5TEIxano3NnFBcjNyeGJxOHVYTFpHUmtXTlZPbWt3bUxsNjhpSnViR3hVcVZBQXlwMHR3YzNPN0w1K1puMmJObXBHUmtVRjZlcnBIVEV5TXdTWWZXc2pjelhtMk5KKy8zUXUwcXFxa3A2Zm5PSCtnMld6bTZ0V3JsQ3RYN3JZLy8zWU5IanlZZmZ2MllUYWJYNGlLaWdxOTd4L2dCTzcxT21BMm03VldDcFk1MysycFZhdFc2UFY2MHRQVGk4ZkV4S1RZdXp5RnhaMmVaMVZWNzJsa1ZyMWVqNWVYMXoyL1QzNzY5KzlQVEV3TXFxcTJQWGp3NE84RjlrRTI0bWp4YU5HdVhUc1NFaEl3R28xK2h3NGR1bUR2OGhRV2poYVhnWUdCR0kxR0ZFVnhqNHlNekxqdkgxQ0UzZTk3Ym50eWx2TmMxTTlaY0hBd216WnR3bXcyOTQyS2lscWEveDYyNFhSUG52TmlTWTZ6Y25GeHlkYlV4MWFKczdoN09wM3VqbW8yRlVYSk1YRzJ2RmRCSk02aWNORHBkSVhxSmwzY0gvZDZZKzNsNVhWZjNrZmNHWWxIeHlaeEtZUW82bVJvWUNHRUVFSUlJWVFRSWgrU1BBc2hoQkJDQ0NHRUVQbVFadHYvdW5qeG9qYUhaSjgrZlNoZXZQZzl2VjlhV2xxdXpZQ0ZmYVNtcHJKcjF5Nk9IVHRHclZxMWVQYlpaKzFkSkdGblNVbEovUG5ubndBMGI5NGNiMjl2TzVkSTNFK3FxdkxERHovd3lDT1A4TWdqajJqVHlLV2twTEIrL1hxT0h6L080TUdES1YyNjlHMjkzNVVyVjRpTGk2TmN1WEtVTFZ0VzVuVy96eVFlbllQRXBSQ09ZOHVXTFFDMGJkdld6aVd4SFVtZS8zWHAwaVhtelpzSFFPZk9uWE5ObmhNU0VsaXpaZzE5K3ZSaDVzeVpyRnExaW1IRGh0R3BVeWZXclZ0SDc5NjlpWTJOcFdmUG50U3VYWnRseTViWjhqQkVIblE2SFpNblQwYXYxL1BRUXcvbG1Uei8vdnZ2ckZxMWlpbFRwdkRBQXc4QWNPM2FOZHEzYncvOE4vaUNaWXFNc0xDdzIvNmhGNFdEeVdSaTFLaFI3TjI3bDVZdFd4YlloWC9ac21XWVRDYjY5ZXRYSU84dmNuZmt5QkhtekptRFRxZGp3NFlObEMxYkZzZ2NpZm43Nzc4blBqNmVNbVhLRUJRVWRGdnZ0M0xsU3I3Ly9udDhmSHpZdUhHajF2OVMzRHVKUitjaGNTa0FldmZ1amNGdysrUGdybDY5dWdCTEkvTFNyVnUzSEpldlhyMWFtem93NjZCa2xoSHdYM3Z0Tlllc3pKTGsrUTc5OU5OUHpKczNqOE9IRDJzWGZJUEJ3UERod3psMDZCQ1BQLzQ0Ky9mdkI2QnAwNmIyTEtwVHkyMnVib3ZEaHcvbnVzMysvZnRadVhJbCsvZnY1NTEzM21IQmdnWHlZK3hnREFZRG8wZVBadS9ldlFEczNyMDcxKytEajQ4UE8zYnMwRjduOTkzcTBLRURVNlpNd1dnME1uUG1USll2WDQ2aUtEejAwRU0wYk5qdy9oMkV5SmZsdkRWbzBJQkJnd1pacmJ0NTh5WUFTNVlzNGJmZmZ0T1crL3I2c25EaFF2UjZQYTFhdGNyeGZWTlNVbkpjdDJ2WExybFczQVdKUitjaWNTa0F6cDA3ZDBmSnM3Q2ZjK2ZPM2ZhMlAvLzhNMTkvL1RXS29sQ3ZYajFhdEdoUmdDV3pENmRNbnZQN3NlM2N1WE8yWmUzYnQyZmF0R204K3VxcjdOaXhnODZkTzJzLzlPN3U3clJ1M1JvL1B6OENBZ0lJQ1FrQklEUTBsQTBiTm1qdk1YMzZkQm8wYUhBZmowUVVCRVZSbURoeElqMTY5T0RZc1dOODhza25uRHQzaml0WHJtamJkT3JVeVdxZmwxOStHWjFPeDdwMTYyeGRYSEdIWW1OaitmREREemwyN0JpUU9YcXJwU0xNNHViTm0xeTllaFhJak8rc0tsYXNTRnhjSEdhem1YTGx5dUhpNHNLbFM1Y0FLRisrUEtWS2xlTFFvVU5NblRxVmt5ZFA0dTd1enZqeDQrVkczUTRzTjk4ZE8zWms2dFNwT1c2VGxwWm1kV053Njl5VkFGMjdkczN6YzBKRFpaYTV1eVh4Nkh3a0xnVkFlSGg0dnR1Y1AzOCszL01zYktOcjE2NE1IRGlRaXhjdkVoWVdsbU44clZxMWlvOC8vaGlBSVVPR09HVGlERTZhUE4rTExsMjZjT1hLRlVhTUdLRXRzeVRMQVAvNzMvKzBKODhwS2RaVHRCcU5SdHNVVW1oV3JWcEZ0V3JWOHQzdTdObXpkTy9lWFh0ZG9VSUZoZ3dad3Rtelp3a0tDcUpIang1V3liUGw1c3dpTGk3dXZwVlpGSnlkTzNmeXdRY2ZZREFZcUZLbENwY3VYU0k5UFoybm5ucUtWMTk5RlZkWFYzNzk5VmUrK3VvckFDcFhycXo5RUZpc1c3ZU9wNTU2aXNURVJPYk5tNGVmbjU5V0liZGl4UXBXckZqQks2KzhBb0NmbngvVHBrMmpidDI2dGoxUXdaRWpSemgzN2h5S290QytmZnRjbTUzZGp2d1NMYmxKdnpzU2o4NUg0bEpZYk55NFVXdmVteHU1Ynk1Y1FrTkRXYmh3WVk0Vkd0OSsreTFmZnZrbEFBTUhEcVIvLy82MkxwN05PSFh5UEh2MmJDcFhyZ3hrTnVNZFAzNDhBRjk5OVpVMnIrK0tGU3RZdVhLbHRrL0hqaDFKVGs1bTE2NWRXakwxOE1NUFU3dDJiUUEyYjk2TXdXQ2dkKy9lakJneGdrMmJOaEVjSE14TEw3MlU3eE52VWJqMDZORkQrM3ZqeG8zUzU5a0JCQVlHVXE5ZVBSbzJiTWlnUVlQNDY2Ky9tREJoQXQ5Ly83M1dueW94TVpGaXhZb3hjT0JBWG52dHRUdHU3dGVuVHg5Mjd0eEp2WHIxR0RKa0NBRExseStuWjgrZUR0bjNwN0JhdFdvVmtObVN4TWZIaDdWcjF6Smh3b1I4OTh2YWI4dmlkdllUZDA3aTBmbElYQXFMcEtTa08yb09MQXEzU3BVcUFSQVVGTVRycjc5dTU5SVVMS2RPbml0WHJxdzlsYngyN1pxMnZFcVZLdHFYb0dUSmtsYjc5T25UaDltelozUGx5aFYwT2gxbXM1bjA5SFRPbkRuRHNHSER0SXQ1YW1vcWdKWmdWNmhRb1lDUFJtUzFmZnQyQUx5OXZmT3R0S2hkdXpaTGx5N1ZtaERObmoyYnhZc1hhK3NqSWlLQXpCRkNBYm5oS3NJdVhyeklDeSs4UUZ4Y25OYU0weEtqaVltSjJuWkdvNUZ0MjdaeDVNZ1JTcGN1amErdkw2MWJ0eVl3TUREZnovRHk4bUxod29Yb2REb1NFaEo0NzczM09IejRNR2ZQbnVYRER6OHNzR01ULzBsS1NtTFRwazFXeTN4OGZQRDM5NytyOS92b280L3lYRDk2OU9pN2VsOW5KL0hvWENRdVJWYTlldldpVjY5ZWVXNGp6YmFMamc0ZE9sQ3BVaVduNko3cTFNbnpuVEtiemZUbzBZUEV4RVNlZmZaWjNOemNXTHQyTFVhamtlam9hS3NtQ3BiK1d5ZFBuZ1NnZXZYcWRpbXpzN3FUcWNZVVJVRlJGSzB2bmNsa3dtdzJaOXN1SXlNRGtPUzVLTHR5NVlyV3dzU2lkT25TQkFZRzBxWk5HL1I2UFR0MjdPREFnUU9jTzNmT3FsYThTNWN1Yk5pd2diRmp4MnJMYnYxUmI5T21EWkQ1bE9UUW9VT01HaldLeTVjdlU3VnFWWWV2aVMxTVZxNWNxVlZnM2c5eUUxNHdKQjZkaThTbEFGaTZkQ2t6WnN5NDQvMHNEMEp5YW9VZzdDUHJ3Nm1jSGxRMWJ0eFltOG5Ja1RoMThueno1azJTazVNQjBPdjFPUzdQT2hLZ1RxZmpzY2NlbzBXTEZoZ01CcFl0VzBhNWN1VjQ0NDAzQ0FnSVlPblNwUnc3ZG93clY2NXcvUGh4a3BLU3RQN1Awc2ZLZm02OTBCNDhlSkJwMDZaeDZ0UXA2dGF0eTdoeDQ2eld2L2ZlZXd3YU5FZ2J0VE5yYzIzSWZBcHk2MFVpNjNxNXNCZGVUWnMycFd2WHJwUXFWWXBhdFdwUnIxNDkvUHo4QUhqcXFhY0ErT0dISDZoU3BRci8vUE1QSjArZTVOeTVjK2oxZWg1ODhFRXVYYnBFeFlvVnVYejVNcXFxVXI1OGVYUTZuZFVBUlJrWkdYeisrZWNzVzdZTXM5bE03ZHExbVR0M3JqVHJ0eUdUeVpSdFdVcEt5bDAzRWN4dllKdm16WnZmMWZzNk80bEg1eUp4S1NCejVIUi9mMy8wZWoxcGFXbmFkS0R3MzZqT2xTdFgxdWIvaHN4N2RCa3h2ZkR4OS9mWHpsbjU4dVdKaTR1alZLbFMrUHI2QW83YjZ0YXBrK2ZjT3JQMzd0MDcxMzNxMWF0SFRFd01ZV0ZoSkNjbjA2UkpFL2J2MzgvKy9mdHhjWEZoN3R5NUxGdTJqQVVMRmhBU0VrSmNYQncxYTlhMHVqaUlnbVUybTdYcExtNzF4eDkvTUhyMGFIUTZIYSs4OG9vMlNyYWxzZ1N5UDdYVzZYUlVyRmlSNU9Sa1VsSlNjSGQzMTI2OHN0Nmt5UlBwd2s5UkZFNmNPRUZLU2dwYnQyNjFXbWRwSnZyMjIyOWIvV2hiQkFVRjBhWk5HOXEwYVVOZ1lDQkdvNUhseTVmajYrdHJOVURSNnRXcm1UMTdOZ0JQUFBFRVU2Wk1vVml4WWdWOFpDSXJmMzkvbWpkdmJuVnozYmx6NXh4blVyZ2RjcFZiVVRvQUFDQUFTVVJCVkJOZU1DUWVuWXZFcFlETTJVcWVlZVlaQmc0Y3lObXpaeGs4ZUxBMnI3c2xka2VQSGsyelpzMEEyTHAxS3hNblR1VEREei9VV3BNSSswaExTN082SHE5ZXZWbzdaMTkrK1NYZHUzZm5rVWNlNGZQUFA3ZFhFVzNDcVpQbnU3RnQyellPSHo2c3ZZNklpTkQ2eENxS3d1alJvMm5UcGcwTEZpemdsMTkrQWY2clFSZTJjZUxFQ2ZyMDZaUG5ObWF6bWUrLy81N3Z2LzgrMjdwYm54eVhLbFdLZGV2VzhlYWJieElaR1VtN2R1MllOR2tTOE4rRmZ2SGl4ZklrbzRnNGQrNWN0cEh3cy9ybm4zL3kzUC82OWVzWWpVWmNYVjN4OGZISnRuN0FnQUVjUDM2YzJyVnIwNzkvZjQ0ZlA4Nm9VYU9ZTkdrU0R6MzAwRDJYWCtTdmF0V3F2UFhXVzFZMzZaY3ZYMmJ3NE1INTdtc1pxTXJWMVRYSHZuYVJrWkhFeGNYUm9VTUhGRVhSbGwrNmRDbkhKRS9rVGVMUmVVaGNDZ3MzTnpkZWZQRkZwazJieHFoUm82aGV2YnAyTHczdzRZY2ZNbVhLRlBiczJjTlBQLzJFcXFxc1g3OWVrbWM3Y1hkM3g5WFZsWFBuenVIbDVZV25wMmUyaDRMVnFsV2pjdVhLN05xMWl4TW5UbENyVmkwN2xiYmdPZVVWeFRJeTl0aXhZeWxmdmp3QTBkSFIydlJUaXhZdDBwb2EvUGJiYjRTRmhXa0RpMzMrK2VkMDY5YU4xTlJVMXF4WlErWEtsWms4ZVRLaG9hRmE3V25kdW5XcFg3OCtNVEV4dUxxNjN0TlVES0p3Mkxkdm41WlVOMm5TeE02bEVmZGl4NDRkQUd6YXRJbmx5NWN6ZS9ac3E2ZFZxMWF0UWxFVXBrNmR5cnZ2dnN2RER6OXN0ZitaTTJlQXpPWkl1YlUyc014ZCt2ZmZmek5reUJDdVg3L09wNTkreWc4Ly9HQjFZeWNLUnQyNmRiUDlPMmRrWk54Ujg5QU5Help3N05neCt2WHJ4Nnhac3dENDRvc3YrT3V2dnpBWURKUW9VWUtoUTRlaXFpcURCZzBpS2lxSzJOaFlhdGFzZVYrUHhkRkpQRG9QaVV1UjFRc3Z2RUNKRWlYNDdydnZlTys5OTZ3cXlwS1RreGs2ZENnQW5wNmVEQjgrbkJkZWVNRmVSWFY2NGVIaFhMOStuWTRkTzJJd0dIQjFkZFhtYTgrcVM1Y3VmUFhWVjR3ZlA1NXZ2LzBXVDA5UE81UzI0RGxsOHJ4czJiSnN5MHFVS0tIOVhhcFVLZTBwWXUvZXZhMmFjVy9idGcyRHdZREpaS0pmdjM3VXJWdVhmZnYyVWFWS0ZkNTc3ejBnODhtbjVjZkFiRGF6Yjk4K09uWHFWSkNISkxKNDhNRUhjKzEzYkprVzQ0RUhIc2d4OEMyeVhzVDFlajN4OGZGNGVIaWcwK2w0OHNrbjczdVpoZTNvOVhwQ1FrSzBLVk8rK09JTFJvMGFaYlhON05temlZeU01TlZYWDZWSGp4NE1HVEpFYStwNTRNQUJnSHh2eG43NzdUY21USmhBV2xvYTVjcVY0N1BQUHBNYmRSdko3OS81MXV0RFRpTzZidHk0a1NOSGpwQ2FtcXFOQUszVDZmam9vNDk0K2VXWE1abE1mUG5sbDdpN3UvUHd3dzhUR1JuSnh4OS96SUlGQys3dndUZzRpVWZuSVhFcExKS1RrL25sbDE5WXZueTUxdjJ0YmR1MmJObXlCWUFSSTBZd2UvWnMwdFBUOGZiMi9uOTdkeDRYVmIzM0Fmd3pNekFzQ2dxcGlJaW9YREd2NFJybW5vcTRaZGNuUmIycG9lYVdsRkdpcVJjUlMxeTc5WUNvMTFLNzd1V2FLYWJpa3VZVzZTaHFXQzRZaTZLNGdDd2lNd3hubmo5NDVzU3dJekFIWmo3djE4dlhDODQ1TTN6SDMzeG56dmVjM3dLdFZndU5SaU5PN0VyR0Z4WVdCbzFHQTJkbloyelpzZ1Z0MjdhRmo0K1B1UC9PblR0UUtwV29WNjhlYnR5NGdZQ0FBS3hZc2FMSXFrV21nSU0wSzhqWDF4Zi8vZTkvNGVibWhveU1ERVJIUndPQTJLWGszTGx6bURwMUtyS3lzc1NsckJZdVhJanc4SENEeWNmSWVGSlNVc1NaV21OaVlnQ1UvaVYrN2RvMVRKMDZWZng5N05peDBPbDArUHp6ei9IQkJ4OFlkQTJjTW1VS0prK2VEQXNMQ3p4Ly9oenA2ZW5GVG9wQ05VTjBkRFJHakJpQlBYdjJRS0ZRd05mWEYyUEhqaFh6R0FBVUNnV1dMbDJLdDk5K0d6cWREanQyN01EYmI3K042OWV2UTZmVDRjaVJJd0NBamgwN0Z2czNNakl5c0hEaFFzeWRPeGM1T1Rsd2NuTEMyclZyeFY0dUpMMWh3NFlaL0h2dnZmY005c2ZGeGVIaXhZdXd0YlhGd0lFRHhlMUpTVW40MjkvK2hqMTc5bURDaEFrNGR1d1kvdk9mLzhESnlRbjE2dFhENWN1WDhkTlBQeG43NWRSYXpFY3FpSGxwSGxRcUZRWU5Hb1QvL2QvL3hmMzc5OUd1WFR0czNMalI0S0pacjE2OXhIUHR4NDhmWTlteVpmRDI5c2F5WmNza2pOdzhDWUtBOFBCd1JFWkdvbjM3OWxpM2JoMXNiVzN4MldlZjRjcVZLK0p4bzBlUFJteHNyRGdMdmtxbFFsQlFrRlJoVnl1enZQTmNHU05HakVCOGZEeUEvQUxNMjlzYnQyL2ZSbng4UERadjNpeGVDWFYyZGtaNGVEaENRa0x3KysrLzQ4aVJJNWc0Y1NLdm1rbmd5SkVqWXZjdXZkS3VoRjI2ZEFrWkdSbG8wS0FCSEIwZGNmUG1UWEg5YmdENC9QUFBpenhHZjFXN1diTm0yTDE3ZDlVRVRsV3VUcDA2ZVB6NE1WcTJiSW1GQ3hjaU1USFJvQ3VZcmEwdG5KeWNvRlFxTVd2V0xQVG8wUU1oSVNGSVNVbUJUQ2JEOGVQSGNlZk9IY2hrc21KN0lOeTRjUU96Wjg5R1JrWUdBS0JseTVZSUN3dURpNHVMMFY0amxlM3UzYnVsN3I5Mzd4N3ExYXNISHg4ZjhUMlJrcEtDano3NnFNaXg5ZXJWdzlDaFE2SFZhaUVJQW5yMDZGRmRZWnNjNWlNVnhMdzBEKzNidDRlVGt4Tnljbkx3NFljZndzSEJBY0hCd1dLZUtoUUtPRGc0d01YRkJkOTk5eDIrL2ZaYmJONjhHVStmUGtXN2R1MGtqdDc4UkVaR1l2UG16V2pZc0NFV0wxNE1aMmRudlAvKys5aTFheGR1M2JvbEh1Zmc0SUR1M2J1amYvLysrUGpqajdGNjlXck1uRGxUd3NpckQ0dm5DbXJUcGcwMEdnMWVmLzExREI4K0hDMWJ0b1FnQ0RoeTVBaGVmZlZWakI4L0hrMmFOTUhTcFV2UnNHRkRyRm16Qm5QbnpzWG8wYVBGcWR2SnVEcDE2aVQrTEpQSjRPTGlVbXBDRHhreUJOdTJiY1BhdFd2aDR1S0NmZnYyNGRpeFkrS3NzTVd0QWEwM2J0dzRLQlNLS28yZnFzNHJyN3lDc0xBd2VIbDVRYWxVd3NIQkFRQmdaV1dGeG8wYjQ3MzMzak80d05XdFd6ZnMzTGtUdDIvZlJwczJiZURxNmdwM2QzZTR1TGdVZXdMdTRlRUJUMDlQbkQxN0ZqNCtQbGl3WUFHWDE2aUJ5dW9lMnJ0M2IwUkdSaUluSndjQXNHalJJbnoxMVZkNDh1UUpkRG9kZ0w5bTRaODhlVEpzYlczTG5LU1FpbUkrVWtITVMvTmdZV0dCTDc3NEFzN096ckMydGtacWFpcVNrcElBNUU5TU5XWEtGREZQbFVvbHhvOGZqekZqeHVEaXhZdWNZVjBDUTRjT3hlWExsL0h1dSsvQzJka1pBREJxMUNnTUhEZ1FkZXZXeFo0OWV6QjA2RkNNSERsUy9Md2VOMjRjdkwyOXhlTk5UYTBlOE5PcFV5Y2RZTngxZFhOemMyRnBhVm5pL3VUa1pEZzdPeHQwQ3hZRTRZV1hNZXJhdFN0eWMzT2hWcXV0WW1OanpiTGZ0eFR0L09USmsySm56OWJwZEVXS1ozMWJ2MGdiKy92N0l6bzZHb0lndkJVVEU3UHZ4YUkxYjVWOWYraDB1Z3FOZmJ4Mzd4NEVRUkRYb3dVZ2p0UHEwNmNQTWpNem9WS3B4S1UzS3FwWHIxN0l6czZHV3EyMmk0Mk5MWGthWWpQekl1MGNGeGNIQUhCM2QwZHViaTRTRXhQRjN3c3FiVjkxOC9QelEyeHNMSFE2WGYvTGx5OGZOK29mcndhbWxvOTZQajQrU0UxTmhWYXJkYjE2OVdycHQwak5pS25scFg3Wk01bE1wbFNwVkxsRythTzFSSFdlaTZXbHBjSEt5Z28yTmpaR21ZdkFYTnJaR09mUEZmM01yb2lnb0NBY1Bud1lnaUNNalltSjJWNHRmK1FGOE01ekJaVldPQU5Ba3laTmltemorcisxVDBuTFRzbGtNdDVaTmpFVi9kQXY3ZzVYd1JOekJ3ZUhTcCtvVTlVb2VNSnRhV2xaNGdsNGFmdkl1SmlQcG85NVNZWHBlNTFRN1dPT0V5K3lxaU1pSWlJaUlpSXFBNHRuSWlJaUlpSWlvaktZWmZHczBXaVFsSlNFMU5SVXFVTWhJOUJxdFZYeVBQcGxVZlJMb3hEcDZTZXdvWnF0T3RwSkVBVEV4OGNqUGo2KzFNa0V5WGlZajdVTDg1S0lhaE96SFBOOC9mcDFUSm8wQ1FNR0RNRFNwVXNSSGg2T1I0OGVsZm00ME5CUUFQbkxLUlJlZjdBMGE5ZXVSZE9tVFY4NFhucHgxNjlmeDhjZmZ3eC9mMzhNR3phc3pMVzJMUzB0U3h5L0lRaUN1SDVkd1RVbXFmYkl5TWpBakJreml0MVhwMDRkWEw1OHVkaDlnWUdCOFBYMUJRQ01IejhlQUxCczJUSm9OQnI4KzkvL1JuWjJOdGF2WDIvdzN2SHg4WUZHbzhHWFgzNkp6cDA3Vi9Fcm9iSlVwcDNVYW5XSjY3VVhucTA1TFMwTkkwYU1BQUNjUEhrU2RuWjIxZkZ5VEJMejBmd3dMNm1nOGVQSFE2UFJZUDc4K1dqYnRxM1U0VkFwN3QyN0IzOS8vM0lmdjN2MzdqTG5pYXF0ekxKNEx1elVxVk5JU0Vnbzh6aDk4YXpWYW5ILy92MXlQMzlWM2Zta2lvbUppVUZBUUFDeXNyS3didDA2OU83ZHU4eUpZdzRjT0FDVlNtV3dybk54U2pyNU11YU00RlJ4dWJtNStPMjMzNHJkMTdsejV4SXZyaFJjRjF6L2VMVmFqWXlNREp3L2Z4NDZuUTc3OSsvSHNHSER4T09lUG4wS1FSQTR3WnhFS3ROT1U2ZE9MZkY5d2h5dk9zeEg4OE84SkwyQythL1JhSkNkblYzbVk2eXNySmpERXNuTnpTMXpMZmFDOU12SG1TSVd6d1ZzMmJJRmYvLzczNHRzNzlldkg5TFQwNHQ5VEdrZjJMeTZMWjNJeUVnc1hyd1lHbzBHN3U3dWlJaUlLUGRzamkxYXRNQ29VYVBFM3g4L2Zvd1RKMDRVT2E1RGh3N3c4UENvc3BpcCt0V3ZYeC9idDIvSG9VT0hzR1hMRm5UcDBnVWZmZlFSQUtCQmd3YjQ2YWVmNE9EZ0FHOXZid0RBUC8vNVQ5eTZkUXVPam83RlBsKzdkdTB3Wk1nUUhEeDRFS3RXclVMLy92MVJwMDRkNU9YbGlWMEZDNjVUUzlLb3luWmFzbVFKOXV6WlUreStQbjM2WU9yVXFaZzJiVnFWeFc3S21JL21qWGxwM2pJek04V2ZKMCtlWEs3SEJBY0hHNno5VGRJb3FmWkpUazdHbTIrK2FlUm9qTS9zaXVjUFB2Z0E1OCtmQndCRVJVVWhLaW9LYm01dUFQSzdWOXZiMnhkNXpQUG56NDBhSTFWT1hGd2NQdnZzTStUbDVhRjM3OTZZTldzV0dqVnFCS0I4VjZlYk5HbUNWMTU1QlZsWldkaXhZd2QrL1BGSEFNRGJiNytOYjcvOUZnRGc3ZTJOa3lkUG9rV0xGaGd6Wmd4YXRteFpmUytJcW94Q29VRHIxcTN4OWRkZkF3Qzh2THpRdW5WckFNRFBQLytNcFV1WG9rdVhMdUxKdW40NFIwbExsd0g1bnlsSGp4NUZhbW9xTm16WWdBOC8vTkRnanBtVmxWVjF2UnlxZ0lxMDB6ZmZmSU5EaHc3aDlkZGZoNTJkSGM2ZlA0OFBQdmdBRFJvMGtDSjBrOFY4Sk9hbCtTcFlQQlBWSm1aWFBKZm03Tm16Rlg0TTd5N1hQTzd1N2xpd1lBRWVQMzZNRVNOR3dNL1BEelkyTmxpNGNHR1pkNG8xR2czT25UdUhuMzc2Q2NlT0hVTk9UZzRjSFIyeFlzVUs5T25UUnl5ZVAvMzBVd1FFQk9ENzc3L0g5OTkvRDNkM2QzaDVlV0hpeEluOElxL2gxR28xb3FPakFRQWRPM1lVdCtzbkVOUzNYMjV1cnRqanBMU1Q5VWFOR21IVXFGSDQ4Y2NmeGZlWFdxMFc5L05PVjgxUWtYYjY4c3N2OGQxMzMySHc0TUVJRFEzRjdkdTNBUUN0VzdkR1lHQ2d3VGpkMU5SVURCOCtIRUIrajVmUzNpdFVGUFBSdkRFdnpaZStlRllvRlBqbGwxOGdsNXZsSE1hMWtyblhQbVpYUEs5YXRRb3hNVEVHRTRicFAyQUxkdHZ1MXEwYk5CcE5zWGNxTFN3czRPenNYTzYvYVdGaGR2L05raHM2ZENqeTh2SVFFQkNBeE1SRU5HM2FGRWxKU1hqNzdiZkxmS3l6czdNNHB0M0N3Z0pkdTNiRnhZc1hjZkhpUmJFNzk4cVZLK0htNW9iZmZ2c05hclVhY1hGeHVIUG5EcnVGMVFJblQ1N0U4K2ZQWVd0cmkzYnQyb25iMDlMU0FBQU5HellFa045ZFg2ZlRRYWxVb203ZHVxVSs1K1RKa3pGNThtUnhVcHFDWTdlc3JhMnIraVhRQ3lwdk80MGZQeDc3OSsvSG9VT0gwTGR2WC96eXl5OEFnRTZkT3VIOCtmT0lqSXpFaWhVcklKZkxEZTZTMWExYmw4VlpCVEVmaVhscG52VEZjMTVlSHJ5OHZNbzhQanc4SEQxNzlxenVzS2dFbHBhV0Zacjh1S1RKZDAyQldWZDFpWW1KV0w1OE9iS3lzZ0FZZHR2V1QvSTFmLzU4OGZoaHc0YkJ5OHNMVFpzMlJXUmtwUEVEcG5JVEJBRUxGaXdRdStpSGhZWGg0Y09INVhyc3BFbVRrSkNRZ0MxYnRrQ3IxWXJkdGt1emVQRmlQSGp3b05odS8xU3o2TWZGWldkbm8wdVhMZ0NBTm0zYWlIZTl0bTdkaW0rLy9WYWM3RUtqMGFCYnQyN1l1SEdqMktXMHNNSXp1UmJzanNiM1JNMVIzblpxMUtnUkprMmFoSWlJQ0N4ZXZGZzhtZS9Rb1FObXpweUo5UFIwYk5pd0FWT21UREZPNENhTStVak1TL09Va1pGUm9lTjU0VXNhR3pkdXhMWnQyeXI4dUNGRGhnQUFqaDQ5V3RVaFNjN3NpdWNGQ3hiZzNMbHpBSUEvL3ZnRGYvenhoemh6WjNIZHRnOGRPaVQrM0tGRGh3b3RVVlZRVkZRVXV3MFppWDdaZytQSGo0dmJXclJvQVRjM043R1kxaHMyYkJnZVBueUkrZlBuNDQwMzNnQ1EzMDBzTXpNVFc3WnNBWkEvQTNkSjlCTWo5T2pSZzB0aDFBTFhybDBUZTVNb0ZBclVyVnRYN0FxcVB4SEx5OHNyc2h5S1JxT3AwSklMaVltSkFBQUhCd2VPc2F6QlNtdW5zV1BIWXYvKy9lSktERzV1YnVqUW9RTSsrZVFUQkFVRjRldXZ2MGIzN3QzUnVIRmpvOGR0S3BpUFZCem1wWGtZTUdCQW1TdWdBRUQzN3QyaDFXcFpQRXNrT3p0YkhFWkQrY3l1ZUw1eDQ0YllIY3paMlJtK3ZyN1lzR0VEQU9EWXNXUGlqTXdsZGR2KzZxdXZpbjFlL1J1cmZ2MzZ4WTdiNEZnTzQ0bUtpaklvblBYa2NubUpYYmNzTEN4SzNHY09Nd2VhaTRKdDdPN3VqdURnWUx6enpqc0E4bWZ4REE0T0x2SVkvV2RCU1YvY2VYbDVpSXFLd3VEQmc4VnQrczhOenNaZWMxUzBuU3d0TFJFWUdJZ1BQL3dRd0Y5cnV3OGFOQWcvL3ZnanpwNDlpNUNRRUt4Y3VkSUkwWnNtNWlNeEw4MlhUQ1lyYzlrcG5VNG45Z1JsOFN3TmYzOS9jWDNuR1RObTROeTVjd2dNRE1TWU1XTWtqa3c2WmxjOHYvUE9PMGhMUzBOWVdCZzhQVDNoNit1TGlJZ0lLSlZLYk5xMENZOGZQd1pRdE50Mnc0WU5FUkFRVUdMM0EvM2crUTBiTnFCNTgrYlYvMEtvUkgzNzloWEhzbS9mdnIzU3o3ZDgrZklTOTgyWk02ZlN6MC9HMDdwMWEzaDVlZUhDaFF2bE9sNm4weUUzTnhkQThWL2M5Ky9mUjFCUUVHN2R1b1ZCZ3daQkpwTWhJeU1EaHc4ZkJnQzR1TGhVWGZEMHdsNjBuUjQ4ZUNEK2ZQandZVXljT0JGS3BSS3paczNDaFFzWDBMbHpaNU5leTdLNk1SL05HL1BTUEFVR0J1TGt5WlBsT3JaZ2IwSDJHcEdldmxmSWhnMGJ5ankvM3JsekoyeHRiWTBSbHRHWlhmRThkT2hReE1URWlML3JGL3h1M3J3NWZ2NzVaN0Vya0o2KzI3YWJteHNDQWdJQWxEN0wzSWdSSTRwczgvRHdFR2RwcHVwWHAwNGRiTnk0RVphV2xsVlNQSmRuZVN1cVBRSUNBakJ1M0xnaTI0dkw2OTI3ZDRzbllZVy91QThlUElnZE8zYmcyYk5ua012bGVQandJUm8yYklqUFB2dE1ITE8zYjk4K0RCZ3dvRnlUb1ZEMWVORjJldkRnQVNJaUlzVGZFeE1Uc1dIREJreWZQaDNObWpYRDd0Mjc0ZUxpZ2lkUG5oajlOWmtTNXFONVlsNVNlUlJjS3BaM25xV2wxV3FSbkp3TUFIajY5Q21lUG4xYTRyRktwZEprQzJmQURJdm53cTVkdXdZQWFOZXVuWGoxdTNDeFZQaExYTDh1ZEVINm90dkZ4YVhJN05wTm1qU3BzbmlwZkZxMWFvWDQrUGd5anl2UDFlbWRPM2RXUVVSVVUraUhVTnkrZlJ2VHAwOFh0eGZYYmIvd3JLOEZaM0Q5NXB0dkFBQk9UazRJRFEyRnZiMDk1czZkaTU5Kytna0E0T2pvaU5UVVZNeWJOdy9idG0yRGs1TlR0YndlS3FxeTdmVDgrWFBNbWpVTG1abVphTktrQ1hyMDZJRmR1M1poMDZaTkdEaHdJRnEyYkNuZUZlTWRyc3BoUHBvUDVpVUJ3TktsUzhYZW5XWFJyKzBPQURZMk50VVZFcFdEaFlWRm1iMkV6cDA3aHhrelpvaERZRTJWMlJYUE9UazVZdGRzNEs4dUliMTc5eTUzMTdHOWUvY1cyYVl2c0ZldVhNbHUyelZZUmtZR2REb2RySzJ0RVJjWEoxNmRMano1akoyZEhlODRtemhCRU1TWjlvRy9QZ3RTVWxJZ0NBS3NyS3h3NmRJbEFQbVRHU2tVaWlKZHpieTl2VEYvL256Y3ZIa1RZOGFNRWJzMCtmajRJREF3RUtOSGowWmFXaHJtekptRGRldldWV2lTSTNweHAwK2ZOdmk5b3UwMGMrWk0vUDc3NzFBb0ZGaTBhQkU4UER4dzRzUUpQSDM2RkZldlhvV1ZsUld5c3JKZ2FXa3BUa0FKb016eGUxUXk1cVBwWTE0U2tIOWhyS1E1WnVMaTRtQmhZUUVMQ3d1bzFXcHg0bFpiVzlzeWw2Z2o0MHBNVEJTWERsUXFsY2pKeVRHNCtHWEt6SzU0RGc0T3hva1RKd0RrWDduKzVaZGYwTEJoUTNUdDJsVThwclJ1MldVdERGNWN0MjA5Rm1QU2k0cUt3dEtsUzR0c0x6Z3hTYytlUFEyNkNsVUUyN2oyOFBEd01KaWdTRy9qeG8xRmVodm9lNXM0T3p1TFgvb3paODdFeUpFamNlTEVDY3llUFZzODF0ZlhGM1BteklGY0xzZmN1WE14Yjk0OFdGbFo4UVRPaUNyYlRzMmFOY092di82S1R6NzVCQjA2ZEFDUS85M1JvRUVEdEduVEJudjI3TUdTSlVzTS9tYjkrdlZOdXB0YWRXTSttajdtSlpVbE9EZ1lOMjdjS0xLOVQ1OCt4ZytHU3JWKy9Yb2NQSGl3MkgzNi9EUlZabGM4dDIvZkhqLy8vRE1hTldxRTRjT0h3OXZiRzQ4ZlB6YjRJaTNZTFZ1cjFlTGV2WHZpNy9YcTFUTnF2RlMxQ282ZGtzbGtjSFIwaEorZkgxcTJiQ2x1ZDNOemUrSGltV28raFVJQkd4c2JXRnRiRy95czE3UnBVL0ZubVV3R056YzNCQVVGQVFEKy92ZS80OU5QUDBXVEprM3d5aXV2QUFENjlldUhvVU9INHRxMWEvajQ0NC9ScTFjdjhmRURCZ3pBaFFzWE1IMzZkTTY0YjBTVmJhZHAwNmFoZWZQbThQWDFGWThwZUx6K09mWHM3ZTBOQ2dBcVArYWorV0JlVWxrNmR1eG9VRHpiMjl1amI5KyttRGx6cG9SUlVYRTZkZXBVcEhpMnRiVkY3OTY5WDNoWjM5cENKblVBbGRHcFV5Y2RVSFYzK3g0OGVJRGMzRnk0dXJxSzIvTHk4cENjbkF4TFMwdEoxZzNzMnJVcmNuTnpvVmFycldKall6VmxQOEwwVkhVN1oyZG53OExDQXBhV2xwREpwRTBCZjM5L1JFZEhReENFdDJKaVl2WkpHa3d0VmRYdmp4ZVJtNXNMdVZ4ZUpYZXpldlhxaGV6c2JLalZhcnZZMk5pc3NoOWhIcXFpbmF1cW5YUTZIYkt5c3FCUUtFcGQ1cTQ4L1B6OEVCc2JDNTFPMS8veTVjdEYxOWlyWlV3dEgvVjhmSHlRbXBvS3JWYnJldlhxMWJ0VjlzUzFuS25sNVd1dnZRYXRWZ3VaVEtaVXFWUzVsUXJJeE5TRTNLNHE1dExPMWRsbU9wME9naUFBeUwrd3FmOVhsWUtDZ25ENDhHRUlnakEySmlhbThqTUFWeEd6dS9OY211S0tZNFZDWVZCTVUrM0hMbHhVMVRoMnNuYW9xbmFTeVdTd3M3T3JrdWVpcXNkOHJGMllsMFMxVDNuVzZUWlY3TGRFUkVSRVJFUkVWQVlXejBSRVJFUkVSRVJsWVBGTVJHWWxMeThQMzMzM25iaE1XWFVTQkFISnljbElUazZ1OXI5RlZCc3hING1vc0JzM2JwUjcrVmlTM3RXclY1R2JtejkwUERzN0c5SFIwUkpIVkwwNDVybVFpeGN2SWlJaW9zajIzMzc3cmN6SC92cnJyMmJiLzcrMkdqbHlKRFFhRFpZdFc0WTJiZG9BQUdKaVlqQno1a3pZMjl0ajM3NTkyTGR2SDV5ZG5mSGFhNjlKSEMxVmhjREFRSncrZlJwbno1NUZSRVFFa3BLUzhPNjc3NWI1dUtOSGowS2owV0Q0OE9FbEh1UHA2V213RkZwYVdocmVmUE5OQUtZeHlZb3BPSHo0TUk0ZVBZb0hEeDVneTVZdEpjNjZyTkZvMEsxYnR3by92NXViRy9idTNWdlpNTTBHODVFQTVxVzV1WHo1TXI3Kyttc3NYcnk0eUpyQSsvYnR3NkpGaStEZzRJQWZmL3l4VWhNeVV0WFlzV01IZHV6WVVldytIeDhmckYrL0h2Lys5NzhoQ0FLKytPSUxQSHIwQ0dGaFllalJvNGVSSXpVT0ZzK0ZQSDM2dEZ5Rk1wbUd1M2Z2UXFQUlFLMVdpOXVVU2lYUzA5T1JrNU9ER3pkdUlEUTBGREtaREI5OTlCSEdqaDByWWJSVUZRWU5Hb1RUcDAvajNMbHoyTDE3TjE1OTlWV2twcWFXKy9IMzc5OHZjVitUSmswQS9MVWsydUhEaHlzWExGVzVKMCtlNE9USmt3Q0FNMmZPb0hmdjN0SUdaT2FZandRd0w4M05mLzd6SDZoVUtvd2ZQeDRSRVJGbzNyeTV1Ry93NE1GWXRXb1YwdExTY09MRUNRd2FORWk2UUFsQWZtMlVrSkJRN0w3dTNidGovZnIxQ0E0T0ZwZDU3ZCsvUDl6YzNKQ2JtMnVTRXppeWVDNmtVNmRPaUlpSXdOcTFheEViRzR0Smt5YWhRNGNPbURGakJnRGcwS0ZEcUZ1M3JuaDhUazRPZkh4OHBBcVhxb0crZmRWcU5WcTFhb1g1OCtkajhlTEZXTDkrUGJ5OXZTVlpzb3lxenNDQkE3RnAweWJjdkhrVEZ5NWN3S3V2dmlydUszdzNLajQrSGlOR2pDajJlYzZmUHk5ZUVWZXBWSmc2ZGFxNFQ3OThBMGtuSUNBQVo4NmNLZldZanovK3VNaTJObTNhWU92V3JRYmJObS9lakdiTm1nRUFFaE1UNGVmbkJ3RGl5VDZRZjhJL2YvNzhTa1p0ZnBpUDVvVjVTUUFRRmhhR1diTm1JVG82R2ovODhBTTJiOTVjN0hGQlFVSGl1dTRBc0gzN2RyUnUzZHBZWWRMLzY5NjlPd1JCd0xScDAvRHMyVFA0K2ZraE1URVJnd2NQUnZ2MjdkR3hZMGRjdm53WkFCQWNIQXdQRHcvNCsvdWpYYnQyQ0EwTmxUajZxc2ZpdVJCSFIwZDA3OTVkN0o3ZzRlR0I3dDI3aS90dGJHeVFtNXVMMmJObkE4ai9BS0RhSlRNekUzMzY5REhZTm1uU0pBRDVKMTBGTDQ1a1pXV2hkKy9lU0U1T1JwMDZkWERyMWkwV3o3V2NUQ2JEbENsVGNQYnNXZnpyWC85Q1VsS1MxQ0ZSTlpMTDVSVmF2cWE0WSt2VXFTTnVyMU9uVHJISDJ0allWQ0pLODhWOE5FL01TL05tYlcyTjhQQndiTjI2Rlg1K2ZpVVd6MVF6aElXRklTWW1Cci8vL2pzeU1qS1FtSmdJVDA5UDhjTEd6Smt6TVg3OGVBaUNnQjA3ZHVET25Udkl5OHZEd0lFRElRaENpY013YWlzV3p5OGdKeWNIS3BXSzR6Qk1VRkJRa01IRU5mMzY5WU5PcHhOL2QzUjB4TkdqUjZVSWphcUF2anQrMjdadDBiWnQyMHJOVWZEV1cyOUJKcE1CZ0VHM2Y2cFpXclJvZ1owN2R4cHNTMGhJUUZ4Y0hQcjE2eWR1aTQrUFI5T21UV0ZoVWZScnNhUzduWjA3ZDY3YVlNME04OUY4TVMvTmwxYXJ4YlJwMDlDM2IxOU1uRGdSQUhEOCtIR0RZN3k5dlFFQUd6ZHVoS3VycTdqZDN0N2VlSUdTS0NJaUFvR0JnVGg3OXF5NDdlSERod1pER1Mwc0xLRFJhSER6NWswQVFFaElDUDd4ajM4WVBWWmpZUEZjaUNBSWVQYnNHZkx5OGdEa0Y4cloyZGtHeCtUazVBQUFIQndjakI0ZlZaNmRuWjNZSGJCYnQyN1FhRFRZc0dFRFltSmlpa3dXWjI5dkQwZEhSemc2T3NMQndRRU5HalNRSW1TcUlwOTk5cGxCbDc3S1RCcjA0TUdES29pSXFwc2dDTmk1Y3llT0hEbUM4UEJ3YURRYStQcjZBZ0FpSXlQaDVPUUV0VnFOTVdQR1FDYVRZZFdxVmVqWXNhUEVVWnNINXFQNVlsNmFyMlBIamlFbUpnWXhNVEZJU0VqQXZIbnpVTDkrL1dLUHRiT3pLM0VmR1VkdWJpNE9IRGlBNjlldkF3RGF0bTJMTzNmdUlDVWxwY2l4bzBhTkVpK0tmZm5sbDhqS3lvS3ZyNi9KM1d4azhWeEliR3dzSmt5WUlQNGVFaEtDWGJ0MkdSeno5T2xUQUg5TlJrS21ZY0NBQWZEMDlJU3RyUzNHalJzSEFOaTBhUk5jWFYxeCtQQmhYTHAwQ1FFQkFSSkhTVkpTS3BWUXFWUjQ4dVFKUm80Y0NibGNqbVBIamtrZEZwVkNMcGNqTWpJU3NiR3gyTDE3TnlaTW1JQ09IVHRDcFZMaDBLRkRtREJoQWk1Y3VBQzFXZzFMUzh0aXg5UHQzTGxUbk5BbVBqNGVvMGFOQXBDL3dvTGVxVk9ueE9FOFpCek14OXFMZVdtK0JnMGFoSWNQSDJMbHlwWFl1M2N2M04zZDRldnJpNnlzckNMSFptWm1pdWZjQUZoSVMrRHc0Y05Zc1dJRkFLQjkrL1lJRHc4dmRjaEZodzRkc0h6NWNxU25wMlByMXEybDU4eXNkd0FBRVNsSlJFRlVyb2hRVzdGNGZnSDYyVDA1YVVIdGxKbVppVC8rK0FPcHFhbGlENFAxNjlkRHA5UGgzWGZmUlpzMmJXQmxaUVcxV28wblQ1NGdMaTRPSVNFaDBHcTFhTnk0Y2JtV1VhR2E2WXN2dmtCU1VoTCs1My8rcDlqOWhTZi9LenpSMEwxNzl6Qmp4Z3hvdFZxa3A2ZERKcE1WK1dMWXZYdDMxUVpOTDBTZjJ3cUZBcU5IajhhQ0JRdXdmZnQyakJrekJ2MzY5WU5LcGNLUkkwY3dZY0lFbkRwMUNrRCtyTXkydHJaRm5rdWhVSWhkaWd0MkxTNzRzNm1ONlRJRzVxUDVZVjRTQVBqNSthRlJvMGI0L3Z2dk1XTEVDUHo2NjYvaXhMd0ZGYnlaQlhDSk9TbTg4Y1liMkxKbEMyeHRiWEhseXBVaWN3YVZwR2ZQbnZEMjlvYTF0WFgxQmlnQkZzK0ZlSHA2UXFWU2lUTkNMbCsrSFAzNzl6Y1lRM1BqeGcwQWdJdUxpMVJoVWlYY3ZIa1Q3NzMzbnNHMjgrZlBBNEJZR0RkdTNCZ0pDUW5ZdUhFanpwNDlDMEVRMEtkUEg0d2ZQOTdvOFpMeGxMVkVUbTV1cnNGeURUcWRyc1RsRzBoYStpVXpyS3lzNE9Qamc3Q3dNRHg1OGdSUlVWSG8wNmNQUHYvOGM5eThlUk9KaVlrNGZmbzBBQmlNdGRTZjVBTWNXeWtWNXFQcFlWNlNucjI5UFlLRGcwMXlLU05USXBmTDhkVlhYeUVoSVFHVEprMkNyYTB0R2pac1dPeXhPcDBPaVltSkFJRHc4SENET1lOTUNZdm5jc2pNeklTN3V6dUEvRGVSL21yb0YxOThBVjlmWC9UczJSTUF4TWxLcUdaemNYRkJ5NVl0NGVMaUloYkc3Ny8vUHJwMDZRSVBEdzhBUVBQbXpaR1FrQ0IrZWZ2NCtHRFJva1dWbXRDR2FoNjFXbzM0K0hpb1ZDb2tKQ1RBd3NMQzRLSllkSFEwT25mdUxFNVcwN3g1YzZoVUtxeGJ0dzVyMTY1Rmp4NDlzSExsU2p4NjlFaGNpNUozT21vR2ZlSGw0T0FBcFZJcFhqM2Z1WE1uaGc0ZENnOFBEeng0OEFBSERoekFvMGVQb0ZBbzBMZHZYL0h4K3JrdHlIaVlqNmFQZVVsNm9hR2hTRWxKd1pJbFN6Qnc0RUNEdThyNkN5Qjc5dXd4V0FPYXBPSGc0Q0JlbU96WnN5ZVdMbDFhN0hHRlY3TXgxYnFJeFhNWnRtN2RpckN3TUVSR1JnSUE5dTdkaTRTRUJNaGtNdWgwT2lpVlNvU0hoMlBUcGsxNC92eTV3WElKVkRNMWJ0eFlITWV1bnpDc1U2ZE9lT1dWVnlBSUF2YnYzNC9mZnZzTlFIN2l2L3Z1dTVnK2ZUcVdMMStPQVFNR29GT25UbEtHVDFWbzRzU0pxRisvUHJwMTY0YlpzMmZqN3QyN21EbHpKb1lQSDQ1WnMyYmgxS2xUZVBQTk43Rnc0VUtEeC8zeXl5OEE4dGNlQmZKbkR3VjRvbDVUYUxWYUpDY25BL2lyaDlCYmI3MkZMVnUyNFByMTYvanp6eit4ZXZWcTFLOWZINnRYcndZQWRPblN4V0E4WGNHN25pZFBuaFM3alhKc1pmVmhQcG8yNWlYcHhjWEZpUk5PZVhwNlNod05WVVJVVkJTaW9xS2tEa05TL0dZcEpDY25CNUdSa2JoMTZ4WUE0TnExYTBoSlNZRWdDRGh4NGdSV3JGaUJ3WU1IRzNRenljakl3TXFWSy9IbW0yOUtGVFpWa2xhcnhiNTkrekJ5NUVoOCt1bW40bkpWY3JrY0kwYU1nQ0FJT0hEZ0FLWk1tVkxzRElOVWV4VHNSblRqeGcxa1pXVWhORFFVY1hGeHlNdkxRNnRXclNDWHk4WDEzUThjT0lELy92ZS80bU51M2JxRm1KZ1lBQkN2c0dvMEdnQVE3NGlwVkNxT3paTFE5ZXZYeFFMcTVaZGZCZ0M0dWJraE5EUVVCdzhlUklzV0xlRG82QWk1WEk0VEowNEFBQVlPSEdqd0hQSHg4UUQrV2t0V1A3Nnk4TmhLL1Q5VHZjSmUzWmlQNW9ONVNYcjZYbjF1Ym02Y2ZMZVdzTGEyaHB1YkcrcldyUXVGUWdFM056ZURmL3BseEJvMWFnUTNOemVKbzYxZXZQTmN5SUVEQjdCczJUTHhkdzhQRHd3Yk5neWZmLzQ1ZHUzYUJTY25Kd1FHQm9wcjBxV2twQ0EyTmhaQS9oMU5xdmtFUVlCV3EwVldWcGI0UlM2VHlmREREejhnUGo0ZUZoWVc4UFgxeFlVTEZ4QVhGNGZnNEdCNGUzc2pKeWNIalJvMWdwT1RrOFN2Z0NyanpwMDc0czg5ZXZSQTgrYk5zVzNiTmdEQTdObXowYjU5ZXdDQXI2OHZZbU5qc1gvL2ZxeFpzd2F0VzdlR2w1Y1hsaXhaQWlELzVNL2EyaHIzN3QzRHdZTUhBVURzZVpLUmtRR3RWaXN1N2NBVE9PUFN6N2dzbDhzUkVoS0NrSkNRTWgremNPRkNMRnk0RUUyYk5zVVBQL3dnRmx1bGRSbk15TWhBV2xvYUxDMHRjZWJNR1FEZzBJNEtZajZhRCtZbDZla3ZqdlRxMVF0ZmZmVVZ2djc2NjJLUEsyNWNPeStFU2VQbGwxOUdXRmdZUm84ZWpieThQUGo1K1ltVFBXWmtaT0NmLy93bk1qSXlZR2RuSjM2R215b1d6NFYwN2RvVlFQNTRpMG1USnNITHl3dSt2cjVJU0VqQVN5KzloSlVyVjhMQndRSDI5dlo0L1BneGhnd1pJajdXeTh0THFyQ3BBdFJxTmZyMTZ5ZmVuUUR5MXhJTUNRbkJ0bTNiTUdIQ0JIRTg5SWNmZm1odzE2TGcyQ3VxblY1KytXWFkyOXZqalRmZWdJZUhCejc5OUZNQStTZm4rblZHOWViT25ZdlkyRmpFeGNVaEtDZ0lzMmZQeHRXclZ5R1R5ZkRKSjU5ZzNyeDVZaThWQU9LSi91Yk5tdzN1anBVMHVRWlZELzJ3aTM3OSt1SENoUXRJVDArdjBPT3pzckp3Nk5BaEFDaDFiZGxIang2SlhVWDFtalZyVnNGb3pSdnowWHd3THduSW55VmZmOU9wWDc5KzRyQUxxcG5PblR0WDdFem9peFl0d3FKRmk0cHNqNHVMRTJzcHdEUXZkckI0THNUVjFSWGJ0bTBUdXhRQitWUHE3OTI3RjB1WExoWEg2Y3liTncvZmZQTU5zckt5SUpQSjRPN3V6cG1ZYXdrYkd4dDA3TmdSTVRFeHNMVzFSWThlUGRDcVZTdklaRElFQlFXSngvWG8wUU1oSVNFSUN3dERlbm82WEZ4Y2lpeWJRTFZQNDhhTnNXM2JOalJwMGdUUG5qM0Q4ZVBIb2RQcE1HZk9uQ0xIV2xsWllkbXlaZmpnZ3c4d2E5WXM4WXZldzhNRDdkdTNSNWN1WFhEcjFpMG9GQXA0ZW5vaU1EQVFBUERxcTYrS0orczJOamJ3OS9jMzZtczBkNnRYcjBab2FDajgvZjBoQ0lMQkRMMWxzYlMwaEsydExhWlBuNDVWcTFZWlhDQUY4dGNXMWs4czZPN3VqaFl0V2lBcEtRazJOalpvMmJJbDNuLy8vU3A5TGFhTytXZyttSmNFNUYrOFdybHlKVlFxRmRxMWE0ZFdyVm9WdVZCR05ZZXRyYTNKZDhPdXFGcmRkNmxUcDA0Nm9QcXZhZ2lDQUVFUXhQRlR4dFMxYTFmazV1WkNyVlpieGNiR2FzcCtoT2t4Vmp1WFJCQUVQSG55QkMrOTlGS1ZUMERqNysrUDZPaG9DSUx3Vmt4TXpMNHFmWEl6VWRuM2h5QUkwR2cwcGE1RnFOVnF4Znd2K0hOZVhoNEVRU2l5MUlZZ0NIaisvRG5rY2ptc3JhMHIxRTIwVjY5ZXlNN09obHF0dG91TmpjMTZnWmRra3FUNEhNak16SVNkblYyMS9nMC9Qei9FeHNaQ3A5UDF2M3o1OHZGcS9XTkdZR3I1cU9majQ0UFUxRlJvdFZyWHExZXYzcTN3RTVnb1U4dkwxMTU3RFZxdEZqS1pUS2xTcVhLcjVZL1VVbEtmaTFVbGMybm4ydDVtUVVGQk9IejRNQVJCR0JzVEU3TmQ2bmowZU9lNUhPUnlPV2Z0TkdOeXVaemQvRXlZL29TNk5BVXZuQlg4dWZCRU5RV2ZrelB2MTM3VlhUaFRVY3hIS2d2emtvaWt4SXFRaUlpSWlJaUlxQXdzbm9tSWlJaUlpSWpLd09LWmlJam8vd21DSU00S1RFUTFBL09TcU9aNjl1d1oxcXhaZ3pWcjFrZ2RpbEZ3ekRNUkVSR0FDeGN1NEYvLytoZFNVMU94ZHUxYUxqOUlWQU13TDAzVDRNR0RpMnpUTDBYbTQrTlRaSitWbFJVaUl5T3JQUzRxYXZqdzRVVzIyZHZiWStQR2pRRHlsNUhic0dFREFKakZhZ1lzbm9tSXlDd1ZYT3NkQUZxMWFpVnVXN2R1bmJoT2NFRktwZElvc1JHWksrYWxlWGo0OEdHSisxSlRVNHRzWXh0TEp5RWhvY2kyZXZYcVNSQkp6Y0RpbVlpSXpFNTJkalo2OWVwVjRuNlZTb1Z1M2JvVnU1MklxZ2Z6MHJ3b2xVcWNPWE1HUFh2MkxITFJSS2xVNHZ6NTh3Q0F6cDA3U3hFZUZlRG82SWlqUjQvQzE5Y1hmLzc1Sjd5OHZJcHRsNExiM04zZHNYUG5UbU9HYVJRc25vbUlpSWlJeU9pS1cxNk9hcVo3OSs3aHp6Ly9oRnd1eDN2dnZZZExseTRCQUhRNkhkTFMwZ0RrRjlsNjlldlhseVRPNnNiaW1ZaUl6TnFPSFR2UW9FR0RFdmNuSlNWaHdvUUp4Z3VJaUppWFJEWE02ZE9uQVFBREJ3NUVpeFl0Y1BUb1VRQkFTa29LaGd3WkFnRGlObFBHNHBtSWlNeWFuWjFkcVZmSW56NTlhc1JvaUFoZ1hoTFZORC8vL0RQa2Nqa21UNTRzZFNpU1l2Rk1SRVJFUkVUVmJzMmFOZUxNekJxTnhtQ01iTUdmQysvVC84N3g3ZEtKaTR0RDNicDFvVkFvU2h5SFhuajdxRkdqTUdmT0hHT0VaelFzbm9tSXlPd0lnaUQrck85dVJrVFNZbDRTMVZ5elpzM0MzTGx6TVgzNmRBQkEzYnAxQWVTUGVYNzI3Sm5CTmoxcmEydmpCbWtFTEo2SmlNanNaR1ZsU1IwQ0VSWEN2RFI5MDZaTnc3aHg0OUMzYjEvWTJ0cmkrUEhqZVAzMTE2SFJhSEQrL0hsb3RWcjA2dFZMM0FjQTNicDFnMUtweEtsVHB5U08zcnoxNzk4ZlRrNU91SC8vUGthT0hJbXhZOGZDMWRYVllNenpxVk9ua0p5Y2pMeThQTGk2dWtvY2NmVmc4VXhFUkdZbk9Ua1pRUDVWOHJLVzByaC8vejVtenB4cGpMQ0l6QnJ6MHZRcEZBbzhmLzRjQUdCcmEydXdmck5TcVVSbVppWUF3TWJHcHNqYXpsenJXVm95bVF4Tm1qUkJTa29LZHUzYWhWMjdkaFhialg3OCtQRklUVTAxMlM3MkxKNkppTWpzeE1iR0FnRGMzTnpnNU9SVTZyRk9UazQ0Y2VLRU1jSWlNbXZNUy9NUUh4OFB3SEJaSTcya3BDUUFnSU9EZ3pGRG9qTG9kRHBNblRvVlY2NWNrVG9VeWNtbERvQ0lpTWpZamh3NUFnQm8zNzY5eEpFUWtSN3owanhjdTNZTkFPRGk0bEprMytYTGwwdmNSOUtSeVdUSXlzcUNJQWhtdnpZMzd6d1RFWkZaT1hQbURINy8vWGNBUUs5ZXZTU09ob2dBNXFVNWlZcUtBZ0M0dXJvaU9qb2FHbzBHUVA2RWNaR1JrUUNBRmkxYUlEczdXN3dUVGRKNzU1MTNrSjJkamE1ZHUyTGF0R200Zi84K3pwMDdaN0JzM0xsejU2RFZhaVdNc3ZxeGVDWWlJck1qbDh2aDZ1b0tMeTh2cVVNaG92L0h2RFI5eDQ4ZlIxeGNIQURBMDlNVC92NytBSUJHalJwaDI3WnRZcGR1Snljbmc0c29MNzMwa3RGakpVT0RCdzh1c20zR2pCbWwvbTZLV0R3VEVaRlo2ZG16SndJQ0F0Q2lSUXZJWkRLcHd5RWlNQy9OaGFlbkp3WU9ISWc3ZCs2Z2I5KythTjI2TlpSS0pmejgvT0RrNUlTdVhidml3WU1IOFBYMVJVUkVCSEp5Y3ZEU1N5L2gvZmZmbHpwMEttRHc0TUZJVDA4dmRsOWtaQ1RVYXJXUkl6SWVGczlFUkdSMnhvMGJKM1VJUkZRSTg5TDBOV3JVQ0V1V0xFRkdSZ1prTWhtMmI5OXVzSC8xNnRWSVRVMkZYQzdIcVZPbklKZHplaWFwYmR5NEVaYVdsZ2JiU3J1WU1YMzZkSU0xMjAwTmkyY2lJaUlpSWpJYWUzdjdFdmZwWitGbTRWd3plSHA2VnVoNFU1OHBuZTlLSWlJaUlpSWlvakt3ZUNZaUlpSWlJaUlxQTR0bklpSWlJaUlpb2pLd2VDWWlJaUlpSWlJcUE0dG5JaUlpSWlJaW9qS3dlQ1lpSWlJaUlpSXFBNHRuSWlJaUlpSWlvakt3ZUNZaUlpSWlJaUlxQTR0bklpSWlJaUlpb2pLd2VDWWlJaUlpSWlJcUE0dG5JaUlpSWlJaW9qS3dlQ1lpSWlJaUlpSXFnNFhVQVZTRjBOQlFxVU9vTnJtNXVWS0hVR09ZWWp2ZnVuVkw2aEJNaHFtOFA3S3pzNlVPb1VZemxYYld1M3YzcnRRaFZBdFRhNmUwdERTcFE2alJUS1c5dFZxdDFDSFVlS2JRMXViV3pyVzF6VlFxbGRRaEZLdFdGODg2blM1TEpwUFYvZjc3NzZVT3Bicmx4TWJHQ2xJSElhRjBBUFZNdVozbGN2bHpxV09veFhJQVdKdlkreU5YclZienlsa0JPcDB1VlNhVE9acFlPNHNFUVZCTEhVTlZNUFYyQXFDUk9vQWF4dVErZjNVNm5lYlNwVXQ1VXNkUkE1bFVXNXRETzV0S25TU1R5YktranFHZ1dsMDg1K1hsdlM2WHl6dExIVWQxMCtsMHZ3TXdyOHRraHJvSmd0QlQ2aUNxMGRPWW1KaWpVZ2RSVytsMHVrRTZuYzVENmppcWtrNm5TN3g5KzdaSkZGTlZSYWZUZGRicGRENVN4MUVkNUhKNXhwVXJWODVMSFVkVk1PVjJBbkQ5NnRXckQ2VU9vaVl4eGM5ZkFQRUF6UG1HUmJGTXNLM2pZZUx0YkFwMWtrNm55N2h5NWNvQnFlTWd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txTWY0UGd2aWcyN0JJWFJBQUFBQUFTVVZPUks1Q1lJST0iLAoJIlRoZW1lIiA6ICIiLAoJIlR5cGUiIDogImZsb3ciLAoJIlZlcnNpb24iIDogIjM5Igp9Cg=="/>
    </extobj>
  </extobjs>
</s:customData>
</file>

<file path=customXml/itemProps1.xml><?xml version="1.0" encoding="utf-8"?>
<ds:datastoreItem xmlns:ds="http://schemas.openxmlformats.org/officeDocument/2006/customXml" ds:itemID="{4E68FA2A-A5CB-4EA4-83A2-B1408423C232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1370</Words>
  <Application>Microsoft Office PowerPoint</Application>
  <PresentationFormat>宽屏</PresentationFormat>
  <Paragraphs>141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Söhne</vt:lpstr>
      <vt:lpstr>等线</vt:lpstr>
      <vt:lpstr>等线 Light</vt:lpstr>
      <vt:lpstr>华文楷体</vt:lpstr>
      <vt:lpstr>微软雅黑</vt:lpstr>
      <vt:lpstr>造字工房力黑（非商用）常规体</vt:lpstr>
      <vt:lpstr>Agency FB</vt:lpstr>
      <vt:lpstr>Arial</vt:lpstr>
      <vt:lpstr>Arial Rounded MT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个人用户</dc:creator>
  <cp:lastModifiedBy>komu Ju</cp:lastModifiedBy>
  <cp:revision>90</cp:revision>
  <dcterms:created xsi:type="dcterms:W3CDTF">2020-03-04T08:27:00Z</dcterms:created>
  <dcterms:modified xsi:type="dcterms:W3CDTF">2023-09-12T06:38:45Z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8FB6BE7E3813440B93B692F6E699DA68_11</vt:lpwstr>
  </property>
  <property fmtid="{D5CDD505-2E9C-101B-9397-08002B2CF9AE}" pid="3" name="KSOProductBuildVer">
    <vt:lpwstr>2052-12.1.0.15374</vt:lpwstr>
  </property>
  <property fmtid="{D5CDD505-2E9C-101B-9397-08002B2CF9AE}" pid="4" name="KSOTemplateUUID">
    <vt:lpwstr>v1.0_mb_iVVBXZyceGof2ZpqjrKM7w==</vt:lpwstr>
  </property>
</Properties>
</file>