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Raleway"/>
      <p:regular r:id="rId58"/>
      <p:bold r:id="rId59"/>
      <p:italic r:id="rId60"/>
      <p:boldItalic r:id="rId61"/>
    </p:embeddedFont>
    <p:embeddedFont>
      <p:font typeface="Inter"/>
      <p:regular r:id="rId62"/>
      <p:bold r:id="rId63"/>
    </p:embeddedFont>
    <p:embeddedFont>
      <p:font typeface="Montserrat ExtraBold"/>
      <p:bold r:id="rId64"/>
      <p:boldItalic r:id="rId65"/>
    </p:embeddedFont>
    <p:embeddedFont>
      <p:font typeface="Inter Medium"/>
      <p:regular r:id="rId66"/>
      <p:bold r:id="rId67"/>
    </p:embeddedFont>
    <p:embeddedFont>
      <p:font typeface="Open Sans"/>
      <p:regular r:id="rId68"/>
      <p:bold r:id="rId69"/>
      <p:italic r:id="rId70"/>
      <p:boldItalic r:id="rId71"/>
    </p:embeddedFont>
    <p:embeddedFont>
      <p:font typeface="Caveat SemiBold"/>
      <p:regular r:id="rId72"/>
      <p:bold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FDA7F1-61FD-4E66-B773-1165B5E06127}">
  <a:tblStyle styleId="{D4FDA7F1-61FD-4E66-B773-1165B5E0612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458515F-C22E-44FD-851A-AC257089E56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CaveatSemiBold-bold.fntdata"/><Relationship Id="rId72" Type="http://schemas.openxmlformats.org/officeDocument/2006/relationships/font" Target="fonts/CaveatSemiBold-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penSans-boldItalic.fntdata"/><Relationship Id="rId70" Type="http://schemas.openxmlformats.org/officeDocument/2006/relationships/font" Target="fonts/OpenSans-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Inter-regular.fntdata"/><Relationship Id="rId61" Type="http://schemas.openxmlformats.org/officeDocument/2006/relationships/font" Target="fonts/Raleway-boldItalic.fntdata"/><Relationship Id="rId20" Type="http://schemas.openxmlformats.org/officeDocument/2006/relationships/slide" Target="slides/slide15.xml"/><Relationship Id="rId64" Type="http://schemas.openxmlformats.org/officeDocument/2006/relationships/font" Target="fonts/MontserratExtraBold-bold.fntdata"/><Relationship Id="rId63" Type="http://schemas.openxmlformats.org/officeDocument/2006/relationships/font" Target="fonts/Inter-bold.fntdata"/><Relationship Id="rId22" Type="http://schemas.openxmlformats.org/officeDocument/2006/relationships/slide" Target="slides/slide17.xml"/><Relationship Id="rId66" Type="http://schemas.openxmlformats.org/officeDocument/2006/relationships/font" Target="fonts/InterMedium-regular.fntdata"/><Relationship Id="rId21" Type="http://schemas.openxmlformats.org/officeDocument/2006/relationships/slide" Target="slides/slide16.xml"/><Relationship Id="rId65" Type="http://schemas.openxmlformats.org/officeDocument/2006/relationships/font" Target="fonts/MontserratExtraBold-boldItalic.fntdata"/><Relationship Id="rId24" Type="http://schemas.openxmlformats.org/officeDocument/2006/relationships/slide" Target="slides/slide19.xml"/><Relationship Id="rId68" Type="http://schemas.openxmlformats.org/officeDocument/2006/relationships/font" Target="fonts/OpenSans-regular.fntdata"/><Relationship Id="rId23" Type="http://schemas.openxmlformats.org/officeDocument/2006/relationships/slide" Target="slides/slide18.xml"/><Relationship Id="rId67" Type="http://schemas.openxmlformats.org/officeDocument/2006/relationships/font" Target="fonts/InterMedium-bold.fntdata"/><Relationship Id="rId60" Type="http://schemas.openxmlformats.org/officeDocument/2006/relationships/font" Target="fonts/Raleway-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penSans-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aleway-bold.fntdata"/><Relationship Id="rId14" Type="http://schemas.openxmlformats.org/officeDocument/2006/relationships/slide" Target="slides/slide9.xml"/><Relationship Id="rId58" Type="http://schemas.openxmlformats.org/officeDocument/2006/relationships/font" Target="fonts/Raleway-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e570d4f20c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e570d4f20c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e570d4f20c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e570d4f20c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e570d4f20c_0_1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e570d4f20c_0_1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e570d4f20c_0_1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e570d4f20c_0_1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e570d4f20c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e570d4f20c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e570d4f20c_0_1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e570d4f20c_0_1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e86d90bbc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e86d90bb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1258269c9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1258269c9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e570d4f20c_0_1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e570d4f20c_0_1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e570d4f20c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e570d4f20c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f9e629e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f9e629e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e570d4f20c_0_1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e570d4f20c_0_1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e570d4f20c_0_1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e570d4f20c_0_1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e570d4f20c_0_1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e570d4f20c_0_1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e570d4f20c_0_2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e570d4f20c_0_2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e570d4f20c_0_2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e570d4f20c_0_2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e570d4f20c_0_2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e570d4f20c_0_2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e86d90bbc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e86d90bbc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e570d4f20c_0_2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e570d4f20c_0_2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e570d4f20c_0_2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e570d4f20c_0_2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e570d4f20c_0_2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e570d4f20c_0_2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f9e629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f9e629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e570d4f20c_0_3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e570d4f20c_0_3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e570d4f20c_0_3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e570d4f20c_0_3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e570d4f20c_0_3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e570d4f20c_0_3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e570d4f20c_0_3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e570d4f20c_0_3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e570d4f20c_0_3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e570d4f20c_0_3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e570d4f20c_0_3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e570d4f20c_0_3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e570d4f20c_0_3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2e570d4f20c_0_3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e570d4f20c_0_3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2e570d4f20c_0_3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e570d4f20c_0_3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e570d4f20c_0_3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e570d4f20c_0_3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e570d4f20c_0_3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1258269c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1258269c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e570d4f20c_0_3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2e570d4f20c_0_3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e570d4f20c_0_3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e570d4f20c_0_3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e570d4f20c_0_3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2e570d4f20c_0_3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e570d4f20c_0_3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e570d4f20c_0_3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e570d4f20c_0_3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2e570d4f20c_0_3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e570d4f20c_0_3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e570d4f20c_0_3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e86d90bbc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e86d90bbc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e570d4f20c_0_3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e570d4f20c_0_3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e570d4f20c_0_2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2e570d4f20c_0_2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2e570d4f20c_0_3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2e570d4f20c_0_3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4459266da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4459266da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2e570d4f20c_0_3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2e570d4f20c_0_3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e570d4f20c_0_3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e570d4f20c_0_3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105afc42a3_1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1105afc42a3_1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e570d4f20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e570d4f20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e86d90bb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e86d90bb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e570d4f20c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e570d4f20c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e570d4f20c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e570d4f20c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CB3C3B"/>
                </a:solidFill>
                <a:latin typeface="Inter"/>
                <a:ea typeface="Inter"/>
                <a:cs typeface="Inter"/>
                <a:sym typeface="Inter"/>
              </a:rPr>
              <a:t>Leila Amini et al. (2013)</a:t>
            </a:r>
            <a:r>
              <a:rPr lang="en" sz="1200">
                <a:solidFill>
                  <a:srgbClr val="601F1A"/>
                </a:solidFill>
                <a:latin typeface="Inter Medium"/>
                <a:ea typeface="Inter Medium"/>
                <a:cs typeface="Inter Medium"/>
                <a:sym typeface="Inter Medium"/>
              </a:rPr>
              <a:t>A study to predict the incidence of stroke.Use dataset containing 50 risk factors for stroke of 807 healthy and sick subjects. They used data mining techniques: KNN (CA 94.18%) , C4.5 decision trees using WEKA (CA 95.42%).</a:t>
            </a:r>
            <a:endParaRPr sz="1200">
              <a:solidFill>
                <a:srgbClr val="601F1A"/>
              </a:solidFill>
              <a:latin typeface="Inter Medium"/>
              <a:ea typeface="Inter Medium"/>
              <a:cs typeface="Inter Medium"/>
              <a:sym typeface="Inter Medium"/>
            </a:endParaRPr>
          </a:p>
          <a:p>
            <a:pPr indent="0" lvl="0" marL="0" rtl="0" algn="l">
              <a:spcBef>
                <a:spcPts val="0"/>
              </a:spcBef>
              <a:spcAft>
                <a:spcPts val="0"/>
              </a:spcAft>
              <a:buNone/>
            </a:pPr>
            <a:r>
              <a:t/>
            </a:r>
            <a:endParaRPr sz="1200">
              <a:latin typeface="Inter"/>
              <a:ea typeface="Inter"/>
              <a:cs typeface="Inter"/>
              <a:sym typeface="Inter"/>
            </a:endParaRPr>
          </a:p>
          <a:p>
            <a:pPr indent="0" lvl="0" marL="0" rtl="0" algn="l">
              <a:spcBef>
                <a:spcPts val="0"/>
              </a:spcBef>
              <a:spcAft>
                <a:spcPts val="0"/>
              </a:spcAft>
              <a:buNone/>
            </a:pPr>
            <a:r>
              <a:rPr lang="en" sz="1200">
                <a:solidFill>
                  <a:srgbClr val="CB3C3B"/>
                </a:solidFill>
                <a:latin typeface="Inter"/>
                <a:ea typeface="Inter"/>
                <a:cs typeface="Inter"/>
                <a:sym typeface="Inter"/>
              </a:rPr>
              <a:t>Chun-An Cheng et al. (2014) </a:t>
            </a:r>
            <a:r>
              <a:rPr lang="en" sz="1200">
                <a:solidFill>
                  <a:srgbClr val="601F1A"/>
                </a:solidFill>
                <a:latin typeface="Inter Medium"/>
                <a:ea typeface="Inter Medium"/>
                <a:cs typeface="Inter Medium"/>
                <a:sym typeface="Inter Medium"/>
              </a:rPr>
              <a:t>Predict the outcome of ischemic stroke patients after intravenous thrombolysis. They collected data from 82 patients and used STATISTICA 10 to select the best artificial neural network. With ANN model 1 (79.27%), ANN model 2 ( 95.12%).</a:t>
            </a:r>
            <a:endParaRPr sz="1200">
              <a:solidFill>
                <a:srgbClr val="601F1A"/>
              </a:solidFill>
              <a:latin typeface="Inter Medium"/>
              <a:ea typeface="Inter Medium"/>
              <a:cs typeface="Inter Medium"/>
              <a:sym typeface="Inter Medium"/>
            </a:endParaRPr>
          </a:p>
          <a:p>
            <a:pPr indent="0" lvl="0" marL="0" rtl="0" algn="l">
              <a:spcBef>
                <a:spcPts val="0"/>
              </a:spcBef>
              <a:spcAft>
                <a:spcPts val="0"/>
              </a:spcAft>
              <a:buNone/>
            </a:pPr>
            <a:r>
              <a:rPr lang="en" sz="1200">
                <a:solidFill>
                  <a:srgbClr val="CB3C3B"/>
                </a:solidFill>
                <a:latin typeface="Inter"/>
                <a:ea typeface="Inter"/>
                <a:cs typeface="Inter"/>
                <a:sym typeface="Inter"/>
              </a:rPr>
              <a:t>Teerapat Kansadub et al. (2015)</a:t>
            </a:r>
            <a:r>
              <a:rPr lang="en" sz="1200">
                <a:solidFill>
                  <a:srgbClr val="601F1A"/>
                </a:solidFill>
                <a:latin typeface="Inter Medium"/>
                <a:ea typeface="Inter Medium"/>
                <a:cs typeface="Inter Medium"/>
                <a:sym typeface="Inter Medium"/>
              </a:rPr>
              <a:t>Compared Naive Bayes, decision trees, and neural networks for stroke risk prediction. Decision trees were most accurate, while Naive Bayes performed best in the area under the ROC curve (AUC) evaluation.</a:t>
            </a:r>
            <a:endParaRPr sz="1200">
              <a:solidFill>
                <a:srgbClr val="601F1A"/>
              </a:solidFill>
              <a:latin typeface="Inter Medium"/>
              <a:ea typeface="Inter Medium"/>
              <a:cs typeface="Inter Medium"/>
              <a:sym typeface="Inter Medium"/>
            </a:endParaRPr>
          </a:p>
          <a:p>
            <a:pPr indent="0" lvl="0" marL="0" rtl="0" algn="l">
              <a:spcBef>
                <a:spcPts val="0"/>
              </a:spcBef>
              <a:spcAft>
                <a:spcPts val="0"/>
              </a:spcAft>
              <a:buNone/>
            </a:pPr>
            <a:r>
              <a:t/>
            </a:r>
            <a:endParaRPr sz="1200">
              <a:solidFill>
                <a:srgbClr val="601F1A"/>
              </a:solidFill>
              <a:latin typeface="Inter Medium"/>
              <a:ea typeface="Inter Medium"/>
              <a:cs typeface="Inter Medium"/>
              <a:sym typeface="Inter Medium"/>
            </a:endParaRPr>
          </a:p>
          <a:p>
            <a:pPr indent="0" lvl="0" marL="0" rtl="0" algn="l">
              <a:spcBef>
                <a:spcPts val="0"/>
              </a:spcBef>
              <a:spcAft>
                <a:spcPts val="0"/>
              </a:spcAft>
              <a:buNone/>
            </a:pPr>
            <a:r>
              <a:rPr lang="en" sz="1200">
                <a:solidFill>
                  <a:srgbClr val="CB3C3B"/>
                </a:solidFill>
                <a:latin typeface="Inter"/>
                <a:ea typeface="Inter"/>
                <a:cs typeface="Inter"/>
                <a:sym typeface="Inter"/>
              </a:rPr>
              <a:t>Adam et al. (2016) </a:t>
            </a:r>
            <a:r>
              <a:rPr lang="en" sz="1200">
                <a:solidFill>
                  <a:srgbClr val="601F1A"/>
                </a:solidFill>
                <a:latin typeface="Inter Medium"/>
                <a:ea typeface="Inter Medium"/>
                <a:cs typeface="Inter Medium"/>
                <a:sym typeface="Inter Medium"/>
              </a:rPr>
              <a:t>Determine the classification of ischemic stroke based on a dataset of 400 cases. They compared KNN and decision tree methods, finding that the decision tree method was preferred by medical experts for stroke classification.</a:t>
            </a:r>
            <a:endParaRPr sz="1200">
              <a:solidFill>
                <a:srgbClr val="601F1A"/>
              </a:solidFill>
              <a:latin typeface="Inter Medium"/>
              <a:ea typeface="Inter Medium"/>
              <a:cs typeface="Inter Medium"/>
              <a:sym typeface="Inter Medium"/>
            </a:endParaRPr>
          </a:p>
          <a:p>
            <a:pPr indent="0" lvl="0" marL="0" rtl="0" algn="l">
              <a:spcBef>
                <a:spcPts val="0"/>
              </a:spcBef>
              <a:spcAft>
                <a:spcPts val="0"/>
              </a:spcAft>
              <a:buNone/>
            </a:pPr>
            <a:r>
              <a:t/>
            </a:r>
            <a:endParaRPr sz="1200">
              <a:solidFill>
                <a:srgbClr val="CB3C3B"/>
              </a:solidFill>
              <a:latin typeface="Inter"/>
              <a:ea typeface="Inter"/>
              <a:cs typeface="Inter"/>
              <a:sym typeface="Inter"/>
            </a:endParaRPr>
          </a:p>
          <a:p>
            <a:pPr indent="0" lvl="0" marL="0" rtl="0" algn="l">
              <a:spcBef>
                <a:spcPts val="0"/>
              </a:spcBef>
              <a:spcAft>
                <a:spcPts val="0"/>
              </a:spcAft>
              <a:buNone/>
            </a:pPr>
            <a:r>
              <a:rPr lang="en" sz="1200">
                <a:solidFill>
                  <a:srgbClr val="CB3C3B"/>
                </a:solidFill>
                <a:latin typeface="Inter"/>
                <a:ea typeface="Inter"/>
                <a:cs typeface="Inter"/>
                <a:sym typeface="Inter"/>
              </a:rPr>
              <a:t>Priya Govindarajan et al. (2020) </a:t>
            </a:r>
            <a:r>
              <a:rPr lang="en" sz="1200">
                <a:solidFill>
                  <a:srgbClr val="601F1A"/>
                </a:solidFill>
                <a:latin typeface="Inter Medium"/>
                <a:ea typeface="Inter Medium"/>
                <a:cs typeface="Inter Medium"/>
                <a:sym typeface="Inter Medium"/>
              </a:rPr>
              <a:t>Utilized text mining and machine learning to classify stroke in 507 individuals. They applied various machine learning algorithms including ANN, SVM, boosting and bagging, random forest. ANN trained with stochastic gradient descent (SGD) algorithm showed the highest CA 95%, outperforming other algorithms.</a:t>
            </a:r>
            <a:endParaRPr sz="1200">
              <a:solidFill>
                <a:srgbClr val="CB3C3B"/>
              </a:solidFill>
              <a:latin typeface="Inter"/>
              <a:ea typeface="Inter"/>
              <a:cs typeface="Inter"/>
              <a:sym typeface="Inte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446450" y="1466286"/>
            <a:ext cx="6251100" cy="15723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Clr>
                <a:srgbClr val="191919"/>
              </a:buClr>
              <a:buSzPts val="5200"/>
              <a:buNone/>
              <a:defRPr sz="4800">
                <a:latin typeface="Inter"/>
                <a:ea typeface="Inter"/>
                <a:cs typeface="Inter"/>
                <a:sym typeface="Inter"/>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417988" y="3321000"/>
            <a:ext cx="4308000" cy="471000"/>
          </a:xfrm>
          <a:prstGeom prst="rect">
            <a:avLst/>
          </a:prstGeom>
          <a:solidFill>
            <a:schemeClr val="accent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atin typeface="Inter"/>
                <a:ea typeface="Inter"/>
                <a:cs typeface="Inter"/>
                <a:sym typeface="Inter"/>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1" name="Google Shape;11;p2"/>
          <p:cNvGrpSpPr/>
          <p:nvPr/>
        </p:nvGrpSpPr>
        <p:grpSpPr>
          <a:xfrm>
            <a:off x="312901" y="415150"/>
            <a:ext cx="8566041" cy="4580043"/>
            <a:chOff x="312901" y="415150"/>
            <a:chExt cx="8566041" cy="4580043"/>
          </a:xfrm>
        </p:grpSpPr>
        <p:sp>
          <p:nvSpPr>
            <p:cNvPr id="12" name="Google Shape;12;p2"/>
            <p:cNvSpPr/>
            <p:nvPr/>
          </p:nvSpPr>
          <p:spPr>
            <a:xfrm>
              <a:off x="312901" y="415150"/>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579829" y="2418594"/>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556579" y="4688869"/>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883975" y="-1264318"/>
            <a:ext cx="10930870" cy="6467599"/>
            <a:chOff x="-883975" y="-1264318"/>
            <a:chExt cx="10930870" cy="6467599"/>
          </a:xfrm>
        </p:grpSpPr>
        <p:grpSp>
          <p:nvGrpSpPr>
            <p:cNvPr id="16" name="Google Shape;16;p2"/>
            <p:cNvGrpSpPr/>
            <p:nvPr/>
          </p:nvGrpSpPr>
          <p:grpSpPr>
            <a:xfrm>
              <a:off x="-883975" y="-1012337"/>
              <a:ext cx="10930870" cy="6215619"/>
              <a:chOff x="-883975" y="-1012337"/>
              <a:chExt cx="10930870" cy="6215619"/>
            </a:xfrm>
          </p:grpSpPr>
          <p:sp>
            <p:nvSpPr>
              <p:cNvPr id="17" name="Google Shape;17;p2"/>
              <p:cNvSpPr/>
              <p:nvPr/>
            </p:nvSpPr>
            <p:spPr>
              <a:xfrm>
                <a:off x="2232050" y="-1012337"/>
                <a:ext cx="1734977" cy="1710691"/>
              </a:xfrm>
              <a:custGeom>
                <a:rect b="b" l="l" r="r" t="t"/>
                <a:pathLst>
                  <a:path extrusionOk="0" h="37333" w="37863">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FC8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088750" y="3136957"/>
                <a:ext cx="1958145" cy="1914109"/>
              </a:xfrm>
              <a:custGeom>
                <a:rect b="b" l="l" r="r" t="t"/>
                <a:pathLst>
                  <a:path extrusionOk="0" h="65200" w="6670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881801" y="-210616"/>
                <a:ext cx="793279" cy="781686"/>
              </a:xfrm>
              <a:custGeom>
                <a:rect b="b" l="l" r="r" t="t"/>
                <a:pathLst>
                  <a:path extrusionOk="0" h="17059" w="17312">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3975" y="3531512"/>
                <a:ext cx="1734932" cy="1671769"/>
              </a:xfrm>
              <a:custGeom>
                <a:rect b="b" l="l" r="r" t="t"/>
                <a:pathLst>
                  <a:path extrusionOk="0" h="45849" w="47578">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7697550" y="-1264318"/>
              <a:ext cx="1958145" cy="1914109"/>
            </a:xfrm>
            <a:custGeom>
              <a:rect b="b" l="l" r="r" t="t"/>
              <a:pathLst>
                <a:path extrusionOk="0" h="65200" w="6670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txBox="1"/>
          <p:nvPr>
            <p:ph hasCustomPrompt="1" type="title"/>
          </p:nvPr>
        </p:nvSpPr>
        <p:spPr>
          <a:xfrm>
            <a:off x="1187850" y="1581450"/>
            <a:ext cx="6768300" cy="1124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72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3" name="Google Shape;93;p11"/>
          <p:cNvSpPr txBox="1"/>
          <p:nvPr>
            <p:ph idx="1" type="subTitle"/>
          </p:nvPr>
        </p:nvSpPr>
        <p:spPr>
          <a:xfrm>
            <a:off x="1187850" y="2848650"/>
            <a:ext cx="6768300" cy="713400"/>
          </a:xfrm>
          <a:prstGeom prst="rect">
            <a:avLst/>
          </a:prstGeom>
          <a:solidFill>
            <a:schemeClr val="accent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94" name="Google Shape;94;p11"/>
          <p:cNvGrpSpPr/>
          <p:nvPr/>
        </p:nvGrpSpPr>
        <p:grpSpPr>
          <a:xfrm>
            <a:off x="257164" y="210835"/>
            <a:ext cx="8636403" cy="4602418"/>
            <a:chOff x="257164" y="210835"/>
            <a:chExt cx="8636403" cy="4602418"/>
          </a:xfrm>
        </p:grpSpPr>
        <p:sp>
          <p:nvSpPr>
            <p:cNvPr id="95" name="Google Shape;95;p11"/>
            <p:cNvSpPr/>
            <p:nvPr/>
          </p:nvSpPr>
          <p:spPr>
            <a:xfrm flipH="1" rot="10800000">
              <a:off x="257164" y="4403749"/>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flipH="1" rot="10800000">
              <a:off x="6800254" y="210835"/>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flipH="1" rot="10800000">
              <a:off x="8594454" y="4168323"/>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11"/>
          <p:cNvGrpSpPr/>
          <p:nvPr/>
        </p:nvGrpSpPr>
        <p:grpSpPr>
          <a:xfrm>
            <a:off x="-587698" y="-310453"/>
            <a:ext cx="10912843" cy="6701082"/>
            <a:chOff x="-587698" y="-310453"/>
            <a:chExt cx="10912843" cy="6701082"/>
          </a:xfrm>
        </p:grpSpPr>
        <p:sp>
          <p:nvSpPr>
            <p:cNvPr id="99" name="Google Shape;99;p11"/>
            <p:cNvSpPr/>
            <p:nvPr/>
          </p:nvSpPr>
          <p:spPr>
            <a:xfrm flipH="1" rot="10800000">
              <a:off x="8367000" y="792037"/>
              <a:ext cx="1958145" cy="1914109"/>
            </a:xfrm>
            <a:custGeom>
              <a:rect b="b" l="l" r="r" t="t"/>
              <a:pathLst>
                <a:path extrusionOk="0" h="65200" w="6670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11"/>
            <p:cNvGrpSpPr/>
            <p:nvPr/>
          </p:nvGrpSpPr>
          <p:grpSpPr>
            <a:xfrm>
              <a:off x="5882550" y="4679922"/>
              <a:ext cx="1734977" cy="1710707"/>
              <a:chOff x="2009500" y="4748809"/>
              <a:chExt cx="1734977" cy="1710707"/>
            </a:xfrm>
          </p:grpSpPr>
          <p:sp>
            <p:nvSpPr>
              <p:cNvPr id="101" name="Google Shape;101;p11"/>
              <p:cNvSpPr/>
              <p:nvPr/>
            </p:nvSpPr>
            <p:spPr>
              <a:xfrm flipH="1" rot="10800000">
                <a:off x="2009500" y="4748825"/>
                <a:ext cx="1734977" cy="1710691"/>
              </a:xfrm>
              <a:custGeom>
                <a:rect b="b" l="l" r="r" t="t"/>
                <a:pathLst>
                  <a:path extrusionOk="0" h="37333" w="37863">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FC8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flipH="1" rot="10800000">
                <a:off x="2528551" y="4748809"/>
                <a:ext cx="793279" cy="781686"/>
              </a:xfrm>
              <a:custGeom>
                <a:rect b="b" l="l" r="r" t="t"/>
                <a:pathLst>
                  <a:path extrusionOk="0" h="17059" w="17312">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1"/>
            <p:cNvGrpSpPr/>
            <p:nvPr/>
          </p:nvGrpSpPr>
          <p:grpSpPr>
            <a:xfrm>
              <a:off x="-587698" y="-310453"/>
              <a:ext cx="1125827" cy="1507653"/>
              <a:chOff x="-587698" y="-310453"/>
              <a:chExt cx="1125827" cy="1507653"/>
            </a:xfrm>
          </p:grpSpPr>
          <p:sp>
            <p:nvSpPr>
              <p:cNvPr id="104" name="Google Shape;104;p11"/>
              <p:cNvSpPr/>
              <p:nvPr/>
            </p:nvSpPr>
            <p:spPr>
              <a:xfrm flipH="1" rot="10800000">
                <a:off x="-587698" y="112297"/>
                <a:ext cx="1125814" cy="1084902"/>
              </a:xfrm>
              <a:custGeom>
                <a:rect b="b" l="l" r="r" t="t"/>
                <a:pathLst>
                  <a:path extrusionOk="0" h="45849" w="47578">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flipH="1">
                <a:off x="-255149" y="-310453"/>
                <a:ext cx="793279" cy="781686"/>
              </a:xfrm>
              <a:custGeom>
                <a:rect b="b" l="l" r="r" t="t"/>
                <a:pathLst>
                  <a:path extrusionOk="0" h="17059" w="17312">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6" name="Shape 1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07" name="Shape 107"/>
        <p:cNvGrpSpPr/>
        <p:nvPr/>
      </p:nvGrpSpPr>
      <p:grpSpPr>
        <a:xfrm>
          <a:off x="0" y="0"/>
          <a:ext cx="0" cy="0"/>
          <a:chOff x="0" y="0"/>
          <a:chExt cx="0" cy="0"/>
        </a:xfrm>
      </p:grpSpPr>
      <p:sp>
        <p:nvSpPr>
          <p:cNvPr id="108" name="Google Shape;10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9" name="Google Shape;109;p13"/>
          <p:cNvSpPr txBox="1"/>
          <p:nvPr>
            <p:ph hasCustomPrompt="1" idx="2" type="title"/>
          </p:nvPr>
        </p:nvSpPr>
        <p:spPr>
          <a:xfrm>
            <a:off x="872400" y="1390275"/>
            <a:ext cx="1085100" cy="7668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6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hasCustomPrompt="1" idx="3" type="title"/>
          </p:nvPr>
        </p:nvSpPr>
        <p:spPr>
          <a:xfrm>
            <a:off x="872400" y="3128502"/>
            <a:ext cx="1085100" cy="766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hasCustomPrompt="1" idx="4" type="title"/>
          </p:nvPr>
        </p:nvSpPr>
        <p:spPr>
          <a:xfrm>
            <a:off x="3419275" y="1390275"/>
            <a:ext cx="1085100" cy="7668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6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5" type="title"/>
          </p:nvPr>
        </p:nvSpPr>
        <p:spPr>
          <a:xfrm>
            <a:off x="3419275" y="3128502"/>
            <a:ext cx="1085100" cy="766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hasCustomPrompt="1" idx="6" type="title"/>
          </p:nvPr>
        </p:nvSpPr>
        <p:spPr>
          <a:xfrm>
            <a:off x="5966150" y="1390275"/>
            <a:ext cx="1085100" cy="7668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6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hasCustomPrompt="1" idx="7" type="title"/>
          </p:nvPr>
        </p:nvSpPr>
        <p:spPr>
          <a:xfrm>
            <a:off x="5966150" y="3128504"/>
            <a:ext cx="1085100" cy="766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1" type="subTitle"/>
          </p:nvPr>
        </p:nvSpPr>
        <p:spPr>
          <a:xfrm>
            <a:off x="872400" y="2132775"/>
            <a:ext cx="2305500" cy="45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2000">
                <a:solidFill>
                  <a:schemeClr val="dk1"/>
                </a:solidFill>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16" name="Google Shape;116;p13"/>
          <p:cNvSpPr txBox="1"/>
          <p:nvPr>
            <p:ph idx="8" type="subTitle"/>
          </p:nvPr>
        </p:nvSpPr>
        <p:spPr>
          <a:xfrm>
            <a:off x="3419275" y="2132775"/>
            <a:ext cx="2305500" cy="45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2000">
                <a:solidFill>
                  <a:schemeClr val="dk1"/>
                </a:solidFill>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17" name="Google Shape;117;p13"/>
          <p:cNvSpPr txBox="1"/>
          <p:nvPr>
            <p:ph idx="9" type="subTitle"/>
          </p:nvPr>
        </p:nvSpPr>
        <p:spPr>
          <a:xfrm>
            <a:off x="5966150" y="2132775"/>
            <a:ext cx="2305500" cy="45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2000">
                <a:solidFill>
                  <a:schemeClr val="dk1"/>
                </a:solidFill>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18" name="Google Shape;118;p13"/>
          <p:cNvSpPr txBox="1"/>
          <p:nvPr>
            <p:ph idx="13" type="subTitle"/>
          </p:nvPr>
        </p:nvSpPr>
        <p:spPr>
          <a:xfrm>
            <a:off x="872400" y="3871050"/>
            <a:ext cx="2305500" cy="45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2000">
                <a:solidFill>
                  <a:schemeClr val="dk1"/>
                </a:solidFill>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19" name="Google Shape;119;p13"/>
          <p:cNvSpPr txBox="1"/>
          <p:nvPr>
            <p:ph idx="14" type="subTitle"/>
          </p:nvPr>
        </p:nvSpPr>
        <p:spPr>
          <a:xfrm>
            <a:off x="3419275" y="3871050"/>
            <a:ext cx="2305500" cy="45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2000">
                <a:solidFill>
                  <a:schemeClr val="dk1"/>
                </a:solidFill>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20" name="Google Shape;120;p13"/>
          <p:cNvSpPr txBox="1"/>
          <p:nvPr>
            <p:ph idx="15" type="subTitle"/>
          </p:nvPr>
        </p:nvSpPr>
        <p:spPr>
          <a:xfrm>
            <a:off x="5966150" y="3871050"/>
            <a:ext cx="2305500" cy="45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2000">
                <a:solidFill>
                  <a:schemeClr val="dk1"/>
                </a:solidFill>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grpSp>
        <p:nvGrpSpPr>
          <p:cNvPr id="121" name="Google Shape;121;p13"/>
          <p:cNvGrpSpPr/>
          <p:nvPr/>
        </p:nvGrpSpPr>
        <p:grpSpPr>
          <a:xfrm>
            <a:off x="210476" y="445019"/>
            <a:ext cx="8674491" cy="4485485"/>
            <a:chOff x="210476" y="445019"/>
            <a:chExt cx="8674491" cy="4485485"/>
          </a:xfrm>
        </p:grpSpPr>
        <p:sp>
          <p:nvSpPr>
            <p:cNvPr id="122" name="Google Shape;122;p13"/>
            <p:cNvSpPr/>
            <p:nvPr/>
          </p:nvSpPr>
          <p:spPr>
            <a:xfrm>
              <a:off x="210476" y="4521000"/>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8585854" y="445019"/>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13"/>
          <p:cNvGrpSpPr/>
          <p:nvPr/>
        </p:nvGrpSpPr>
        <p:grpSpPr>
          <a:xfrm>
            <a:off x="-180225" y="-1038437"/>
            <a:ext cx="10567278" cy="5968947"/>
            <a:chOff x="-180225" y="-1038437"/>
            <a:chExt cx="10567278" cy="5968947"/>
          </a:xfrm>
        </p:grpSpPr>
        <p:sp>
          <p:nvSpPr>
            <p:cNvPr id="125" name="Google Shape;125;p13"/>
            <p:cNvSpPr/>
            <p:nvPr/>
          </p:nvSpPr>
          <p:spPr>
            <a:xfrm>
              <a:off x="8428907" y="3016401"/>
              <a:ext cx="1958145" cy="1914109"/>
            </a:xfrm>
            <a:custGeom>
              <a:rect b="b" l="l" r="r" t="t"/>
              <a:pathLst>
                <a:path extrusionOk="0" h="65200" w="6670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3"/>
            <p:cNvGrpSpPr/>
            <p:nvPr/>
          </p:nvGrpSpPr>
          <p:grpSpPr>
            <a:xfrm>
              <a:off x="-180225" y="-1038437"/>
              <a:ext cx="1734977" cy="1710691"/>
              <a:chOff x="2105775" y="-886037"/>
              <a:chExt cx="1734977" cy="1710691"/>
            </a:xfrm>
          </p:grpSpPr>
          <p:sp>
            <p:nvSpPr>
              <p:cNvPr id="127" name="Google Shape;127;p13"/>
              <p:cNvSpPr/>
              <p:nvPr/>
            </p:nvSpPr>
            <p:spPr>
              <a:xfrm>
                <a:off x="2105775" y="-886037"/>
                <a:ext cx="1734977" cy="1710691"/>
              </a:xfrm>
              <a:custGeom>
                <a:rect b="b" l="l" r="r" t="t"/>
                <a:pathLst>
                  <a:path extrusionOk="0" h="37333" w="37863">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FC8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2881801" y="-210616"/>
                <a:ext cx="793279" cy="781686"/>
              </a:xfrm>
              <a:custGeom>
                <a:rect b="b" l="l" r="r" t="t"/>
                <a:pathLst>
                  <a:path extrusionOk="0" h="17059" w="17312">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129" name="Shape 129"/>
        <p:cNvGrpSpPr/>
        <p:nvPr/>
      </p:nvGrpSpPr>
      <p:grpSpPr>
        <a:xfrm>
          <a:off x="0" y="0"/>
          <a:ext cx="0" cy="0"/>
          <a:chOff x="0" y="0"/>
          <a:chExt cx="0" cy="0"/>
        </a:xfrm>
      </p:grpSpPr>
      <p:sp>
        <p:nvSpPr>
          <p:cNvPr id="130" name="Google Shape;130;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1" name="Google Shape;131;p14"/>
          <p:cNvGrpSpPr/>
          <p:nvPr/>
        </p:nvGrpSpPr>
        <p:grpSpPr>
          <a:xfrm>
            <a:off x="210476" y="307819"/>
            <a:ext cx="8667541" cy="4622685"/>
            <a:chOff x="210476" y="307819"/>
            <a:chExt cx="8667541" cy="4622685"/>
          </a:xfrm>
        </p:grpSpPr>
        <p:sp>
          <p:nvSpPr>
            <p:cNvPr id="132" name="Google Shape;132;p14"/>
            <p:cNvSpPr/>
            <p:nvPr/>
          </p:nvSpPr>
          <p:spPr>
            <a:xfrm>
              <a:off x="210476" y="4521000"/>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8578904" y="307819"/>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14"/>
          <p:cNvGrpSpPr/>
          <p:nvPr/>
        </p:nvGrpSpPr>
        <p:grpSpPr>
          <a:xfrm>
            <a:off x="-767262" y="-1270326"/>
            <a:ext cx="11040445" cy="7266090"/>
            <a:chOff x="-767262" y="-1270326"/>
            <a:chExt cx="11040445" cy="7266090"/>
          </a:xfrm>
        </p:grpSpPr>
        <p:sp>
          <p:nvSpPr>
            <p:cNvPr id="135" name="Google Shape;135;p14"/>
            <p:cNvSpPr/>
            <p:nvPr/>
          </p:nvSpPr>
          <p:spPr>
            <a:xfrm rot="-5400000">
              <a:off x="-786550" y="-1251038"/>
              <a:ext cx="1715357" cy="1676781"/>
            </a:xfrm>
            <a:custGeom>
              <a:rect b="b" l="l" r="r" t="t"/>
              <a:pathLst>
                <a:path extrusionOk="0" h="65200" w="6670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4"/>
            <p:cNvGrpSpPr/>
            <p:nvPr/>
          </p:nvGrpSpPr>
          <p:grpSpPr>
            <a:xfrm rot="5400000">
              <a:off x="8550348" y="4272930"/>
              <a:ext cx="1734977" cy="1710691"/>
              <a:chOff x="3934575" y="-962237"/>
              <a:chExt cx="1734977" cy="1710691"/>
            </a:xfrm>
          </p:grpSpPr>
          <p:sp>
            <p:nvSpPr>
              <p:cNvPr id="137" name="Google Shape;137;p14"/>
              <p:cNvSpPr/>
              <p:nvPr/>
            </p:nvSpPr>
            <p:spPr>
              <a:xfrm>
                <a:off x="3934575" y="-962237"/>
                <a:ext cx="1734977" cy="1710691"/>
              </a:xfrm>
              <a:custGeom>
                <a:rect b="b" l="l" r="r" t="t"/>
                <a:pathLst>
                  <a:path extrusionOk="0" h="37333" w="37863">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FC8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4535738" y="-109241"/>
                <a:ext cx="793279" cy="781686"/>
              </a:xfrm>
              <a:custGeom>
                <a:rect b="b" l="l" r="r" t="t"/>
                <a:pathLst>
                  <a:path extrusionOk="0" h="17059" w="17312">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39" name="Shape 139"/>
        <p:cNvGrpSpPr/>
        <p:nvPr/>
      </p:nvGrpSpPr>
      <p:grpSpPr>
        <a:xfrm>
          <a:off x="0" y="0"/>
          <a:ext cx="0" cy="0"/>
          <a:chOff x="0" y="0"/>
          <a:chExt cx="0" cy="0"/>
        </a:xfrm>
      </p:grpSpPr>
      <p:grpSp>
        <p:nvGrpSpPr>
          <p:cNvPr id="140" name="Google Shape;140;p15"/>
          <p:cNvGrpSpPr/>
          <p:nvPr/>
        </p:nvGrpSpPr>
        <p:grpSpPr>
          <a:xfrm flipH="1">
            <a:off x="-932912" y="-1345725"/>
            <a:ext cx="1734977" cy="2001407"/>
            <a:chOff x="4325775" y="-1430337"/>
            <a:chExt cx="1734977" cy="2001407"/>
          </a:xfrm>
        </p:grpSpPr>
        <p:sp>
          <p:nvSpPr>
            <p:cNvPr id="141" name="Google Shape;141;p15"/>
            <p:cNvSpPr/>
            <p:nvPr/>
          </p:nvSpPr>
          <p:spPr>
            <a:xfrm>
              <a:off x="4325775" y="-1430337"/>
              <a:ext cx="1734977" cy="1710691"/>
            </a:xfrm>
            <a:custGeom>
              <a:rect b="b" l="l" r="r" t="t"/>
              <a:pathLst>
                <a:path extrusionOk="0" h="37333" w="37863">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FC8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4558201" y="-210616"/>
              <a:ext cx="793279" cy="781686"/>
            </a:xfrm>
            <a:custGeom>
              <a:rect b="b" l="l" r="r" t="t"/>
              <a:pathLst>
                <a:path extrusionOk="0" h="17059" w="17312">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4" name="Google Shape;144;p15"/>
          <p:cNvSpPr txBox="1"/>
          <p:nvPr>
            <p:ph idx="1" type="body"/>
          </p:nvPr>
        </p:nvSpPr>
        <p:spPr>
          <a:xfrm>
            <a:off x="720000" y="1158300"/>
            <a:ext cx="7704000" cy="3145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1"/>
              </a:buClr>
              <a:buSzPts val="1400"/>
              <a:buChar char="●"/>
              <a:defRPr/>
            </a:lvl1pPr>
            <a:lvl2pPr indent="-304800" lvl="1" marL="914400" rtl="0">
              <a:lnSpc>
                <a:spcPct val="115000"/>
              </a:lnSpc>
              <a:spcBef>
                <a:spcPts val="0"/>
              </a:spcBef>
              <a:spcAft>
                <a:spcPts val="0"/>
              </a:spcAft>
              <a:buClr>
                <a:srgbClr val="434343"/>
              </a:buClr>
              <a:buSzPts val="1200"/>
              <a:buChar char="○"/>
              <a:defRPr>
                <a:solidFill>
                  <a:srgbClr val="434343"/>
                </a:solidFill>
              </a:defRPr>
            </a:lvl2pPr>
            <a:lvl3pPr indent="-304800" lvl="2" marL="1371600" rtl="0">
              <a:lnSpc>
                <a:spcPct val="115000"/>
              </a:lnSpc>
              <a:spcBef>
                <a:spcPts val="0"/>
              </a:spcBef>
              <a:spcAft>
                <a:spcPts val="0"/>
              </a:spcAft>
              <a:buClr>
                <a:srgbClr val="434343"/>
              </a:buClr>
              <a:buSzPts val="1200"/>
              <a:buChar char="■"/>
              <a:defRPr>
                <a:solidFill>
                  <a:srgbClr val="434343"/>
                </a:solidFill>
              </a:defRPr>
            </a:lvl3pPr>
            <a:lvl4pPr indent="-304800" lvl="3" marL="1828800" rtl="0">
              <a:lnSpc>
                <a:spcPct val="115000"/>
              </a:lnSpc>
              <a:spcBef>
                <a:spcPts val="0"/>
              </a:spcBef>
              <a:spcAft>
                <a:spcPts val="0"/>
              </a:spcAft>
              <a:buClr>
                <a:srgbClr val="434343"/>
              </a:buClr>
              <a:buSzPts val="1200"/>
              <a:buChar char="●"/>
              <a:defRPr>
                <a:solidFill>
                  <a:srgbClr val="434343"/>
                </a:solidFill>
              </a:defRPr>
            </a:lvl4pPr>
            <a:lvl5pPr indent="-304800" lvl="4" marL="2286000" rtl="0">
              <a:lnSpc>
                <a:spcPct val="115000"/>
              </a:lnSpc>
              <a:spcBef>
                <a:spcPts val="0"/>
              </a:spcBef>
              <a:spcAft>
                <a:spcPts val="0"/>
              </a:spcAft>
              <a:buClr>
                <a:srgbClr val="434343"/>
              </a:buClr>
              <a:buSzPts val="1200"/>
              <a:buChar char="○"/>
              <a:defRPr>
                <a:solidFill>
                  <a:srgbClr val="434343"/>
                </a:solidFill>
              </a:defRPr>
            </a:lvl5pPr>
            <a:lvl6pPr indent="-304800" lvl="5" marL="2743200" rtl="0">
              <a:lnSpc>
                <a:spcPct val="115000"/>
              </a:lnSpc>
              <a:spcBef>
                <a:spcPts val="0"/>
              </a:spcBef>
              <a:spcAft>
                <a:spcPts val="0"/>
              </a:spcAft>
              <a:buClr>
                <a:srgbClr val="434343"/>
              </a:buClr>
              <a:buSzPts val="1200"/>
              <a:buChar char="■"/>
              <a:defRPr>
                <a:solidFill>
                  <a:srgbClr val="434343"/>
                </a:solidFill>
              </a:defRPr>
            </a:lvl6pPr>
            <a:lvl7pPr indent="-304800" lvl="6" marL="3200400" rtl="0">
              <a:lnSpc>
                <a:spcPct val="115000"/>
              </a:lnSpc>
              <a:spcBef>
                <a:spcPts val="0"/>
              </a:spcBef>
              <a:spcAft>
                <a:spcPts val="0"/>
              </a:spcAft>
              <a:buClr>
                <a:srgbClr val="434343"/>
              </a:buClr>
              <a:buSzPts val="1200"/>
              <a:buChar char="●"/>
              <a:defRPr>
                <a:solidFill>
                  <a:srgbClr val="434343"/>
                </a:solidFill>
              </a:defRPr>
            </a:lvl7pPr>
            <a:lvl8pPr indent="-304800" lvl="7" marL="3657600" rtl="0">
              <a:lnSpc>
                <a:spcPct val="115000"/>
              </a:lnSpc>
              <a:spcBef>
                <a:spcPts val="0"/>
              </a:spcBef>
              <a:spcAft>
                <a:spcPts val="0"/>
              </a:spcAft>
              <a:buClr>
                <a:srgbClr val="434343"/>
              </a:buClr>
              <a:buSzPts val="1200"/>
              <a:buChar char="○"/>
              <a:defRPr>
                <a:solidFill>
                  <a:srgbClr val="434343"/>
                </a:solidFill>
              </a:defRPr>
            </a:lvl8pPr>
            <a:lvl9pPr indent="-304800" lvl="8" marL="4114800" rtl="0">
              <a:lnSpc>
                <a:spcPct val="115000"/>
              </a:lnSpc>
              <a:spcBef>
                <a:spcPts val="0"/>
              </a:spcBef>
              <a:spcAft>
                <a:spcPts val="0"/>
              </a:spcAft>
              <a:buClr>
                <a:srgbClr val="434343"/>
              </a:buClr>
              <a:buSzPts val="1200"/>
              <a:buChar char="■"/>
              <a:defRPr>
                <a:solidFill>
                  <a:srgbClr val="434343"/>
                </a:solidFill>
              </a:defRPr>
            </a:lvl9pPr>
          </a:lstStyle>
          <a:p/>
        </p:txBody>
      </p:sp>
      <p:grpSp>
        <p:nvGrpSpPr>
          <p:cNvPr id="145" name="Google Shape;145;p15"/>
          <p:cNvGrpSpPr/>
          <p:nvPr/>
        </p:nvGrpSpPr>
        <p:grpSpPr>
          <a:xfrm>
            <a:off x="209229" y="4130994"/>
            <a:ext cx="8720321" cy="799510"/>
            <a:chOff x="209229" y="4130994"/>
            <a:chExt cx="8720321" cy="799510"/>
          </a:xfrm>
        </p:grpSpPr>
        <p:sp>
          <p:nvSpPr>
            <p:cNvPr id="146" name="Google Shape;146;p15"/>
            <p:cNvSpPr/>
            <p:nvPr/>
          </p:nvSpPr>
          <p:spPr>
            <a:xfrm>
              <a:off x="8527364" y="4521000"/>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209229" y="4130994"/>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5"/>
          <p:cNvSpPr/>
          <p:nvPr/>
        </p:nvSpPr>
        <p:spPr>
          <a:xfrm rot="5400000">
            <a:off x="8657848" y="2008030"/>
            <a:ext cx="1734977" cy="1710691"/>
          </a:xfrm>
          <a:custGeom>
            <a:rect b="b" l="l" r="r" t="t"/>
            <a:pathLst>
              <a:path extrusionOk="0" h="37333" w="37863">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9" name="Shape 149"/>
        <p:cNvGrpSpPr/>
        <p:nvPr/>
      </p:nvGrpSpPr>
      <p:grpSpPr>
        <a:xfrm>
          <a:off x="0" y="0"/>
          <a:ext cx="0" cy="0"/>
          <a:chOff x="0" y="0"/>
          <a:chExt cx="0" cy="0"/>
        </a:xfrm>
      </p:grpSpPr>
      <p:sp>
        <p:nvSpPr>
          <p:cNvPr id="150" name="Google Shape;150;p16"/>
          <p:cNvSpPr txBox="1"/>
          <p:nvPr>
            <p:ph hasCustomPrompt="1" type="title"/>
          </p:nvPr>
        </p:nvSpPr>
        <p:spPr>
          <a:xfrm>
            <a:off x="988837" y="2686775"/>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1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1" name="Google Shape;151;p16"/>
          <p:cNvSpPr txBox="1"/>
          <p:nvPr>
            <p:ph idx="1" type="subTitle"/>
          </p:nvPr>
        </p:nvSpPr>
        <p:spPr>
          <a:xfrm>
            <a:off x="988850" y="3521900"/>
            <a:ext cx="3492600" cy="456000"/>
          </a:xfrm>
          <a:prstGeom prst="rect">
            <a:avLst/>
          </a:prstGeom>
          <a:solidFill>
            <a:schemeClr val="accent2"/>
          </a:soli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152" name="Google Shape;152;p16"/>
          <p:cNvSpPr txBox="1"/>
          <p:nvPr>
            <p:ph hasCustomPrompt="1" idx="2" type="title"/>
          </p:nvPr>
        </p:nvSpPr>
        <p:spPr>
          <a:xfrm>
            <a:off x="2825694" y="975800"/>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1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3" name="Google Shape;153;p16"/>
          <p:cNvSpPr txBox="1"/>
          <p:nvPr>
            <p:ph idx="3" type="subTitle"/>
          </p:nvPr>
        </p:nvSpPr>
        <p:spPr>
          <a:xfrm>
            <a:off x="2825706" y="1810905"/>
            <a:ext cx="3492600" cy="598800"/>
          </a:xfrm>
          <a:prstGeom prst="rect">
            <a:avLst/>
          </a:prstGeom>
          <a:solidFill>
            <a:schemeClr val="accent2"/>
          </a:soli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154" name="Google Shape;154;p16"/>
          <p:cNvSpPr txBox="1"/>
          <p:nvPr>
            <p:ph hasCustomPrompt="1" idx="4" type="title"/>
          </p:nvPr>
        </p:nvSpPr>
        <p:spPr>
          <a:xfrm>
            <a:off x="4662462" y="2686775"/>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1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5" name="Google Shape;155;p16"/>
          <p:cNvSpPr txBox="1"/>
          <p:nvPr>
            <p:ph idx="5" type="subTitle"/>
          </p:nvPr>
        </p:nvSpPr>
        <p:spPr>
          <a:xfrm>
            <a:off x="4662569" y="3521901"/>
            <a:ext cx="3492600" cy="456000"/>
          </a:xfrm>
          <a:prstGeom prst="rect">
            <a:avLst/>
          </a:prstGeom>
          <a:solidFill>
            <a:schemeClr val="accent2"/>
          </a:soli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grpSp>
        <p:nvGrpSpPr>
          <p:cNvPr id="156" name="Google Shape;156;p16"/>
          <p:cNvGrpSpPr/>
          <p:nvPr/>
        </p:nvGrpSpPr>
        <p:grpSpPr>
          <a:xfrm>
            <a:off x="-378482" y="-1373877"/>
            <a:ext cx="10268624" cy="6822325"/>
            <a:chOff x="-378482" y="-1373877"/>
            <a:chExt cx="10268624" cy="6822325"/>
          </a:xfrm>
        </p:grpSpPr>
        <p:sp>
          <p:nvSpPr>
            <p:cNvPr id="157" name="Google Shape;157;p16"/>
            <p:cNvSpPr/>
            <p:nvPr/>
          </p:nvSpPr>
          <p:spPr>
            <a:xfrm>
              <a:off x="1214773" y="-1373877"/>
              <a:ext cx="1958133" cy="1908874"/>
            </a:xfrm>
            <a:custGeom>
              <a:rect b="b" l="l" r="r" t="t"/>
              <a:pathLst>
                <a:path extrusionOk="0" h="41658" w="42733">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16"/>
            <p:cNvGrpSpPr/>
            <p:nvPr/>
          </p:nvGrpSpPr>
          <p:grpSpPr>
            <a:xfrm>
              <a:off x="8155164" y="-560950"/>
              <a:ext cx="1734977" cy="1710691"/>
              <a:chOff x="3908375" y="-1167612"/>
              <a:chExt cx="1734977" cy="1710691"/>
            </a:xfrm>
          </p:grpSpPr>
          <p:sp>
            <p:nvSpPr>
              <p:cNvPr id="159" name="Google Shape;159;p16"/>
              <p:cNvSpPr/>
              <p:nvPr/>
            </p:nvSpPr>
            <p:spPr>
              <a:xfrm>
                <a:off x="3908375" y="-1167612"/>
                <a:ext cx="1734977" cy="1710691"/>
              </a:xfrm>
              <a:custGeom>
                <a:rect b="b" l="l" r="r" t="t"/>
                <a:pathLst>
                  <a:path extrusionOk="0" h="37333" w="37863">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FC8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4441751" y="-244341"/>
                <a:ext cx="793279" cy="781686"/>
              </a:xfrm>
              <a:custGeom>
                <a:rect b="b" l="l" r="r" t="t"/>
                <a:pathLst>
                  <a:path extrusionOk="0" h="17059" w="17312">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16"/>
            <p:cNvSpPr/>
            <p:nvPr/>
          </p:nvSpPr>
          <p:spPr>
            <a:xfrm>
              <a:off x="-378482" y="4304973"/>
              <a:ext cx="1186714" cy="1143474"/>
            </a:xfrm>
            <a:custGeom>
              <a:rect b="b" l="l" r="r" t="t"/>
              <a:pathLst>
                <a:path extrusionOk="0" h="45849" w="47578">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16"/>
          <p:cNvGrpSpPr/>
          <p:nvPr/>
        </p:nvGrpSpPr>
        <p:grpSpPr>
          <a:xfrm>
            <a:off x="169901" y="1278937"/>
            <a:ext cx="8771840" cy="3739080"/>
            <a:chOff x="169901" y="1278937"/>
            <a:chExt cx="8771840" cy="3739080"/>
          </a:xfrm>
        </p:grpSpPr>
        <p:sp>
          <p:nvSpPr>
            <p:cNvPr id="163" name="Google Shape;163;p16"/>
            <p:cNvSpPr/>
            <p:nvPr/>
          </p:nvSpPr>
          <p:spPr>
            <a:xfrm flipH="1">
              <a:off x="8642628" y="2126869"/>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169901" y="1278937"/>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5692276" y="4608512"/>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8">
    <p:spTree>
      <p:nvGrpSpPr>
        <p:cNvPr id="166" name="Shape 166"/>
        <p:cNvGrpSpPr/>
        <p:nvPr/>
      </p:nvGrpSpPr>
      <p:grpSpPr>
        <a:xfrm>
          <a:off x="0" y="0"/>
          <a:ext cx="0" cy="0"/>
          <a:chOff x="0" y="0"/>
          <a:chExt cx="0" cy="0"/>
        </a:xfrm>
      </p:grpSpPr>
      <p:sp>
        <p:nvSpPr>
          <p:cNvPr id="167" name="Google Shape;16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8" name="Google Shape;168;p17"/>
          <p:cNvSpPr txBox="1"/>
          <p:nvPr>
            <p:ph idx="1" type="subTitle"/>
          </p:nvPr>
        </p:nvSpPr>
        <p:spPr>
          <a:xfrm>
            <a:off x="1840668" y="1608602"/>
            <a:ext cx="6198300" cy="46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Font typeface="Raleway"/>
              <a:buNone/>
              <a:defRPr b="1" sz="1800">
                <a:solidFill>
                  <a:schemeClr val="dk1"/>
                </a:solidFill>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p:txBody>
      </p:sp>
      <p:sp>
        <p:nvSpPr>
          <p:cNvPr id="169" name="Google Shape;169;p17"/>
          <p:cNvSpPr txBox="1"/>
          <p:nvPr>
            <p:ph idx="2" type="subTitle"/>
          </p:nvPr>
        </p:nvSpPr>
        <p:spPr>
          <a:xfrm>
            <a:off x="1840668" y="2752101"/>
            <a:ext cx="6198300" cy="46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Font typeface="Raleway"/>
              <a:buNone/>
              <a:defRPr b="1" sz="1800">
                <a:solidFill>
                  <a:schemeClr val="dk1"/>
                </a:solidFill>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p:txBody>
      </p:sp>
      <p:sp>
        <p:nvSpPr>
          <p:cNvPr id="170" name="Google Shape;170;p17"/>
          <p:cNvSpPr txBox="1"/>
          <p:nvPr>
            <p:ph idx="3" type="subTitle"/>
          </p:nvPr>
        </p:nvSpPr>
        <p:spPr>
          <a:xfrm>
            <a:off x="1840668" y="3895600"/>
            <a:ext cx="6198300" cy="46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Font typeface="Raleway"/>
              <a:buNone/>
              <a:defRPr b="1" sz="1800">
                <a:solidFill>
                  <a:schemeClr val="dk1"/>
                </a:solidFill>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p:txBody>
      </p:sp>
      <p:sp>
        <p:nvSpPr>
          <p:cNvPr id="171" name="Google Shape;171;p17"/>
          <p:cNvSpPr txBox="1"/>
          <p:nvPr>
            <p:ph idx="4" type="subTitle"/>
          </p:nvPr>
        </p:nvSpPr>
        <p:spPr>
          <a:xfrm>
            <a:off x="1833225" y="1211225"/>
            <a:ext cx="6198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2" name="Google Shape;172;p17"/>
          <p:cNvSpPr txBox="1"/>
          <p:nvPr>
            <p:ph idx="5" type="subTitle"/>
          </p:nvPr>
        </p:nvSpPr>
        <p:spPr>
          <a:xfrm>
            <a:off x="1833225" y="2354729"/>
            <a:ext cx="6198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3" name="Google Shape;173;p17"/>
          <p:cNvSpPr txBox="1"/>
          <p:nvPr>
            <p:ph idx="6" type="subTitle"/>
          </p:nvPr>
        </p:nvSpPr>
        <p:spPr>
          <a:xfrm>
            <a:off x="1833225" y="3498232"/>
            <a:ext cx="6198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74" name="Google Shape;174;p17"/>
          <p:cNvGrpSpPr/>
          <p:nvPr/>
        </p:nvGrpSpPr>
        <p:grpSpPr>
          <a:xfrm>
            <a:off x="144429" y="138710"/>
            <a:ext cx="8686646" cy="4879293"/>
            <a:chOff x="144429" y="138710"/>
            <a:chExt cx="8686646" cy="4879293"/>
          </a:xfrm>
        </p:grpSpPr>
        <p:sp>
          <p:nvSpPr>
            <p:cNvPr id="175" name="Google Shape;175;p17"/>
            <p:cNvSpPr/>
            <p:nvPr/>
          </p:nvSpPr>
          <p:spPr>
            <a:xfrm flipH="1" rot="10800000">
              <a:off x="8428889" y="4608499"/>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flipH="1" rot="10800000">
              <a:off x="6800254" y="138710"/>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flipH="1" rot="10800000">
              <a:off x="144429" y="758473"/>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7"/>
          <p:cNvGrpSpPr/>
          <p:nvPr/>
        </p:nvGrpSpPr>
        <p:grpSpPr>
          <a:xfrm>
            <a:off x="-64850" y="-1095350"/>
            <a:ext cx="9105515" cy="7447779"/>
            <a:chOff x="-64850" y="-1095350"/>
            <a:chExt cx="9105515" cy="7447779"/>
          </a:xfrm>
        </p:grpSpPr>
        <p:sp>
          <p:nvSpPr>
            <p:cNvPr id="179" name="Google Shape;179;p17"/>
            <p:cNvSpPr/>
            <p:nvPr/>
          </p:nvSpPr>
          <p:spPr>
            <a:xfrm flipH="1">
              <a:off x="7305688" y="-1095350"/>
              <a:ext cx="1734977" cy="1710691"/>
            </a:xfrm>
            <a:custGeom>
              <a:rect b="b" l="l" r="r" t="t"/>
              <a:pathLst>
                <a:path extrusionOk="0" h="37333" w="37863">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17"/>
            <p:cNvGrpSpPr/>
            <p:nvPr/>
          </p:nvGrpSpPr>
          <p:grpSpPr>
            <a:xfrm>
              <a:off x="-64850" y="4641722"/>
              <a:ext cx="1734977" cy="1710707"/>
              <a:chOff x="2009500" y="4748809"/>
              <a:chExt cx="1734977" cy="1710707"/>
            </a:xfrm>
          </p:grpSpPr>
          <p:sp>
            <p:nvSpPr>
              <p:cNvPr id="181" name="Google Shape;181;p17"/>
              <p:cNvSpPr/>
              <p:nvPr/>
            </p:nvSpPr>
            <p:spPr>
              <a:xfrm flipH="1" rot="10800000">
                <a:off x="2009500" y="4748825"/>
                <a:ext cx="1734977" cy="1710691"/>
              </a:xfrm>
              <a:custGeom>
                <a:rect b="b" l="l" r="r" t="t"/>
                <a:pathLst>
                  <a:path extrusionOk="0" h="37333" w="37863">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FC8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flipH="1" rot="10800000">
                <a:off x="2528551" y="4748809"/>
                <a:ext cx="793279" cy="781686"/>
              </a:xfrm>
              <a:custGeom>
                <a:rect b="b" l="l" r="r" t="t"/>
                <a:pathLst>
                  <a:path extrusionOk="0" h="17059" w="17312">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
    <p:spTree>
      <p:nvGrpSpPr>
        <p:cNvPr id="183" name="Shape 183"/>
        <p:cNvGrpSpPr/>
        <p:nvPr/>
      </p:nvGrpSpPr>
      <p:grpSpPr>
        <a:xfrm>
          <a:off x="0" y="0"/>
          <a:ext cx="0" cy="0"/>
          <a:chOff x="0" y="0"/>
          <a:chExt cx="0" cy="0"/>
        </a:xfrm>
      </p:grpSpPr>
      <p:sp>
        <p:nvSpPr>
          <p:cNvPr id="184" name="Google Shape;18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18"/>
          <p:cNvSpPr txBox="1"/>
          <p:nvPr>
            <p:ph idx="1" type="subTitle"/>
          </p:nvPr>
        </p:nvSpPr>
        <p:spPr>
          <a:xfrm>
            <a:off x="720125" y="2968639"/>
            <a:ext cx="2392800" cy="158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6" name="Google Shape;186;p18"/>
          <p:cNvSpPr txBox="1"/>
          <p:nvPr>
            <p:ph idx="2" type="subTitle"/>
          </p:nvPr>
        </p:nvSpPr>
        <p:spPr>
          <a:xfrm>
            <a:off x="3375598" y="2968639"/>
            <a:ext cx="2392800" cy="158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7" name="Google Shape;187;p18"/>
          <p:cNvSpPr txBox="1"/>
          <p:nvPr>
            <p:ph idx="3" type="subTitle"/>
          </p:nvPr>
        </p:nvSpPr>
        <p:spPr>
          <a:xfrm>
            <a:off x="6031075" y="2968639"/>
            <a:ext cx="2392800" cy="158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8" name="Google Shape;188;p18"/>
          <p:cNvSpPr txBox="1"/>
          <p:nvPr>
            <p:ph idx="4" type="subTitle"/>
          </p:nvPr>
        </p:nvSpPr>
        <p:spPr>
          <a:xfrm>
            <a:off x="720125" y="2187200"/>
            <a:ext cx="2392800" cy="764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solidFill>
                  <a:schemeClr val="dk1"/>
                </a:solidFil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89" name="Google Shape;189;p18"/>
          <p:cNvSpPr txBox="1"/>
          <p:nvPr>
            <p:ph idx="5" type="subTitle"/>
          </p:nvPr>
        </p:nvSpPr>
        <p:spPr>
          <a:xfrm>
            <a:off x="3375602" y="2187200"/>
            <a:ext cx="2392800" cy="764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solidFill>
                  <a:schemeClr val="dk1"/>
                </a:solidFil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90" name="Google Shape;190;p18"/>
          <p:cNvSpPr txBox="1"/>
          <p:nvPr>
            <p:ph idx="6" type="subTitle"/>
          </p:nvPr>
        </p:nvSpPr>
        <p:spPr>
          <a:xfrm>
            <a:off x="6031075" y="2187200"/>
            <a:ext cx="2392800" cy="764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solidFill>
                  <a:schemeClr val="dk1"/>
                </a:solidFil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grpSp>
        <p:nvGrpSpPr>
          <p:cNvPr id="191" name="Google Shape;191;p18"/>
          <p:cNvGrpSpPr/>
          <p:nvPr/>
        </p:nvGrpSpPr>
        <p:grpSpPr>
          <a:xfrm>
            <a:off x="170126" y="235550"/>
            <a:ext cx="8723691" cy="4620731"/>
            <a:chOff x="170126" y="235550"/>
            <a:chExt cx="8723691" cy="4620731"/>
          </a:xfrm>
        </p:grpSpPr>
        <p:sp>
          <p:nvSpPr>
            <p:cNvPr id="192" name="Google Shape;192;p18"/>
            <p:cNvSpPr/>
            <p:nvPr/>
          </p:nvSpPr>
          <p:spPr>
            <a:xfrm>
              <a:off x="8594704" y="4549957"/>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170126" y="235550"/>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8"/>
          <p:cNvGrpSpPr/>
          <p:nvPr/>
        </p:nvGrpSpPr>
        <p:grpSpPr>
          <a:xfrm>
            <a:off x="-1181825" y="-639990"/>
            <a:ext cx="11709791" cy="6886394"/>
            <a:chOff x="-1181825" y="-639990"/>
            <a:chExt cx="11709791" cy="6886394"/>
          </a:xfrm>
        </p:grpSpPr>
        <p:sp>
          <p:nvSpPr>
            <p:cNvPr id="195" name="Google Shape;195;p18"/>
            <p:cNvSpPr/>
            <p:nvPr/>
          </p:nvSpPr>
          <p:spPr>
            <a:xfrm>
              <a:off x="8569834" y="-639990"/>
              <a:ext cx="1958133" cy="1908874"/>
            </a:xfrm>
            <a:custGeom>
              <a:rect b="b" l="l" r="r" t="t"/>
              <a:pathLst>
                <a:path extrusionOk="0" h="41658" w="42733">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18"/>
            <p:cNvGrpSpPr/>
            <p:nvPr/>
          </p:nvGrpSpPr>
          <p:grpSpPr>
            <a:xfrm rot="10800000">
              <a:off x="-1181825" y="4186572"/>
              <a:ext cx="1734977" cy="2059832"/>
              <a:chOff x="2105775" y="-886037"/>
              <a:chExt cx="1734977" cy="2059832"/>
            </a:xfrm>
          </p:grpSpPr>
          <p:sp>
            <p:nvSpPr>
              <p:cNvPr id="197" name="Google Shape;197;p18"/>
              <p:cNvSpPr/>
              <p:nvPr/>
            </p:nvSpPr>
            <p:spPr>
              <a:xfrm>
                <a:off x="2105775" y="-886037"/>
                <a:ext cx="1734977" cy="1710691"/>
              </a:xfrm>
              <a:custGeom>
                <a:rect b="b" l="l" r="r" t="t"/>
                <a:pathLst>
                  <a:path extrusionOk="0" h="37333" w="37863">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2277676" y="392109"/>
                <a:ext cx="793279" cy="781686"/>
              </a:xfrm>
              <a:custGeom>
                <a:rect b="b" l="l" r="r" t="t"/>
                <a:pathLst>
                  <a:path extrusionOk="0" h="17059" w="17312">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99" name="Shape 199"/>
        <p:cNvGrpSpPr/>
        <p:nvPr/>
      </p:nvGrpSpPr>
      <p:grpSpPr>
        <a:xfrm>
          <a:off x="0" y="0"/>
          <a:ext cx="0" cy="0"/>
          <a:chOff x="0" y="0"/>
          <a:chExt cx="0" cy="0"/>
        </a:xfrm>
      </p:grpSpPr>
      <p:sp>
        <p:nvSpPr>
          <p:cNvPr id="200" name="Google Shape;20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1" name="Google Shape;201;p19"/>
          <p:cNvSpPr txBox="1"/>
          <p:nvPr>
            <p:ph idx="1" type="subTitle"/>
          </p:nvPr>
        </p:nvSpPr>
        <p:spPr>
          <a:xfrm>
            <a:off x="1163737" y="1144175"/>
            <a:ext cx="29670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2000">
                <a:solidFill>
                  <a:schemeClr val="dk1"/>
                </a:solidFill>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02" name="Google Shape;202;p19"/>
          <p:cNvSpPr txBox="1"/>
          <p:nvPr>
            <p:ph idx="2" type="subTitle"/>
          </p:nvPr>
        </p:nvSpPr>
        <p:spPr>
          <a:xfrm>
            <a:off x="1163739" y="1670075"/>
            <a:ext cx="29670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3" name="Google Shape;203;p19"/>
          <p:cNvSpPr txBox="1"/>
          <p:nvPr>
            <p:ph idx="3" type="subTitle"/>
          </p:nvPr>
        </p:nvSpPr>
        <p:spPr>
          <a:xfrm>
            <a:off x="5013265" y="1670075"/>
            <a:ext cx="29670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4" name="Google Shape;204;p19"/>
          <p:cNvSpPr txBox="1"/>
          <p:nvPr>
            <p:ph idx="4" type="subTitle"/>
          </p:nvPr>
        </p:nvSpPr>
        <p:spPr>
          <a:xfrm>
            <a:off x="1163739" y="3418400"/>
            <a:ext cx="29670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5" name="Google Shape;205;p19"/>
          <p:cNvSpPr txBox="1"/>
          <p:nvPr>
            <p:ph idx="5" type="subTitle"/>
          </p:nvPr>
        </p:nvSpPr>
        <p:spPr>
          <a:xfrm>
            <a:off x="5013265" y="3418400"/>
            <a:ext cx="29670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6" name="Google Shape;206;p19"/>
          <p:cNvSpPr txBox="1"/>
          <p:nvPr>
            <p:ph idx="6" type="subTitle"/>
          </p:nvPr>
        </p:nvSpPr>
        <p:spPr>
          <a:xfrm>
            <a:off x="1163737" y="2892500"/>
            <a:ext cx="29670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2000">
                <a:solidFill>
                  <a:schemeClr val="dk1"/>
                </a:solidFill>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07" name="Google Shape;207;p19"/>
          <p:cNvSpPr txBox="1"/>
          <p:nvPr>
            <p:ph idx="7" type="subTitle"/>
          </p:nvPr>
        </p:nvSpPr>
        <p:spPr>
          <a:xfrm>
            <a:off x="5013263" y="1144175"/>
            <a:ext cx="29670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2000">
                <a:solidFill>
                  <a:schemeClr val="dk1"/>
                </a:solidFill>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208" name="Google Shape;208;p19"/>
          <p:cNvSpPr txBox="1"/>
          <p:nvPr>
            <p:ph idx="8" type="subTitle"/>
          </p:nvPr>
        </p:nvSpPr>
        <p:spPr>
          <a:xfrm>
            <a:off x="5013263" y="2892500"/>
            <a:ext cx="29670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2000">
                <a:solidFill>
                  <a:schemeClr val="dk1"/>
                </a:solidFill>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grpSp>
        <p:nvGrpSpPr>
          <p:cNvPr id="209" name="Google Shape;209;p19"/>
          <p:cNvGrpSpPr/>
          <p:nvPr/>
        </p:nvGrpSpPr>
        <p:grpSpPr>
          <a:xfrm>
            <a:off x="170126" y="2892507"/>
            <a:ext cx="8815541" cy="2015360"/>
            <a:chOff x="170126" y="2892507"/>
            <a:chExt cx="8815541" cy="2015360"/>
          </a:xfrm>
        </p:grpSpPr>
        <p:sp>
          <p:nvSpPr>
            <p:cNvPr id="210" name="Google Shape;210;p19"/>
            <p:cNvSpPr/>
            <p:nvPr/>
          </p:nvSpPr>
          <p:spPr>
            <a:xfrm>
              <a:off x="8686554" y="2892507"/>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170126" y="4498362"/>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19"/>
          <p:cNvGrpSpPr/>
          <p:nvPr/>
        </p:nvGrpSpPr>
        <p:grpSpPr>
          <a:xfrm>
            <a:off x="-1326691" y="163837"/>
            <a:ext cx="11549924" cy="2762759"/>
            <a:chOff x="-1326691" y="163837"/>
            <a:chExt cx="11549924" cy="2762759"/>
          </a:xfrm>
        </p:grpSpPr>
        <p:grpSp>
          <p:nvGrpSpPr>
            <p:cNvPr id="213" name="Google Shape;213;p19"/>
            <p:cNvGrpSpPr/>
            <p:nvPr/>
          </p:nvGrpSpPr>
          <p:grpSpPr>
            <a:xfrm rot="5400000">
              <a:off x="8500398" y="175980"/>
              <a:ext cx="1734977" cy="1710691"/>
              <a:chOff x="3582300" y="-969687"/>
              <a:chExt cx="1734977" cy="1710691"/>
            </a:xfrm>
          </p:grpSpPr>
          <p:sp>
            <p:nvSpPr>
              <p:cNvPr id="214" name="Google Shape;214;p19"/>
              <p:cNvSpPr/>
              <p:nvPr/>
            </p:nvSpPr>
            <p:spPr>
              <a:xfrm>
                <a:off x="3582300" y="-969687"/>
                <a:ext cx="1734977" cy="1710691"/>
              </a:xfrm>
              <a:custGeom>
                <a:rect b="b" l="l" r="r" t="t"/>
                <a:pathLst>
                  <a:path extrusionOk="0" h="37333" w="37863">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FC8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4182401" y="-118116"/>
                <a:ext cx="793279" cy="781686"/>
              </a:xfrm>
              <a:custGeom>
                <a:rect b="b" l="l" r="r" t="t"/>
                <a:pathLst>
                  <a:path extrusionOk="0" h="17059" w="17312">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9"/>
            <p:cNvSpPr/>
            <p:nvPr/>
          </p:nvSpPr>
          <p:spPr>
            <a:xfrm flipH="1">
              <a:off x="-1326691" y="1017723"/>
              <a:ext cx="1958133" cy="1908874"/>
            </a:xfrm>
            <a:custGeom>
              <a:rect b="b" l="l" r="r" t="t"/>
              <a:pathLst>
                <a:path extrusionOk="0" h="41658" w="42733">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17" name="Shape 217"/>
        <p:cNvGrpSpPr/>
        <p:nvPr/>
      </p:nvGrpSpPr>
      <p:grpSpPr>
        <a:xfrm>
          <a:off x="0" y="0"/>
          <a:ext cx="0" cy="0"/>
          <a:chOff x="0" y="0"/>
          <a:chExt cx="0" cy="0"/>
        </a:xfrm>
      </p:grpSpPr>
      <p:sp>
        <p:nvSpPr>
          <p:cNvPr id="218" name="Google Shape;218;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9" name="Google Shape;219;p20"/>
          <p:cNvSpPr txBox="1"/>
          <p:nvPr>
            <p:ph idx="1" type="subTitle"/>
          </p:nvPr>
        </p:nvSpPr>
        <p:spPr>
          <a:xfrm>
            <a:off x="776578" y="1594175"/>
            <a:ext cx="2505900" cy="107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0" name="Google Shape;220;p20"/>
          <p:cNvSpPr txBox="1"/>
          <p:nvPr>
            <p:ph idx="2" type="subTitle"/>
          </p:nvPr>
        </p:nvSpPr>
        <p:spPr>
          <a:xfrm>
            <a:off x="3317926" y="1594175"/>
            <a:ext cx="2508300" cy="107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1" name="Google Shape;221;p20"/>
          <p:cNvSpPr txBox="1"/>
          <p:nvPr>
            <p:ph idx="3" type="subTitle"/>
          </p:nvPr>
        </p:nvSpPr>
        <p:spPr>
          <a:xfrm>
            <a:off x="775329" y="3440450"/>
            <a:ext cx="2505900" cy="107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2" name="Google Shape;222;p20"/>
          <p:cNvSpPr txBox="1"/>
          <p:nvPr>
            <p:ph idx="4" type="subTitle"/>
          </p:nvPr>
        </p:nvSpPr>
        <p:spPr>
          <a:xfrm>
            <a:off x="3316676" y="3440450"/>
            <a:ext cx="2508300" cy="107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3" name="Google Shape;223;p20"/>
          <p:cNvSpPr txBox="1"/>
          <p:nvPr>
            <p:ph idx="5" type="subTitle"/>
          </p:nvPr>
        </p:nvSpPr>
        <p:spPr>
          <a:xfrm>
            <a:off x="5864101" y="1594175"/>
            <a:ext cx="2501400" cy="107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4" name="Google Shape;224;p20"/>
          <p:cNvSpPr txBox="1"/>
          <p:nvPr>
            <p:ph idx="6" type="subTitle"/>
          </p:nvPr>
        </p:nvSpPr>
        <p:spPr>
          <a:xfrm>
            <a:off x="5862854" y="3440450"/>
            <a:ext cx="2501400" cy="107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5" name="Google Shape;225;p20"/>
          <p:cNvSpPr txBox="1"/>
          <p:nvPr>
            <p:ph idx="7" type="subTitle"/>
          </p:nvPr>
        </p:nvSpPr>
        <p:spPr>
          <a:xfrm>
            <a:off x="776490" y="1220300"/>
            <a:ext cx="2507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solidFill>
                  <a:schemeClr val="dk1"/>
                </a:solidFil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226" name="Google Shape;226;p20"/>
          <p:cNvSpPr txBox="1"/>
          <p:nvPr>
            <p:ph idx="8" type="subTitle"/>
          </p:nvPr>
        </p:nvSpPr>
        <p:spPr>
          <a:xfrm>
            <a:off x="3317831" y="1220300"/>
            <a:ext cx="2509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solidFill>
                  <a:schemeClr val="dk1"/>
                </a:solidFil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227" name="Google Shape;227;p20"/>
          <p:cNvSpPr txBox="1"/>
          <p:nvPr>
            <p:ph idx="9" type="subTitle"/>
          </p:nvPr>
        </p:nvSpPr>
        <p:spPr>
          <a:xfrm>
            <a:off x="5866071" y="1220300"/>
            <a:ext cx="2502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solidFill>
                  <a:schemeClr val="dk1"/>
                </a:solidFil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228" name="Google Shape;228;p20"/>
          <p:cNvSpPr txBox="1"/>
          <p:nvPr>
            <p:ph idx="13" type="subTitle"/>
          </p:nvPr>
        </p:nvSpPr>
        <p:spPr>
          <a:xfrm>
            <a:off x="775329" y="3063350"/>
            <a:ext cx="2507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solidFill>
                  <a:schemeClr val="dk1"/>
                </a:solidFil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229" name="Google Shape;229;p20"/>
          <p:cNvSpPr txBox="1"/>
          <p:nvPr>
            <p:ph idx="14" type="subTitle"/>
          </p:nvPr>
        </p:nvSpPr>
        <p:spPr>
          <a:xfrm>
            <a:off x="3316669" y="3063350"/>
            <a:ext cx="2509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solidFill>
                  <a:schemeClr val="dk1"/>
                </a:solidFil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230" name="Google Shape;230;p20"/>
          <p:cNvSpPr txBox="1"/>
          <p:nvPr>
            <p:ph idx="15" type="subTitle"/>
          </p:nvPr>
        </p:nvSpPr>
        <p:spPr>
          <a:xfrm>
            <a:off x="5864912" y="3063350"/>
            <a:ext cx="2502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solidFill>
                  <a:schemeClr val="dk1"/>
                </a:solidFil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grpSp>
        <p:nvGrpSpPr>
          <p:cNvPr id="231" name="Google Shape;231;p20"/>
          <p:cNvGrpSpPr/>
          <p:nvPr/>
        </p:nvGrpSpPr>
        <p:grpSpPr>
          <a:xfrm>
            <a:off x="213554" y="227437"/>
            <a:ext cx="8617534" cy="4596043"/>
            <a:chOff x="213554" y="227437"/>
            <a:chExt cx="8617534" cy="4596043"/>
          </a:xfrm>
        </p:grpSpPr>
        <p:sp>
          <p:nvSpPr>
            <p:cNvPr id="232" name="Google Shape;232;p20"/>
            <p:cNvSpPr/>
            <p:nvPr/>
          </p:nvSpPr>
          <p:spPr>
            <a:xfrm>
              <a:off x="213554" y="4517157"/>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a:off x="8428901" y="227437"/>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0"/>
          <p:cNvGrpSpPr/>
          <p:nvPr/>
        </p:nvGrpSpPr>
        <p:grpSpPr>
          <a:xfrm>
            <a:off x="-558757" y="193802"/>
            <a:ext cx="10845839" cy="5457229"/>
            <a:chOff x="-558757" y="193802"/>
            <a:chExt cx="10845839" cy="5457229"/>
          </a:xfrm>
        </p:grpSpPr>
        <p:sp>
          <p:nvSpPr>
            <p:cNvPr id="235" name="Google Shape;235;p20"/>
            <p:cNvSpPr/>
            <p:nvPr/>
          </p:nvSpPr>
          <p:spPr>
            <a:xfrm rot="5400000">
              <a:off x="-578350" y="213395"/>
              <a:ext cx="1075144" cy="1035958"/>
            </a:xfrm>
            <a:custGeom>
              <a:rect b="b" l="l" r="r" t="t"/>
              <a:pathLst>
                <a:path extrusionOk="0" h="45849" w="47578">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flipH="1">
              <a:off x="8552150" y="3979262"/>
              <a:ext cx="1734932" cy="1671769"/>
            </a:xfrm>
            <a:custGeom>
              <a:rect b="b" l="l" r="r" t="t"/>
              <a:pathLst>
                <a:path extrusionOk="0" h="45849" w="47578">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grpSp>
        <p:nvGrpSpPr>
          <p:cNvPr id="23" name="Google Shape;23;p3"/>
          <p:cNvGrpSpPr/>
          <p:nvPr/>
        </p:nvGrpSpPr>
        <p:grpSpPr>
          <a:xfrm>
            <a:off x="-718327" y="-1237800"/>
            <a:ext cx="9618842" cy="6531501"/>
            <a:chOff x="-718327" y="-1230375"/>
            <a:chExt cx="9618842" cy="6531501"/>
          </a:xfrm>
        </p:grpSpPr>
        <p:sp>
          <p:nvSpPr>
            <p:cNvPr id="24" name="Google Shape;24;p3"/>
            <p:cNvSpPr/>
            <p:nvPr/>
          </p:nvSpPr>
          <p:spPr>
            <a:xfrm rot="-5400000">
              <a:off x="675484" y="-1190755"/>
              <a:ext cx="3530764" cy="3451525"/>
            </a:xfrm>
            <a:custGeom>
              <a:rect b="b" l="l" r="r" t="t"/>
              <a:pathLst>
                <a:path extrusionOk="0" h="65200" w="6670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7165538" y="-1032387"/>
              <a:ext cx="1734977" cy="1710691"/>
            </a:xfrm>
            <a:custGeom>
              <a:rect b="b" l="l" r="r" t="t"/>
              <a:pathLst>
                <a:path extrusionOk="0" h="37333" w="37863">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FC8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7331210" y="-356966"/>
              <a:ext cx="793279" cy="781686"/>
            </a:xfrm>
            <a:custGeom>
              <a:rect b="b" l="l" r="r" t="t"/>
              <a:pathLst>
                <a:path extrusionOk="0" h="17059" w="17312">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742916" y="3138956"/>
              <a:ext cx="2186759" cy="2137582"/>
            </a:xfrm>
            <a:custGeom>
              <a:rect b="b" l="l" r="r" t="t"/>
              <a:pathLst>
                <a:path extrusionOk="0" h="65200" w="6670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3"/>
          <p:cNvGrpSpPr/>
          <p:nvPr/>
        </p:nvGrpSpPr>
        <p:grpSpPr>
          <a:xfrm>
            <a:off x="149364" y="228669"/>
            <a:ext cx="8751149" cy="4686149"/>
            <a:chOff x="149364" y="228669"/>
            <a:chExt cx="8751149" cy="4686149"/>
          </a:xfrm>
        </p:grpSpPr>
        <p:sp>
          <p:nvSpPr>
            <p:cNvPr id="29" name="Google Shape;29;p3"/>
            <p:cNvSpPr/>
            <p:nvPr/>
          </p:nvSpPr>
          <p:spPr>
            <a:xfrm>
              <a:off x="149364" y="764100"/>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8498326" y="4110925"/>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6565204" y="228669"/>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4422441" y="4608494"/>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3"/>
          <p:cNvSpPr txBox="1"/>
          <p:nvPr>
            <p:ph type="title"/>
          </p:nvPr>
        </p:nvSpPr>
        <p:spPr>
          <a:xfrm>
            <a:off x="4805675" y="2797450"/>
            <a:ext cx="3564600" cy="72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 name="Google Shape;34;p3"/>
          <p:cNvSpPr txBox="1"/>
          <p:nvPr>
            <p:ph hasCustomPrompt="1" idx="2" type="title"/>
          </p:nvPr>
        </p:nvSpPr>
        <p:spPr>
          <a:xfrm>
            <a:off x="5754185" y="1623650"/>
            <a:ext cx="1530900" cy="1173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72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5" name="Google Shape;35;p3"/>
          <p:cNvSpPr/>
          <p:nvPr>
            <p:ph idx="3" type="pic"/>
          </p:nvPr>
        </p:nvSpPr>
        <p:spPr>
          <a:xfrm>
            <a:off x="806950" y="854699"/>
            <a:ext cx="3510600" cy="3434100"/>
          </a:xfrm>
          <a:prstGeom prst="ellipse">
            <a:avLst/>
          </a:prstGeom>
          <a:noFill/>
          <a:ln cap="flat" cmpd="sng" w="76200">
            <a:solidFill>
              <a:schemeClr val="accent2"/>
            </a:solidFill>
            <a:prstDash val="solid"/>
            <a:round/>
            <a:headEnd len="sm" w="sm" type="none"/>
            <a:tailEnd len="sm" w="sm" type="none"/>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37" name="Shape 237"/>
        <p:cNvGrpSpPr/>
        <p:nvPr/>
      </p:nvGrpSpPr>
      <p:grpSpPr>
        <a:xfrm>
          <a:off x="0" y="0"/>
          <a:ext cx="0" cy="0"/>
          <a:chOff x="0" y="0"/>
          <a:chExt cx="0" cy="0"/>
        </a:xfrm>
      </p:grpSpPr>
      <p:sp>
        <p:nvSpPr>
          <p:cNvPr id="238" name="Google Shape;238;p21"/>
          <p:cNvSpPr txBox="1"/>
          <p:nvPr>
            <p:ph type="ctrTitle"/>
          </p:nvPr>
        </p:nvSpPr>
        <p:spPr>
          <a:xfrm>
            <a:off x="2815200" y="535000"/>
            <a:ext cx="35136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9" name="Google Shape;239;p21"/>
          <p:cNvSpPr txBox="1"/>
          <p:nvPr>
            <p:ph idx="1" type="subTitle"/>
          </p:nvPr>
        </p:nvSpPr>
        <p:spPr>
          <a:xfrm>
            <a:off x="2815225" y="1621675"/>
            <a:ext cx="3513600" cy="112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40" name="Google Shape;240;p21"/>
          <p:cNvSpPr txBox="1"/>
          <p:nvPr/>
        </p:nvSpPr>
        <p:spPr>
          <a:xfrm>
            <a:off x="2815200" y="3496925"/>
            <a:ext cx="3513600" cy="6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000">
                <a:solidFill>
                  <a:schemeClr val="dk2"/>
                </a:solidFill>
                <a:latin typeface="Inter"/>
                <a:ea typeface="Inter"/>
                <a:cs typeface="Inter"/>
                <a:sym typeface="Inter"/>
              </a:rPr>
              <a:t>CREDITS:</a:t>
            </a:r>
            <a:r>
              <a:rPr lang="en" sz="1000">
                <a:solidFill>
                  <a:schemeClr val="dk2"/>
                </a:solidFill>
                <a:latin typeface="Inter"/>
                <a:ea typeface="Inter"/>
                <a:cs typeface="Inter"/>
                <a:sym typeface="Inter"/>
              </a:rPr>
              <a:t> This presentation template was created by </a:t>
            </a:r>
            <a:r>
              <a:rPr b="1" lang="en" sz="1000" u="sng">
                <a:solidFill>
                  <a:schemeClr val="dk2"/>
                </a:solidFill>
                <a:latin typeface="Inter"/>
                <a:ea typeface="Inter"/>
                <a:cs typeface="Inter"/>
                <a:sym typeface="Inter"/>
                <a:hlinkClick r:id="rId2">
                  <a:extLst>
                    <a:ext uri="{A12FA001-AC4F-418D-AE19-62706E023703}">
                      <ahyp:hlinkClr val="tx"/>
                    </a:ext>
                  </a:extLst>
                </a:hlinkClick>
              </a:rPr>
              <a:t>Slidesgo</a:t>
            </a:r>
            <a:r>
              <a:rPr b="1" lang="en" sz="1000" u="sng">
                <a:solidFill>
                  <a:schemeClr val="dk2"/>
                </a:solidFill>
                <a:latin typeface="Inter"/>
                <a:ea typeface="Inter"/>
                <a:cs typeface="Inter"/>
                <a:sym typeface="Inter"/>
              </a:rPr>
              <a:t>,</a:t>
            </a:r>
            <a:r>
              <a:rPr b="1" lang="en" sz="1000">
                <a:solidFill>
                  <a:schemeClr val="dk2"/>
                </a:solidFill>
                <a:latin typeface="Inter"/>
                <a:ea typeface="Inter"/>
                <a:cs typeface="Inter"/>
                <a:sym typeface="Inter"/>
              </a:rPr>
              <a:t> </a:t>
            </a:r>
            <a:r>
              <a:rPr lang="en" sz="1000">
                <a:solidFill>
                  <a:schemeClr val="dk2"/>
                </a:solidFill>
                <a:latin typeface="Inter"/>
                <a:ea typeface="Inter"/>
                <a:cs typeface="Inter"/>
                <a:sym typeface="Inter"/>
              </a:rPr>
              <a:t>and includes icons by </a:t>
            </a:r>
            <a:r>
              <a:rPr b="1" lang="en" sz="1000" u="sng">
                <a:solidFill>
                  <a:schemeClr val="dk2"/>
                </a:solidFill>
                <a:latin typeface="Inter"/>
                <a:ea typeface="Inter"/>
                <a:cs typeface="Inter"/>
                <a:sym typeface="Inter"/>
                <a:hlinkClick r:id="rId3">
                  <a:extLst>
                    <a:ext uri="{A12FA001-AC4F-418D-AE19-62706E023703}">
                      <ahyp:hlinkClr val="tx"/>
                    </a:ext>
                  </a:extLst>
                </a:hlinkClick>
              </a:rPr>
              <a:t>Flaticon</a:t>
            </a:r>
            <a:r>
              <a:rPr b="1" lang="en" sz="1000">
                <a:solidFill>
                  <a:schemeClr val="dk2"/>
                </a:solidFill>
                <a:latin typeface="Inter"/>
                <a:ea typeface="Inter"/>
                <a:cs typeface="Inter"/>
                <a:sym typeface="Inter"/>
              </a:rPr>
              <a:t> </a:t>
            </a:r>
            <a:r>
              <a:rPr lang="en" sz="1000">
                <a:solidFill>
                  <a:schemeClr val="dk2"/>
                </a:solidFill>
                <a:latin typeface="Inter"/>
                <a:ea typeface="Inter"/>
                <a:cs typeface="Inter"/>
                <a:sym typeface="Inter"/>
              </a:rPr>
              <a:t>and infographics &amp; images by </a:t>
            </a:r>
            <a:r>
              <a:rPr b="1" lang="en" sz="1000" u="sng">
                <a:solidFill>
                  <a:schemeClr val="dk2"/>
                </a:solidFill>
                <a:latin typeface="Inter"/>
                <a:ea typeface="Inter"/>
                <a:cs typeface="Inter"/>
                <a:sym typeface="Inter"/>
                <a:hlinkClick r:id="rId4">
                  <a:extLst>
                    <a:ext uri="{A12FA001-AC4F-418D-AE19-62706E023703}">
                      <ahyp:hlinkClr val="tx"/>
                    </a:ext>
                  </a:extLst>
                </a:hlinkClick>
              </a:rPr>
              <a:t>Freepik</a:t>
            </a:r>
            <a:endParaRPr b="1" sz="1000" u="sng">
              <a:solidFill>
                <a:schemeClr val="dk2"/>
              </a:solidFill>
              <a:highlight>
                <a:srgbClr val="DFDEFC"/>
              </a:highlight>
              <a:latin typeface="Inter"/>
              <a:ea typeface="Inter"/>
              <a:cs typeface="Inter"/>
              <a:sym typeface="Inter"/>
            </a:endParaRPr>
          </a:p>
        </p:txBody>
      </p:sp>
      <p:grpSp>
        <p:nvGrpSpPr>
          <p:cNvPr id="241" name="Google Shape;241;p21"/>
          <p:cNvGrpSpPr/>
          <p:nvPr/>
        </p:nvGrpSpPr>
        <p:grpSpPr>
          <a:xfrm>
            <a:off x="-490907" y="-1144240"/>
            <a:ext cx="10308652" cy="6928534"/>
            <a:chOff x="-490907" y="-1144240"/>
            <a:chExt cx="10308652" cy="6928534"/>
          </a:xfrm>
        </p:grpSpPr>
        <p:sp>
          <p:nvSpPr>
            <p:cNvPr id="242" name="Google Shape;242;p21"/>
            <p:cNvSpPr/>
            <p:nvPr/>
          </p:nvSpPr>
          <p:spPr>
            <a:xfrm flipH="1">
              <a:off x="-490907" y="3183000"/>
              <a:ext cx="1734977" cy="1710691"/>
            </a:xfrm>
            <a:custGeom>
              <a:rect b="b" l="l" r="r" t="t"/>
              <a:pathLst>
                <a:path extrusionOk="0" h="37333" w="37863">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FC8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flipH="1">
              <a:off x="4" y="-1144240"/>
              <a:ext cx="1958133" cy="1908874"/>
            </a:xfrm>
            <a:custGeom>
              <a:rect b="b" l="l" r="r" t="t"/>
              <a:pathLst>
                <a:path extrusionOk="0" h="41658" w="42733">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flipH="1">
              <a:off x="-325235" y="3858421"/>
              <a:ext cx="793279" cy="781686"/>
            </a:xfrm>
            <a:custGeom>
              <a:rect b="b" l="l" r="r" t="t"/>
              <a:pathLst>
                <a:path extrusionOk="0" h="17059" w="17312">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p:nvPr/>
          </p:nvSpPr>
          <p:spPr>
            <a:xfrm flipH="1">
              <a:off x="8082813" y="4112525"/>
              <a:ext cx="1734932" cy="1671769"/>
            </a:xfrm>
            <a:custGeom>
              <a:rect b="b" l="l" r="r" t="t"/>
              <a:pathLst>
                <a:path extrusionOk="0" h="45849" w="47578">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21"/>
          <p:cNvGrpSpPr/>
          <p:nvPr/>
        </p:nvGrpSpPr>
        <p:grpSpPr>
          <a:xfrm>
            <a:off x="288978" y="468400"/>
            <a:ext cx="8566041" cy="4423468"/>
            <a:chOff x="227053" y="491350"/>
            <a:chExt cx="8566041" cy="4423468"/>
          </a:xfrm>
        </p:grpSpPr>
        <p:sp>
          <p:nvSpPr>
            <p:cNvPr id="247" name="Google Shape;247;p21"/>
            <p:cNvSpPr/>
            <p:nvPr/>
          </p:nvSpPr>
          <p:spPr>
            <a:xfrm flipH="1">
              <a:off x="8390907" y="491350"/>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flipH="1">
              <a:off x="227053" y="2494794"/>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flipH="1">
              <a:off x="7000853" y="4608494"/>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50" name="Shape 250"/>
        <p:cNvGrpSpPr/>
        <p:nvPr/>
      </p:nvGrpSpPr>
      <p:grpSpPr>
        <a:xfrm>
          <a:off x="0" y="0"/>
          <a:ext cx="0" cy="0"/>
          <a:chOff x="0" y="0"/>
          <a:chExt cx="0" cy="0"/>
        </a:xfrm>
      </p:grpSpPr>
      <p:grpSp>
        <p:nvGrpSpPr>
          <p:cNvPr id="251" name="Google Shape;251;p22"/>
          <p:cNvGrpSpPr/>
          <p:nvPr/>
        </p:nvGrpSpPr>
        <p:grpSpPr>
          <a:xfrm flipH="1" rot="10800000">
            <a:off x="254176" y="153295"/>
            <a:ext cx="8566041" cy="4580043"/>
            <a:chOff x="312901" y="415150"/>
            <a:chExt cx="8566041" cy="4580043"/>
          </a:xfrm>
        </p:grpSpPr>
        <p:sp>
          <p:nvSpPr>
            <p:cNvPr id="252" name="Google Shape;252;p22"/>
            <p:cNvSpPr/>
            <p:nvPr/>
          </p:nvSpPr>
          <p:spPr>
            <a:xfrm>
              <a:off x="312901" y="415150"/>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8579829" y="2418594"/>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1556579" y="4688869"/>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2"/>
          <p:cNvGrpSpPr/>
          <p:nvPr/>
        </p:nvGrpSpPr>
        <p:grpSpPr>
          <a:xfrm flipH="1" rot="10800000">
            <a:off x="-942700" y="-54793"/>
            <a:ext cx="10860420" cy="6467599"/>
            <a:chOff x="-883975" y="-1264318"/>
            <a:chExt cx="10860420" cy="6467599"/>
          </a:xfrm>
        </p:grpSpPr>
        <p:grpSp>
          <p:nvGrpSpPr>
            <p:cNvPr id="256" name="Google Shape;256;p22"/>
            <p:cNvGrpSpPr/>
            <p:nvPr/>
          </p:nvGrpSpPr>
          <p:grpSpPr>
            <a:xfrm>
              <a:off x="-883975" y="-886037"/>
              <a:ext cx="10860420" cy="6089319"/>
              <a:chOff x="-883975" y="-886037"/>
              <a:chExt cx="10860420" cy="6089319"/>
            </a:xfrm>
          </p:grpSpPr>
          <p:sp>
            <p:nvSpPr>
              <p:cNvPr id="257" name="Google Shape;257;p22"/>
              <p:cNvSpPr/>
              <p:nvPr/>
            </p:nvSpPr>
            <p:spPr>
              <a:xfrm>
                <a:off x="2105775" y="-886037"/>
                <a:ext cx="1734977" cy="1710691"/>
              </a:xfrm>
              <a:custGeom>
                <a:rect b="b" l="l" r="r" t="t"/>
                <a:pathLst>
                  <a:path extrusionOk="0" h="37333" w="37863">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FC8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8018300" y="2960807"/>
                <a:ext cx="1958145" cy="1914109"/>
              </a:xfrm>
              <a:custGeom>
                <a:rect b="b" l="l" r="r" t="t"/>
                <a:pathLst>
                  <a:path extrusionOk="0" h="65200" w="6670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2881801" y="-210616"/>
                <a:ext cx="793279" cy="781686"/>
              </a:xfrm>
              <a:custGeom>
                <a:rect b="b" l="l" r="r" t="t"/>
                <a:pathLst>
                  <a:path extrusionOk="0" h="17059" w="17312">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883975" y="3531512"/>
                <a:ext cx="1734932" cy="1671769"/>
              </a:xfrm>
              <a:custGeom>
                <a:rect b="b" l="l" r="r" t="t"/>
                <a:pathLst>
                  <a:path extrusionOk="0" h="45849" w="47578">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22"/>
            <p:cNvSpPr/>
            <p:nvPr/>
          </p:nvSpPr>
          <p:spPr>
            <a:xfrm>
              <a:off x="7697550" y="-1264318"/>
              <a:ext cx="1958145" cy="1914109"/>
            </a:xfrm>
            <a:custGeom>
              <a:rect b="b" l="l" r="r" t="t"/>
              <a:pathLst>
                <a:path extrusionOk="0" h="65200" w="6670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62" name="Shape 262"/>
        <p:cNvGrpSpPr/>
        <p:nvPr/>
      </p:nvGrpSpPr>
      <p:grpSpPr>
        <a:xfrm>
          <a:off x="0" y="0"/>
          <a:ext cx="0" cy="0"/>
          <a:chOff x="0" y="0"/>
          <a:chExt cx="0" cy="0"/>
        </a:xfrm>
      </p:grpSpPr>
      <p:grpSp>
        <p:nvGrpSpPr>
          <p:cNvPr id="263" name="Google Shape;263;p23"/>
          <p:cNvGrpSpPr/>
          <p:nvPr/>
        </p:nvGrpSpPr>
        <p:grpSpPr>
          <a:xfrm>
            <a:off x="312907" y="228669"/>
            <a:ext cx="8664434" cy="4674560"/>
            <a:chOff x="312907" y="228669"/>
            <a:chExt cx="8664434" cy="4674560"/>
          </a:xfrm>
        </p:grpSpPr>
        <p:sp>
          <p:nvSpPr>
            <p:cNvPr id="264" name="Google Shape;264;p23"/>
            <p:cNvSpPr/>
            <p:nvPr/>
          </p:nvSpPr>
          <p:spPr>
            <a:xfrm flipH="1">
              <a:off x="312907" y="4493725"/>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flipH="1">
              <a:off x="1555053" y="228669"/>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flipH="1">
              <a:off x="8678228" y="1952744"/>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23"/>
          <p:cNvGrpSpPr/>
          <p:nvPr/>
        </p:nvGrpSpPr>
        <p:grpSpPr>
          <a:xfrm>
            <a:off x="-1125625" y="-818074"/>
            <a:ext cx="10396495" cy="7060753"/>
            <a:chOff x="-1125625" y="-818074"/>
            <a:chExt cx="10396495" cy="7060753"/>
          </a:xfrm>
        </p:grpSpPr>
        <p:sp>
          <p:nvSpPr>
            <p:cNvPr id="268" name="Google Shape;268;p23"/>
            <p:cNvSpPr/>
            <p:nvPr/>
          </p:nvSpPr>
          <p:spPr>
            <a:xfrm flipH="1" rot="10800000">
              <a:off x="7312725" y="4328570"/>
              <a:ext cx="1958145" cy="1914109"/>
            </a:xfrm>
            <a:custGeom>
              <a:rect b="b" l="l" r="r" t="t"/>
              <a:pathLst>
                <a:path extrusionOk="0" h="65200" w="6670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flipH="1">
              <a:off x="-1125625" y="1356345"/>
              <a:ext cx="1958145" cy="1914109"/>
            </a:xfrm>
            <a:custGeom>
              <a:rect b="b" l="l" r="r" t="t"/>
              <a:pathLst>
                <a:path extrusionOk="0" h="65200" w="6670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flipH="1">
              <a:off x="6305115" y="-818074"/>
              <a:ext cx="1620310" cy="1583871"/>
            </a:xfrm>
            <a:custGeom>
              <a:rect b="b" l="l" r="r" t="t"/>
              <a:pathLst>
                <a:path extrusionOk="0" h="65200" w="6670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mục 1">
  <p:cSld name="SECTION_HEADER_1">
    <p:bg>
      <p:bgPr>
        <a:solidFill>
          <a:schemeClr val="accent1"/>
        </a:solidFill>
      </p:bgPr>
    </p:bg>
    <p:spTree>
      <p:nvGrpSpPr>
        <p:cNvPr id="271" name="Shape 271"/>
        <p:cNvGrpSpPr/>
        <p:nvPr/>
      </p:nvGrpSpPr>
      <p:grpSpPr>
        <a:xfrm>
          <a:off x="0" y="0"/>
          <a:ext cx="0" cy="0"/>
          <a:chOff x="0" y="0"/>
          <a:chExt cx="0" cy="0"/>
        </a:xfrm>
      </p:grpSpPr>
      <p:sp>
        <p:nvSpPr>
          <p:cNvPr id="272" name="Google Shape;272;p24"/>
          <p:cNvSpPr txBox="1"/>
          <p:nvPr>
            <p:ph type="title"/>
          </p:nvPr>
        </p:nvSpPr>
        <p:spPr>
          <a:xfrm>
            <a:off x="3542068" y="2036450"/>
            <a:ext cx="28794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3600">
                <a:latin typeface="Open Sans"/>
                <a:ea typeface="Open Sans"/>
                <a:cs typeface="Open Sans"/>
                <a:sym typeface="Ope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73" name="Google Shape;273;p24"/>
          <p:cNvSpPr txBox="1"/>
          <p:nvPr>
            <p:ph idx="1" type="subTitle"/>
          </p:nvPr>
        </p:nvSpPr>
        <p:spPr>
          <a:xfrm>
            <a:off x="3542071" y="2567150"/>
            <a:ext cx="2879400" cy="74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latin typeface="Open Sans"/>
                <a:ea typeface="Open Sans"/>
                <a:cs typeface="Open Sans"/>
                <a:sym typeface="Open Sans"/>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74" name="Google Shape;274;p24"/>
          <p:cNvSpPr txBox="1"/>
          <p:nvPr>
            <p:ph hasCustomPrompt="1" idx="2" type="title"/>
          </p:nvPr>
        </p:nvSpPr>
        <p:spPr>
          <a:xfrm>
            <a:off x="2722538" y="2036450"/>
            <a:ext cx="696600" cy="53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b="1" sz="3600">
                <a:solidFill>
                  <a:schemeClr val="lt1"/>
                </a:solidFill>
                <a:latin typeface="Open Sans"/>
                <a:ea typeface="Open Sans"/>
                <a:cs typeface="Open Sans"/>
                <a:sym typeface="Open Sans"/>
              </a:defRPr>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
        <p:nvSpPr>
          <p:cNvPr id="275" name="Google Shape;275;p24"/>
          <p:cNvSpPr/>
          <p:nvPr/>
        </p:nvSpPr>
        <p:spPr>
          <a:xfrm>
            <a:off x="713225" y="-1983817"/>
            <a:ext cx="3156900" cy="3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2163775" y="-1267300"/>
            <a:ext cx="4393200" cy="4393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24"/>
          <p:cNvGrpSpPr/>
          <p:nvPr/>
        </p:nvGrpSpPr>
        <p:grpSpPr>
          <a:xfrm>
            <a:off x="0" y="4271251"/>
            <a:ext cx="1207353" cy="324548"/>
            <a:chOff x="4572000" y="214951"/>
            <a:chExt cx="1207353" cy="324548"/>
          </a:xfrm>
        </p:grpSpPr>
        <p:sp>
          <p:nvSpPr>
            <p:cNvPr id="278" name="Google Shape;278;p24"/>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279" name="Google Shape;279;p24"/>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
        <p:nvSpPr>
          <p:cNvPr id="280" name="Google Shape;280;p24"/>
          <p:cNvSpPr/>
          <p:nvPr/>
        </p:nvSpPr>
        <p:spPr>
          <a:xfrm>
            <a:off x="5607562" y="3311151"/>
            <a:ext cx="2823300" cy="2823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6819656" y="0"/>
            <a:ext cx="4607700" cy="460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24"/>
          <p:cNvGrpSpPr/>
          <p:nvPr/>
        </p:nvGrpSpPr>
        <p:grpSpPr>
          <a:xfrm>
            <a:off x="7223375" y="2139526"/>
            <a:ext cx="1207353" cy="324548"/>
            <a:chOff x="4572000" y="214951"/>
            <a:chExt cx="1207353" cy="324548"/>
          </a:xfrm>
        </p:grpSpPr>
        <p:sp>
          <p:nvSpPr>
            <p:cNvPr id="283" name="Google Shape;283;p24"/>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284" name="Google Shape;284;p24"/>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TITLE_ONLY_1_1_1_2">
    <p:bg>
      <p:bgPr>
        <a:solidFill>
          <a:schemeClr val="accent1"/>
        </a:solidFill>
      </p:bgPr>
    </p:bg>
    <p:spTree>
      <p:nvGrpSpPr>
        <p:cNvPr id="285" name="Shape 285"/>
        <p:cNvGrpSpPr/>
        <p:nvPr/>
      </p:nvGrpSpPr>
      <p:grpSpPr>
        <a:xfrm>
          <a:off x="0" y="0"/>
          <a:ext cx="0" cy="0"/>
          <a:chOff x="0" y="0"/>
          <a:chExt cx="0" cy="0"/>
        </a:xfrm>
      </p:grpSpPr>
      <p:sp>
        <p:nvSpPr>
          <p:cNvPr id="286" name="Google Shape;286;p25"/>
          <p:cNvSpPr txBox="1"/>
          <p:nvPr>
            <p:ph type="title"/>
          </p:nvPr>
        </p:nvSpPr>
        <p:spPr>
          <a:xfrm>
            <a:off x="713225" y="448050"/>
            <a:ext cx="77154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Montserrat ExtraBold"/>
              <a:buNone/>
              <a:defRPr b="1">
                <a:latin typeface="Open Sans"/>
                <a:ea typeface="Open Sans"/>
                <a:cs typeface="Open Sans"/>
                <a:sym typeface="Ope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7" name="Google Shape;287;p25"/>
          <p:cNvSpPr txBox="1"/>
          <p:nvPr>
            <p:ph idx="1" type="subTitle"/>
          </p:nvPr>
        </p:nvSpPr>
        <p:spPr>
          <a:xfrm>
            <a:off x="5698675" y="2618225"/>
            <a:ext cx="2732100" cy="137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atin typeface="Open Sans"/>
                <a:ea typeface="Open Sans"/>
                <a:cs typeface="Open Sans"/>
                <a:sym typeface="Open Sa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88" name="Google Shape;288;p25"/>
          <p:cNvSpPr/>
          <p:nvPr/>
        </p:nvSpPr>
        <p:spPr>
          <a:xfrm rot="10800000">
            <a:off x="7710247" y="-868620"/>
            <a:ext cx="2396100" cy="239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rot="10800000">
            <a:off x="6449228" y="-1440492"/>
            <a:ext cx="1979400" cy="19800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25"/>
          <p:cNvGrpSpPr/>
          <p:nvPr/>
        </p:nvGrpSpPr>
        <p:grpSpPr>
          <a:xfrm rot="10800000">
            <a:off x="7936643" y="4238781"/>
            <a:ext cx="1207353" cy="324548"/>
            <a:chOff x="4572000" y="214951"/>
            <a:chExt cx="1207353" cy="324548"/>
          </a:xfrm>
        </p:grpSpPr>
        <p:sp>
          <p:nvSpPr>
            <p:cNvPr id="291" name="Google Shape;291;p25"/>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accent4"/>
              </a:solidFill>
              <a:prstDash val="solid"/>
              <a:round/>
              <a:headEnd len="med" w="med" type="none"/>
              <a:tailEnd len="med" w="med" type="none"/>
            </a:ln>
          </p:spPr>
        </p:sp>
        <p:sp>
          <p:nvSpPr>
            <p:cNvPr id="292" name="Google Shape;292;p25"/>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accent4"/>
              </a:solidFill>
              <a:prstDash val="solid"/>
              <a:round/>
              <a:headEnd len="med" w="med" type="none"/>
              <a:tailEnd len="med" w="med" type="none"/>
            </a:ln>
          </p:spPr>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bg>
      <p:bgPr>
        <a:solidFill>
          <a:schemeClr val="accent1"/>
        </a:solidFill>
      </p:bgPr>
    </p:bg>
    <p:spTree>
      <p:nvGrpSpPr>
        <p:cNvPr id="293" name="Shape 293"/>
        <p:cNvGrpSpPr/>
        <p:nvPr/>
      </p:nvGrpSpPr>
      <p:grpSpPr>
        <a:xfrm>
          <a:off x="0" y="0"/>
          <a:ext cx="0" cy="0"/>
          <a:chOff x="0" y="0"/>
          <a:chExt cx="0" cy="0"/>
        </a:xfrm>
      </p:grpSpPr>
      <p:sp>
        <p:nvSpPr>
          <p:cNvPr id="294" name="Google Shape;294;p26"/>
          <p:cNvSpPr txBox="1"/>
          <p:nvPr>
            <p:ph type="title"/>
          </p:nvPr>
        </p:nvSpPr>
        <p:spPr>
          <a:xfrm>
            <a:off x="1677838" y="3323775"/>
            <a:ext cx="2136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b="1" sz="1800">
                <a:latin typeface="Open Sans"/>
                <a:ea typeface="Open Sans"/>
                <a:cs typeface="Open Sans"/>
                <a:sym typeface="Open Sans"/>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295" name="Google Shape;295;p26"/>
          <p:cNvSpPr txBox="1"/>
          <p:nvPr>
            <p:ph idx="2" type="title"/>
          </p:nvPr>
        </p:nvSpPr>
        <p:spPr>
          <a:xfrm>
            <a:off x="5329562" y="3323775"/>
            <a:ext cx="2136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b="1" sz="1800">
                <a:latin typeface="Open Sans"/>
                <a:ea typeface="Open Sans"/>
                <a:cs typeface="Open Sans"/>
                <a:sym typeface="Open Sans"/>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296" name="Google Shape;296;p26"/>
          <p:cNvSpPr txBox="1"/>
          <p:nvPr>
            <p:ph idx="1" type="subTitle"/>
          </p:nvPr>
        </p:nvSpPr>
        <p:spPr>
          <a:xfrm>
            <a:off x="1609450" y="3799300"/>
            <a:ext cx="2273400" cy="79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atin typeface="Open Sans"/>
                <a:ea typeface="Open Sans"/>
                <a:cs typeface="Open Sans"/>
                <a:sym typeface="Open Sans"/>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97" name="Google Shape;297;p26"/>
          <p:cNvSpPr txBox="1"/>
          <p:nvPr>
            <p:ph idx="3" type="subTitle"/>
          </p:nvPr>
        </p:nvSpPr>
        <p:spPr>
          <a:xfrm>
            <a:off x="5231751" y="3799300"/>
            <a:ext cx="2332200" cy="79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atin typeface="Open Sans"/>
                <a:ea typeface="Open Sans"/>
                <a:cs typeface="Open Sans"/>
                <a:sym typeface="Open Sans"/>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98" name="Google Shape;298;p26"/>
          <p:cNvSpPr txBox="1"/>
          <p:nvPr>
            <p:ph idx="4" type="title"/>
          </p:nvPr>
        </p:nvSpPr>
        <p:spPr>
          <a:xfrm>
            <a:off x="713225" y="448056"/>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3000"/>
              <a:buFont typeface="Montserrat ExtraBold"/>
              <a:buNone/>
              <a:defRPr b="1">
                <a:latin typeface="Open Sans"/>
                <a:ea typeface="Open Sans"/>
                <a:cs typeface="Open Sans"/>
                <a:sym typeface="Open Sans"/>
              </a:defRPr>
            </a:lvl1pPr>
            <a:lvl2pPr lvl="1" rtl="0" algn="ctr">
              <a:spcBef>
                <a:spcPts val="0"/>
              </a:spcBef>
              <a:spcAft>
                <a:spcPts val="0"/>
              </a:spcAft>
              <a:buClr>
                <a:schemeClr val="accent2"/>
              </a:buClr>
              <a:buSzPts val="3500"/>
              <a:buFont typeface="Montserrat ExtraBold"/>
              <a:buNone/>
              <a:defRPr>
                <a:solidFill>
                  <a:schemeClr val="accent2"/>
                </a:solidFill>
                <a:latin typeface="Montserrat ExtraBold"/>
                <a:ea typeface="Montserrat ExtraBold"/>
                <a:cs typeface="Montserrat ExtraBold"/>
                <a:sym typeface="Montserrat ExtraBold"/>
              </a:defRPr>
            </a:lvl2pPr>
            <a:lvl3pPr lvl="2" rtl="0" algn="ctr">
              <a:spcBef>
                <a:spcPts val="0"/>
              </a:spcBef>
              <a:spcAft>
                <a:spcPts val="0"/>
              </a:spcAft>
              <a:buClr>
                <a:schemeClr val="accent2"/>
              </a:buClr>
              <a:buSzPts val="3500"/>
              <a:buFont typeface="Montserrat ExtraBold"/>
              <a:buNone/>
              <a:defRPr>
                <a:solidFill>
                  <a:schemeClr val="accent2"/>
                </a:solidFill>
                <a:latin typeface="Montserrat ExtraBold"/>
                <a:ea typeface="Montserrat ExtraBold"/>
                <a:cs typeface="Montserrat ExtraBold"/>
                <a:sym typeface="Montserrat ExtraBold"/>
              </a:defRPr>
            </a:lvl3pPr>
            <a:lvl4pPr lvl="3" rtl="0" algn="ctr">
              <a:spcBef>
                <a:spcPts val="0"/>
              </a:spcBef>
              <a:spcAft>
                <a:spcPts val="0"/>
              </a:spcAft>
              <a:buClr>
                <a:schemeClr val="accent2"/>
              </a:buClr>
              <a:buSzPts val="3500"/>
              <a:buFont typeface="Montserrat ExtraBold"/>
              <a:buNone/>
              <a:defRPr>
                <a:solidFill>
                  <a:schemeClr val="accent2"/>
                </a:solidFill>
                <a:latin typeface="Montserrat ExtraBold"/>
                <a:ea typeface="Montserrat ExtraBold"/>
                <a:cs typeface="Montserrat ExtraBold"/>
                <a:sym typeface="Montserrat ExtraBold"/>
              </a:defRPr>
            </a:lvl4pPr>
            <a:lvl5pPr lvl="4" rtl="0" algn="ctr">
              <a:spcBef>
                <a:spcPts val="0"/>
              </a:spcBef>
              <a:spcAft>
                <a:spcPts val="0"/>
              </a:spcAft>
              <a:buClr>
                <a:schemeClr val="accent2"/>
              </a:buClr>
              <a:buSzPts val="3500"/>
              <a:buFont typeface="Montserrat ExtraBold"/>
              <a:buNone/>
              <a:defRPr>
                <a:solidFill>
                  <a:schemeClr val="accent2"/>
                </a:solidFill>
                <a:latin typeface="Montserrat ExtraBold"/>
                <a:ea typeface="Montserrat ExtraBold"/>
                <a:cs typeface="Montserrat ExtraBold"/>
                <a:sym typeface="Montserrat ExtraBold"/>
              </a:defRPr>
            </a:lvl5pPr>
            <a:lvl6pPr lvl="5" rtl="0" algn="ctr">
              <a:spcBef>
                <a:spcPts val="0"/>
              </a:spcBef>
              <a:spcAft>
                <a:spcPts val="0"/>
              </a:spcAft>
              <a:buClr>
                <a:schemeClr val="accent2"/>
              </a:buClr>
              <a:buSzPts val="3500"/>
              <a:buFont typeface="Montserrat ExtraBold"/>
              <a:buNone/>
              <a:defRPr>
                <a:solidFill>
                  <a:schemeClr val="accent2"/>
                </a:solidFill>
                <a:latin typeface="Montserrat ExtraBold"/>
                <a:ea typeface="Montserrat ExtraBold"/>
                <a:cs typeface="Montserrat ExtraBold"/>
                <a:sym typeface="Montserrat ExtraBold"/>
              </a:defRPr>
            </a:lvl6pPr>
            <a:lvl7pPr lvl="6" rtl="0" algn="ctr">
              <a:spcBef>
                <a:spcPts val="0"/>
              </a:spcBef>
              <a:spcAft>
                <a:spcPts val="0"/>
              </a:spcAft>
              <a:buClr>
                <a:schemeClr val="accent2"/>
              </a:buClr>
              <a:buSzPts val="3500"/>
              <a:buFont typeface="Montserrat ExtraBold"/>
              <a:buNone/>
              <a:defRPr>
                <a:solidFill>
                  <a:schemeClr val="accent2"/>
                </a:solidFill>
                <a:latin typeface="Montserrat ExtraBold"/>
                <a:ea typeface="Montserrat ExtraBold"/>
                <a:cs typeface="Montserrat ExtraBold"/>
                <a:sym typeface="Montserrat ExtraBold"/>
              </a:defRPr>
            </a:lvl7pPr>
            <a:lvl8pPr lvl="7" rtl="0" algn="ctr">
              <a:spcBef>
                <a:spcPts val="0"/>
              </a:spcBef>
              <a:spcAft>
                <a:spcPts val="0"/>
              </a:spcAft>
              <a:buClr>
                <a:schemeClr val="accent2"/>
              </a:buClr>
              <a:buSzPts val="3500"/>
              <a:buFont typeface="Montserrat ExtraBold"/>
              <a:buNone/>
              <a:defRPr>
                <a:solidFill>
                  <a:schemeClr val="accent2"/>
                </a:solidFill>
                <a:latin typeface="Montserrat ExtraBold"/>
                <a:ea typeface="Montserrat ExtraBold"/>
                <a:cs typeface="Montserrat ExtraBold"/>
                <a:sym typeface="Montserrat ExtraBold"/>
              </a:defRPr>
            </a:lvl8pPr>
            <a:lvl9pPr lvl="8" rtl="0" algn="ctr">
              <a:spcBef>
                <a:spcPts val="0"/>
              </a:spcBef>
              <a:spcAft>
                <a:spcPts val="0"/>
              </a:spcAft>
              <a:buClr>
                <a:schemeClr val="accent2"/>
              </a:buClr>
              <a:buSzPts val="3500"/>
              <a:buFont typeface="Montserrat ExtraBold"/>
              <a:buNone/>
              <a:defRPr>
                <a:solidFill>
                  <a:schemeClr val="accent2"/>
                </a:solidFill>
                <a:latin typeface="Montserrat ExtraBold"/>
                <a:ea typeface="Montserrat ExtraBold"/>
                <a:cs typeface="Montserrat ExtraBold"/>
                <a:sym typeface="Montserrat ExtraBold"/>
              </a:defRPr>
            </a:lvl9pPr>
          </a:lstStyle>
          <a:p/>
        </p:txBody>
      </p:sp>
      <p:sp>
        <p:nvSpPr>
          <p:cNvPr id="299" name="Google Shape;299;p26"/>
          <p:cNvSpPr/>
          <p:nvPr/>
        </p:nvSpPr>
        <p:spPr>
          <a:xfrm rot="10800000">
            <a:off x="8430728" y="2615808"/>
            <a:ext cx="1979400" cy="19800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rot="10800000">
            <a:off x="7710247" y="-868620"/>
            <a:ext cx="2396100" cy="23967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26"/>
          <p:cNvGrpSpPr/>
          <p:nvPr/>
        </p:nvGrpSpPr>
        <p:grpSpPr>
          <a:xfrm rot="5400000">
            <a:off x="-52732" y="4433531"/>
            <a:ext cx="1207353" cy="324548"/>
            <a:chOff x="4572000" y="214951"/>
            <a:chExt cx="1207353" cy="324548"/>
          </a:xfrm>
        </p:grpSpPr>
        <p:sp>
          <p:nvSpPr>
            <p:cNvPr id="302" name="Google Shape;302;p26"/>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accent4"/>
              </a:solidFill>
              <a:prstDash val="solid"/>
              <a:round/>
              <a:headEnd len="med" w="med" type="none"/>
              <a:tailEnd len="med" w="med" type="none"/>
            </a:ln>
          </p:spPr>
        </p:sp>
        <p:sp>
          <p:nvSpPr>
            <p:cNvPr id="303" name="Google Shape;303;p26"/>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accent4"/>
              </a:solidFill>
              <a:prstDash val="solid"/>
              <a:round/>
              <a:headEnd len="med" w="med" type="none"/>
              <a:tailEnd len="med" w="med" type="none"/>
            </a:ln>
          </p:spPr>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4"/>
          <p:cNvSpPr txBox="1"/>
          <p:nvPr>
            <p:ph idx="1" type="body"/>
          </p:nvPr>
        </p:nvSpPr>
        <p:spPr>
          <a:xfrm>
            <a:off x="735675" y="1152475"/>
            <a:ext cx="7688400" cy="368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434343"/>
              </a:buClr>
              <a:buSzPts val="1400"/>
              <a:buChar char="●"/>
              <a:defRPr/>
            </a:lvl1pPr>
            <a:lvl2pPr indent="-304800" lvl="1" marL="914400" rtl="0">
              <a:lnSpc>
                <a:spcPct val="115000"/>
              </a:lnSpc>
              <a:spcBef>
                <a:spcPts val="0"/>
              </a:spcBef>
              <a:spcAft>
                <a:spcPts val="0"/>
              </a:spcAft>
              <a:buClr>
                <a:srgbClr val="434343"/>
              </a:buClr>
              <a:buSzPts val="1200"/>
              <a:buChar char="○"/>
              <a:defRPr>
                <a:solidFill>
                  <a:srgbClr val="434343"/>
                </a:solidFill>
              </a:defRPr>
            </a:lvl2pPr>
            <a:lvl3pPr indent="-304800" lvl="2" marL="1371600" rtl="0">
              <a:lnSpc>
                <a:spcPct val="115000"/>
              </a:lnSpc>
              <a:spcBef>
                <a:spcPts val="0"/>
              </a:spcBef>
              <a:spcAft>
                <a:spcPts val="0"/>
              </a:spcAft>
              <a:buClr>
                <a:srgbClr val="434343"/>
              </a:buClr>
              <a:buSzPts val="1200"/>
              <a:buChar char="■"/>
              <a:defRPr>
                <a:solidFill>
                  <a:srgbClr val="434343"/>
                </a:solidFill>
              </a:defRPr>
            </a:lvl3pPr>
            <a:lvl4pPr indent="-304800" lvl="3" marL="1828800" rtl="0">
              <a:lnSpc>
                <a:spcPct val="115000"/>
              </a:lnSpc>
              <a:spcBef>
                <a:spcPts val="0"/>
              </a:spcBef>
              <a:spcAft>
                <a:spcPts val="0"/>
              </a:spcAft>
              <a:buClr>
                <a:srgbClr val="434343"/>
              </a:buClr>
              <a:buSzPts val="1200"/>
              <a:buChar char="●"/>
              <a:defRPr>
                <a:solidFill>
                  <a:srgbClr val="434343"/>
                </a:solidFill>
              </a:defRPr>
            </a:lvl4pPr>
            <a:lvl5pPr indent="-304800" lvl="4" marL="2286000" rtl="0">
              <a:lnSpc>
                <a:spcPct val="115000"/>
              </a:lnSpc>
              <a:spcBef>
                <a:spcPts val="0"/>
              </a:spcBef>
              <a:spcAft>
                <a:spcPts val="0"/>
              </a:spcAft>
              <a:buClr>
                <a:srgbClr val="434343"/>
              </a:buClr>
              <a:buSzPts val="1200"/>
              <a:buChar char="○"/>
              <a:defRPr>
                <a:solidFill>
                  <a:srgbClr val="434343"/>
                </a:solidFill>
              </a:defRPr>
            </a:lvl5pPr>
            <a:lvl6pPr indent="-304800" lvl="5" marL="2743200" rtl="0">
              <a:lnSpc>
                <a:spcPct val="115000"/>
              </a:lnSpc>
              <a:spcBef>
                <a:spcPts val="0"/>
              </a:spcBef>
              <a:spcAft>
                <a:spcPts val="0"/>
              </a:spcAft>
              <a:buClr>
                <a:srgbClr val="434343"/>
              </a:buClr>
              <a:buSzPts val="1200"/>
              <a:buChar char="■"/>
              <a:defRPr>
                <a:solidFill>
                  <a:srgbClr val="434343"/>
                </a:solidFill>
              </a:defRPr>
            </a:lvl6pPr>
            <a:lvl7pPr indent="-304800" lvl="6" marL="3200400" rtl="0">
              <a:lnSpc>
                <a:spcPct val="115000"/>
              </a:lnSpc>
              <a:spcBef>
                <a:spcPts val="0"/>
              </a:spcBef>
              <a:spcAft>
                <a:spcPts val="0"/>
              </a:spcAft>
              <a:buClr>
                <a:srgbClr val="434343"/>
              </a:buClr>
              <a:buSzPts val="1200"/>
              <a:buChar char="●"/>
              <a:defRPr>
                <a:solidFill>
                  <a:srgbClr val="434343"/>
                </a:solidFill>
              </a:defRPr>
            </a:lvl7pPr>
            <a:lvl8pPr indent="-304800" lvl="7" marL="3657600" rtl="0">
              <a:lnSpc>
                <a:spcPct val="115000"/>
              </a:lnSpc>
              <a:spcBef>
                <a:spcPts val="0"/>
              </a:spcBef>
              <a:spcAft>
                <a:spcPts val="0"/>
              </a:spcAft>
              <a:buClr>
                <a:srgbClr val="434343"/>
              </a:buClr>
              <a:buSzPts val="1200"/>
              <a:buChar char="○"/>
              <a:defRPr>
                <a:solidFill>
                  <a:srgbClr val="434343"/>
                </a:solidFill>
              </a:defRPr>
            </a:lvl8pPr>
            <a:lvl9pPr indent="-304800" lvl="8" marL="4114800" rtl="0">
              <a:lnSpc>
                <a:spcPct val="115000"/>
              </a:lnSpc>
              <a:spcBef>
                <a:spcPts val="0"/>
              </a:spcBef>
              <a:spcAft>
                <a:spcPts val="0"/>
              </a:spcAft>
              <a:buClr>
                <a:srgbClr val="434343"/>
              </a:buClr>
              <a:buSzPts val="1200"/>
              <a:buChar char="■"/>
              <a:defRPr>
                <a:solidFill>
                  <a:srgbClr val="434343"/>
                </a:solidFill>
              </a:defRPr>
            </a:lvl9pPr>
          </a:lstStyle>
          <a:p/>
        </p:txBody>
      </p:sp>
      <p:grpSp>
        <p:nvGrpSpPr>
          <p:cNvPr id="39" name="Google Shape;39;p4"/>
          <p:cNvGrpSpPr/>
          <p:nvPr/>
        </p:nvGrpSpPr>
        <p:grpSpPr>
          <a:xfrm>
            <a:off x="267954" y="220144"/>
            <a:ext cx="8563134" cy="4721660"/>
            <a:chOff x="267954" y="220144"/>
            <a:chExt cx="8563134" cy="4721660"/>
          </a:xfrm>
        </p:grpSpPr>
        <p:sp>
          <p:nvSpPr>
            <p:cNvPr id="40" name="Google Shape;40;p4"/>
            <p:cNvSpPr/>
            <p:nvPr/>
          </p:nvSpPr>
          <p:spPr>
            <a:xfrm>
              <a:off x="267954" y="220144"/>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8428901" y="4532300"/>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4"/>
          <p:cNvGrpSpPr/>
          <p:nvPr/>
        </p:nvGrpSpPr>
        <p:grpSpPr>
          <a:xfrm>
            <a:off x="-618175" y="-765762"/>
            <a:ext cx="10777152" cy="7288366"/>
            <a:chOff x="-618175" y="-765762"/>
            <a:chExt cx="10777152" cy="7288366"/>
          </a:xfrm>
        </p:grpSpPr>
        <p:grpSp>
          <p:nvGrpSpPr>
            <p:cNvPr id="43" name="Google Shape;43;p4"/>
            <p:cNvGrpSpPr/>
            <p:nvPr/>
          </p:nvGrpSpPr>
          <p:grpSpPr>
            <a:xfrm>
              <a:off x="8424000" y="-765762"/>
              <a:ext cx="1734977" cy="1811447"/>
              <a:chOff x="8424000" y="-765762"/>
              <a:chExt cx="1734977" cy="1811447"/>
            </a:xfrm>
          </p:grpSpPr>
          <p:sp>
            <p:nvSpPr>
              <p:cNvPr id="44" name="Google Shape;44;p4"/>
              <p:cNvSpPr/>
              <p:nvPr/>
            </p:nvSpPr>
            <p:spPr>
              <a:xfrm>
                <a:off x="8424000" y="-765762"/>
                <a:ext cx="1734977" cy="1710691"/>
              </a:xfrm>
              <a:custGeom>
                <a:rect b="b" l="l" r="r" t="t"/>
                <a:pathLst>
                  <a:path extrusionOk="0" h="37333" w="37863">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FC8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8887575" y="63001"/>
                <a:ext cx="997214" cy="982684"/>
              </a:xfrm>
              <a:custGeom>
                <a:rect b="b" l="l" r="r" t="t"/>
                <a:pathLst>
                  <a:path extrusionOk="0" h="17059" w="17312">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4"/>
            <p:cNvSpPr/>
            <p:nvPr/>
          </p:nvSpPr>
          <p:spPr>
            <a:xfrm rot="10800000">
              <a:off x="-618175" y="4608495"/>
              <a:ext cx="1958145" cy="1914109"/>
            </a:xfrm>
            <a:custGeom>
              <a:rect b="b" l="l" r="r" t="t"/>
              <a:pathLst>
                <a:path extrusionOk="0" h="65200" w="6670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 name="Google Shape;49;p5"/>
          <p:cNvSpPr txBox="1"/>
          <p:nvPr>
            <p:ph idx="1" type="subTitle"/>
          </p:nvPr>
        </p:nvSpPr>
        <p:spPr>
          <a:xfrm>
            <a:off x="4949625" y="2891701"/>
            <a:ext cx="3051600" cy="138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0" name="Google Shape;50;p5"/>
          <p:cNvSpPr txBox="1"/>
          <p:nvPr>
            <p:ph idx="2" type="subTitle"/>
          </p:nvPr>
        </p:nvSpPr>
        <p:spPr>
          <a:xfrm>
            <a:off x="1142799" y="2891700"/>
            <a:ext cx="3051600" cy="138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 name="Google Shape;51;p5"/>
          <p:cNvSpPr txBox="1"/>
          <p:nvPr>
            <p:ph idx="3" type="subTitle"/>
          </p:nvPr>
        </p:nvSpPr>
        <p:spPr>
          <a:xfrm>
            <a:off x="1142775" y="2318050"/>
            <a:ext cx="3051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solidFill>
                  <a:schemeClr val="dk1"/>
                </a:solidFil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52" name="Google Shape;52;p5"/>
          <p:cNvSpPr txBox="1"/>
          <p:nvPr>
            <p:ph idx="4" type="subTitle"/>
          </p:nvPr>
        </p:nvSpPr>
        <p:spPr>
          <a:xfrm>
            <a:off x="4949625" y="2318050"/>
            <a:ext cx="3051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2000">
                <a:solidFill>
                  <a:schemeClr val="dk1"/>
                </a:solidFill>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grpSp>
        <p:nvGrpSpPr>
          <p:cNvPr id="53" name="Google Shape;53;p5"/>
          <p:cNvGrpSpPr/>
          <p:nvPr/>
        </p:nvGrpSpPr>
        <p:grpSpPr>
          <a:xfrm>
            <a:off x="170126" y="246175"/>
            <a:ext cx="8660961" cy="4744506"/>
            <a:chOff x="170126" y="246175"/>
            <a:chExt cx="8660961" cy="4744506"/>
          </a:xfrm>
        </p:grpSpPr>
        <p:sp>
          <p:nvSpPr>
            <p:cNvPr id="54" name="Google Shape;54;p5"/>
            <p:cNvSpPr/>
            <p:nvPr/>
          </p:nvSpPr>
          <p:spPr>
            <a:xfrm>
              <a:off x="8428901" y="246175"/>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6806966" y="4684357"/>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170126" y="4150575"/>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5"/>
          <p:cNvGrpSpPr/>
          <p:nvPr/>
        </p:nvGrpSpPr>
        <p:grpSpPr>
          <a:xfrm>
            <a:off x="-932912" y="-1345725"/>
            <a:ext cx="11341947" cy="7090428"/>
            <a:chOff x="-932912" y="-1345725"/>
            <a:chExt cx="11341947" cy="7090428"/>
          </a:xfrm>
        </p:grpSpPr>
        <p:grpSp>
          <p:nvGrpSpPr>
            <p:cNvPr id="58" name="Google Shape;58;p5"/>
            <p:cNvGrpSpPr/>
            <p:nvPr/>
          </p:nvGrpSpPr>
          <p:grpSpPr>
            <a:xfrm flipH="1">
              <a:off x="-932912" y="-1345725"/>
              <a:ext cx="1734977" cy="1726082"/>
              <a:chOff x="4325775" y="-1430337"/>
              <a:chExt cx="1734977" cy="1726082"/>
            </a:xfrm>
          </p:grpSpPr>
          <p:sp>
            <p:nvSpPr>
              <p:cNvPr id="59" name="Google Shape;59;p5"/>
              <p:cNvSpPr/>
              <p:nvPr/>
            </p:nvSpPr>
            <p:spPr>
              <a:xfrm>
                <a:off x="4325775" y="-1430337"/>
                <a:ext cx="1734977" cy="1710691"/>
              </a:xfrm>
              <a:custGeom>
                <a:rect b="b" l="l" r="r" t="t"/>
                <a:pathLst>
                  <a:path extrusionOk="0" h="37333" w="37863">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FC8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4836288" y="-485941"/>
                <a:ext cx="793279" cy="781686"/>
              </a:xfrm>
              <a:custGeom>
                <a:rect b="b" l="l" r="r" t="t"/>
                <a:pathLst>
                  <a:path extrusionOk="0" h="17059" w="17312">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5"/>
            <p:cNvSpPr/>
            <p:nvPr/>
          </p:nvSpPr>
          <p:spPr>
            <a:xfrm rot="5400000">
              <a:off x="8472908" y="3808576"/>
              <a:ext cx="1958145" cy="1914109"/>
            </a:xfrm>
            <a:custGeom>
              <a:rect b="b" l="l" r="r" t="t"/>
              <a:pathLst>
                <a:path extrusionOk="0" h="65200" w="6670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4" name="Google Shape;64;p6"/>
          <p:cNvGrpSpPr/>
          <p:nvPr/>
        </p:nvGrpSpPr>
        <p:grpSpPr>
          <a:xfrm>
            <a:off x="267954" y="220144"/>
            <a:ext cx="8563134" cy="4721660"/>
            <a:chOff x="267954" y="220144"/>
            <a:chExt cx="8563134" cy="4721660"/>
          </a:xfrm>
        </p:grpSpPr>
        <p:sp>
          <p:nvSpPr>
            <p:cNvPr id="65" name="Google Shape;65;p6"/>
            <p:cNvSpPr/>
            <p:nvPr/>
          </p:nvSpPr>
          <p:spPr>
            <a:xfrm>
              <a:off x="267954" y="220144"/>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8428901" y="4532300"/>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6"/>
          <p:cNvGrpSpPr/>
          <p:nvPr/>
        </p:nvGrpSpPr>
        <p:grpSpPr>
          <a:xfrm>
            <a:off x="-1160725" y="-1290362"/>
            <a:ext cx="11096702" cy="6650956"/>
            <a:chOff x="-1160725" y="-1290362"/>
            <a:chExt cx="11096702" cy="6650956"/>
          </a:xfrm>
        </p:grpSpPr>
        <p:grpSp>
          <p:nvGrpSpPr>
            <p:cNvPr id="68" name="Google Shape;68;p6"/>
            <p:cNvGrpSpPr/>
            <p:nvPr/>
          </p:nvGrpSpPr>
          <p:grpSpPr>
            <a:xfrm>
              <a:off x="8201000" y="-1290362"/>
              <a:ext cx="1734977" cy="1735382"/>
              <a:chOff x="3858375" y="-1066537"/>
              <a:chExt cx="1734977" cy="1735382"/>
            </a:xfrm>
          </p:grpSpPr>
          <p:sp>
            <p:nvSpPr>
              <p:cNvPr id="69" name="Google Shape;69;p6"/>
              <p:cNvSpPr/>
              <p:nvPr/>
            </p:nvSpPr>
            <p:spPr>
              <a:xfrm>
                <a:off x="3858375" y="-1066537"/>
                <a:ext cx="1734977" cy="1710691"/>
              </a:xfrm>
              <a:custGeom>
                <a:rect b="b" l="l" r="r" t="t"/>
                <a:pathLst>
                  <a:path extrusionOk="0" h="37333" w="37863">
                    <a:moveTo>
                      <a:pt x="30183" y="1"/>
                    </a:moveTo>
                    <a:lnTo>
                      <a:pt x="2120" y="28064"/>
                    </a:lnTo>
                    <a:cubicBezTo>
                      <a:pt x="1" y="30183"/>
                      <a:pt x="1" y="33624"/>
                      <a:pt x="2120" y="35743"/>
                    </a:cubicBezTo>
                    <a:cubicBezTo>
                      <a:pt x="3180" y="36803"/>
                      <a:pt x="4570" y="37333"/>
                      <a:pt x="5960" y="37333"/>
                    </a:cubicBezTo>
                    <a:cubicBezTo>
                      <a:pt x="7350" y="37333"/>
                      <a:pt x="8740" y="36803"/>
                      <a:pt x="9799" y="35743"/>
                    </a:cubicBezTo>
                    <a:lnTo>
                      <a:pt x="37862" y="7680"/>
                    </a:lnTo>
                    <a:lnTo>
                      <a:pt x="30183" y="1"/>
                    </a:lnTo>
                    <a:close/>
                  </a:path>
                </a:pathLst>
              </a:custGeom>
              <a:solidFill>
                <a:srgbClr val="FC8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4358976" y="-112841"/>
                <a:ext cx="793279" cy="781686"/>
              </a:xfrm>
              <a:custGeom>
                <a:rect b="b" l="l" r="r" t="t"/>
                <a:pathLst>
                  <a:path extrusionOk="0" h="17059" w="17312">
                    <a:moveTo>
                      <a:pt x="13799" y="0"/>
                    </a:moveTo>
                    <a:lnTo>
                      <a:pt x="976" y="12823"/>
                    </a:lnTo>
                    <a:cubicBezTo>
                      <a:pt x="0" y="13788"/>
                      <a:pt x="0" y="15359"/>
                      <a:pt x="976" y="16336"/>
                    </a:cubicBezTo>
                    <a:cubicBezTo>
                      <a:pt x="1459" y="16818"/>
                      <a:pt x="2093" y="17059"/>
                      <a:pt x="2728" y="17059"/>
                    </a:cubicBezTo>
                    <a:cubicBezTo>
                      <a:pt x="3364" y="17059"/>
                      <a:pt x="4001" y="16818"/>
                      <a:pt x="4489" y="16336"/>
                    </a:cubicBezTo>
                    <a:lnTo>
                      <a:pt x="17312" y="3513"/>
                    </a:lnTo>
                    <a:lnTo>
                      <a:pt x="137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6"/>
            <p:cNvSpPr/>
            <p:nvPr/>
          </p:nvSpPr>
          <p:spPr>
            <a:xfrm>
              <a:off x="-1160725" y="3688825"/>
              <a:ext cx="1734932" cy="1671769"/>
            </a:xfrm>
            <a:custGeom>
              <a:rect b="b" l="l" r="r" t="t"/>
              <a:pathLst>
                <a:path extrusionOk="0" h="45849" w="47578">
                  <a:moveTo>
                    <a:pt x="28135" y="0"/>
                  </a:moveTo>
                  <a:cubicBezTo>
                    <a:pt x="23602" y="0"/>
                    <a:pt x="19068" y="1730"/>
                    <a:pt x="15610" y="5189"/>
                  </a:cubicBezTo>
                  <a:lnTo>
                    <a:pt x="1" y="20798"/>
                  </a:lnTo>
                  <a:lnTo>
                    <a:pt x="25063" y="45848"/>
                  </a:lnTo>
                  <a:lnTo>
                    <a:pt x="40660" y="30251"/>
                  </a:lnTo>
                  <a:cubicBezTo>
                    <a:pt x="47578" y="23334"/>
                    <a:pt x="47578" y="12106"/>
                    <a:pt x="40660" y="5189"/>
                  </a:cubicBezTo>
                  <a:cubicBezTo>
                    <a:pt x="37202" y="1730"/>
                    <a:pt x="32668" y="0"/>
                    <a:pt x="281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2" name="Shape 72"/>
        <p:cNvGrpSpPr/>
        <p:nvPr/>
      </p:nvGrpSpPr>
      <p:grpSpPr>
        <a:xfrm>
          <a:off x="0" y="0"/>
          <a:ext cx="0" cy="0"/>
          <a:chOff x="0" y="0"/>
          <a:chExt cx="0" cy="0"/>
        </a:xfrm>
      </p:grpSpPr>
      <p:grpSp>
        <p:nvGrpSpPr>
          <p:cNvPr id="73" name="Google Shape;73;p7"/>
          <p:cNvGrpSpPr/>
          <p:nvPr/>
        </p:nvGrpSpPr>
        <p:grpSpPr>
          <a:xfrm>
            <a:off x="7368084" y="-993133"/>
            <a:ext cx="3177255" cy="5995904"/>
            <a:chOff x="7368084" y="-993133"/>
            <a:chExt cx="3177255" cy="5995904"/>
          </a:xfrm>
        </p:grpSpPr>
        <p:sp>
          <p:nvSpPr>
            <p:cNvPr id="74" name="Google Shape;74;p7"/>
            <p:cNvSpPr/>
            <p:nvPr/>
          </p:nvSpPr>
          <p:spPr>
            <a:xfrm>
              <a:off x="7556496" y="-993133"/>
              <a:ext cx="2035586" cy="1984379"/>
            </a:xfrm>
            <a:custGeom>
              <a:rect b="b" l="l" r="r" t="t"/>
              <a:pathLst>
                <a:path extrusionOk="0" h="41658" w="42733">
                  <a:moveTo>
                    <a:pt x="27325" y="0"/>
                  </a:moveTo>
                  <a:lnTo>
                    <a:pt x="4251" y="23063"/>
                  </a:lnTo>
                  <a:cubicBezTo>
                    <a:pt x="1" y="27325"/>
                    <a:pt x="1" y="34219"/>
                    <a:pt x="4251" y="38469"/>
                  </a:cubicBezTo>
                  <a:cubicBezTo>
                    <a:pt x="6382" y="40594"/>
                    <a:pt x="9171" y="41657"/>
                    <a:pt x="11959" y="41657"/>
                  </a:cubicBezTo>
                  <a:cubicBezTo>
                    <a:pt x="14746" y="41657"/>
                    <a:pt x="17532" y="40594"/>
                    <a:pt x="19658" y="38469"/>
                  </a:cubicBezTo>
                  <a:lnTo>
                    <a:pt x="42732" y="15407"/>
                  </a:lnTo>
                  <a:lnTo>
                    <a:pt x="273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7368084" y="1896968"/>
              <a:ext cx="3177255" cy="3105802"/>
            </a:xfrm>
            <a:custGeom>
              <a:rect b="b" l="l" r="r" t="t"/>
              <a:pathLst>
                <a:path extrusionOk="0" h="65200" w="66700">
                  <a:moveTo>
                    <a:pt x="44982" y="1"/>
                  </a:moveTo>
                  <a:lnTo>
                    <a:pt x="6001" y="38982"/>
                  </a:lnTo>
                  <a:cubicBezTo>
                    <a:pt x="1" y="44983"/>
                    <a:pt x="1" y="54710"/>
                    <a:pt x="6001" y="60699"/>
                  </a:cubicBezTo>
                  <a:cubicBezTo>
                    <a:pt x="9002" y="63699"/>
                    <a:pt x="12934" y="65199"/>
                    <a:pt x="16864" y="65199"/>
                  </a:cubicBezTo>
                  <a:cubicBezTo>
                    <a:pt x="20795" y="65199"/>
                    <a:pt x="24724" y="63699"/>
                    <a:pt x="27718" y="60699"/>
                  </a:cubicBezTo>
                  <a:lnTo>
                    <a:pt x="66699" y="21718"/>
                  </a:lnTo>
                  <a:lnTo>
                    <a:pt x="449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7"/>
          <p:cNvSpPr txBox="1"/>
          <p:nvPr>
            <p:ph type="title"/>
          </p:nvPr>
        </p:nvSpPr>
        <p:spPr>
          <a:xfrm>
            <a:off x="720000" y="445025"/>
            <a:ext cx="4009200" cy="1638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7" name="Google Shape;77;p7"/>
          <p:cNvSpPr txBox="1"/>
          <p:nvPr>
            <p:ph idx="1" type="body"/>
          </p:nvPr>
        </p:nvSpPr>
        <p:spPr>
          <a:xfrm>
            <a:off x="720000" y="2150300"/>
            <a:ext cx="4009200" cy="245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1"/>
              </a:buClr>
              <a:buSzPts val="1400"/>
              <a:buChar char="●"/>
              <a:defRPr>
                <a:solidFill>
                  <a:srgbClr val="434343"/>
                </a:solidFill>
              </a:defRPr>
            </a:lvl1pPr>
            <a:lvl2pPr indent="-304800" lvl="1" marL="914400" rtl="0">
              <a:lnSpc>
                <a:spcPct val="115000"/>
              </a:lnSpc>
              <a:spcBef>
                <a:spcPts val="0"/>
              </a:spcBef>
              <a:spcAft>
                <a:spcPts val="0"/>
              </a:spcAft>
              <a:buSzPts val="1200"/>
              <a:buChar char="○"/>
              <a:defRPr>
                <a:solidFill>
                  <a:srgbClr val="434343"/>
                </a:solidFill>
              </a:defRPr>
            </a:lvl2pPr>
            <a:lvl3pPr indent="-304800" lvl="2" marL="1371600" rtl="0">
              <a:lnSpc>
                <a:spcPct val="115000"/>
              </a:lnSpc>
              <a:spcBef>
                <a:spcPts val="0"/>
              </a:spcBef>
              <a:spcAft>
                <a:spcPts val="0"/>
              </a:spcAft>
              <a:buSzPts val="1200"/>
              <a:buChar char="■"/>
              <a:defRPr>
                <a:solidFill>
                  <a:srgbClr val="434343"/>
                </a:solidFill>
              </a:defRPr>
            </a:lvl3pPr>
            <a:lvl4pPr indent="-304800" lvl="3" marL="1828800" rtl="0">
              <a:lnSpc>
                <a:spcPct val="115000"/>
              </a:lnSpc>
              <a:spcBef>
                <a:spcPts val="0"/>
              </a:spcBef>
              <a:spcAft>
                <a:spcPts val="0"/>
              </a:spcAft>
              <a:buSzPts val="1200"/>
              <a:buChar char="●"/>
              <a:defRPr>
                <a:solidFill>
                  <a:srgbClr val="434343"/>
                </a:solidFill>
              </a:defRPr>
            </a:lvl4pPr>
            <a:lvl5pPr indent="-304800" lvl="4" marL="2286000" rtl="0">
              <a:lnSpc>
                <a:spcPct val="115000"/>
              </a:lnSpc>
              <a:spcBef>
                <a:spcPts val="0"/>
              </a:spcBef>
              <a:spcAft>
                <a:spcPts val="0"/>
              </a:spcAft>
              <a:buSzPts val="1200"/>
              <a:buChar char="○"/>
              <a:defRPr>
                <a:solidFill>
                  <a:srgbClr val="434343"/>
                </a:solidFill>
              </a:defRPr>
            </a:lvl5pPr>
            <a:lvl6pPr indent="-304800" lvl="5" marL="2743200" rtl="0">
              <a:lnSpc>
                <a:spcPct val="115000"/>
              </a:lnSpc>
              <a:spcBef>
                <a:spcPts val="0"/>
              </a:spcBef>
              <a:spcAft>
                <a:spcPts val="0"/>
              </a:spcAft>
              <a:buSzPts val="1200"/>
              <a:buChar char="■"/>
              <a:defRPr>
                <a:solidFill>
                  <a:srgbClr val="434343"/>
                </a:solidFill>
              </a:defRPr>
            </a:lvl6pPr>
            <a:lvl7pPr indent="-304800" lvl="6" marL="3200400" rtl="0">
              <a:lnSpc>
                <a:spcPct val="115000"/>
              </a:lnSpc>
              <a:spcBef>
                <a:spcPts val="0"/>
              </a:spcBef>
              <a:spcAft>
                <a:spcPts val="0"/>
              </a:spcAft>
              <a:buSzPts val="1200"/>
              <a:buChar char="●"/>
              <a:defRPr>
                <a:solidFill>
                  <a:srgbClr val="434343"/>
                </a:solidFill>
              </a:defRPr>
            </a:lvl7pPr>
            <a:lvl8pPr indent="-304800" lvl="7" marL="3657600" rtl="0">
              <a:lnSpc>
                <a:spcPct val="115000"/>
              </a:lnSpc>
              <a:spcBef>
                <a:spcPts val="0"/>
              </a:spcBef>
              <a:spcAft>
                <a:spcPts val="0"/>
              </a:spcAft>
              <a:buSzPts val="1200"/>
              <a:buChar char="○"/>
              <a:defRPr>
                <a:solidFill>
                  <a:srgbClr val="434343"/>
                </a:solidFill>
              </a:defRPr>
            </a:lvl8pPr>
            <a:lvl9pPr indent="-304800" lvl="8" marL="4114800" rtl="0">
              <a:lnSpc>
                <a:spcPct val="115000"/>
              </a:lnSpc>
              <a:spcBef>
                <a:spcPts val="0"/>
              </a:spcBef>
              <a:spcAft>
                <a:spcPts val="0"/>
              </a:spcAft>
              <a:buSzPts val="1200"/>
              <a:buChar char="■"/>
              <a:defRPr>
                <a:solidFill>
                  <a:srgbClr val="434343"/>
                </a:solidFill>
              </a:defRPr>
            </a:lvl9pPr>
          </a:lstStyle>
          <a:p/>
        </p:txBody>
      </p:sp>
      <p:sp>
        <p:nvSpPr>
          <p:cNvPr id="78" name="Google Shape;78;p7"/>
          <p:cNvSpPr/>
          <p:nvPr>
            <p:ph idx="2" type="pic"/>
          </p:nvPr>
        </p:nvSpPr>
        <p:spPr>
          <a:xfrm>
            <a:off x="5019500" y="874800"/>
            <a:ext cx="3469500" cy="3393900"/>
          </a:xfrm>
          <a:prstGeom prst="ellipse">
            <a:avLst/>
          </a:prstGeom>
          <a:noFill/>
          <a:ln cap="flat" cmpd="sng" w="76200">
            <a:solidFill>
              <a:schemeClr val="accent2"/>
            </a:solidFill>
            <a:prstDash val="solid"/>
            <a:round/>
            <a:headEnd len="sm" w="sm" type="none"/>
            <a:tailEnd len="sm" w="sm" type="none"/>
          </a:ln>
        </p:spPr>
      </p:sp>
      <p:grpSp>
        <p:nvGrpSpPr>
          <p:cNvPr id="79" name="Google Shape;79;p7"/>
          <p:cNvGrpSpPr/>
          <p:nvPr/>
        </p:nvGrpSpPr>
        <p:grpSpPr>
          <a:xfrm>
            <a:off x="171176" y="125500"/>
            <a:ext cx="5498711" cy="4824930"/>
            <a:chOff x="171176" y="125500"/>
            <a:chExt cx="5498711" cy="4824930"/>
          </a:xfrm>
        </p:grpSpPr>
        <p:sp>
          <p:nvSpPr>
            <p:cNvPr id="80" name="Google Shape;80;p7"/>
            <p:cNvSpPr/>
            <p:nvPr/>
          </p:nvSpPr>
          <p:spPr>
            <a:xfrm>
              <a:off x="171176" y="125500"/>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274266" y="4592507"/>
              <a:ext cx="299113" cy="306324"/>
            </a:xfrm>
            <a:custGeom>
              <a:rect b="b" l="l" r="r" t="t"/>
              <a:pathLst>
                <a:path extrusionOk="0" fill="none" h="3013" w="2942">
                  <a:moveTo>
                    <a:pt x="2417" y="1084"/>
                  </a:moveTo>
                  <a:lnTo>
                    <a:pt x="1882" y="1084"/>
                  </a:lnTo>
                  <a:lnTo>
                    <a:pt x="1882" y="560"/>
                  </a:lnTo>
                  <a:cubicBezTo>
                    <a:pt x="1882" y="0"/>
                    <a:pt x="1048" y="0"/>
                    <a:pt x="1048" y="560"/>
                  </a:cubicBezTo>
                  <a:lnTo>
                    <a:pt x="1048" y="1084"/>
                  </a:lnTo>
                  <a:lnTo>
                    <a:pt x="524" y="1084"/>
                  </a:lnTo>
                  <a:cubicBezTo>
                    <a:pt x="0" y="1119"/>
                    <a:pt x="0" y="1893"/>
                    <a:pt x="524" y="1929"/>
                  </a:cubicBezTo>
                  <a:lnTo>
                    <a:pt x="1048" y="1929"/>
                  </a:lnTo>
                  <a:lnTo>
                    <a:pt x="1048" y="2453"/>
                  </a:lnTo>
                  <a:cubicBezTo>
                    <a:pt x="1048" y="3012"/>
                    <a:pt x="1882" y="3012"/>
                    <a:pt x="1882" y="2453"/>
                  </a:cubicBezTo>
                  <a:lnTo>
                    <a:pt x="1882" y="1929"/>
                  </a:lnTo>
                  <a:lnTo>
                    <a:pt x="2417" y="1929"/>
                  </a:lnTo>
                  <a:cubicBezTo>
                    <a:pt x="2941" y="1893"/>
                    <a:pt x="2941" y="1119"/>
                    <a:pt x="2417" y="1084"/>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5267701" y="4540925"/>
              <a:ext cx="402186" cy="409505"/>
            </a:xfrm>
            <a:custGeom>
              <a:rect b="b" l="l" r="r" t="t"/>
              <a:pathLst>
                <a:path extrusionOk="0" fill="none" h="4002" w="3930">
                  <a:moveTo>
                    <a:pt x="3168" y="1453"/>
                  </a:moveTo>
                  <a:lnTo>
                    <a:pt x="2477" y="1453"/>
                  </a:lnTo>
                  <a:lnTo>
                    <a:pt x="2477" y="763"/>
                  </a:lnTo>
                  <a:cubicBezTo>
                    <a:pt x="2513" y="1"/>
                    <a:pt x="1346" y="1"/>
                    <a:pt x="1382" y="763"/>
                  </a:cubicBezTo>
                  <a:lnTo>
                    <a:pt x="1382" y="1453"/>
                  </a:lnTo>
                  <a:lnTo>
                    <a:pt x="691" y="1453"/>
                  </a:lnTo>
                  <a:cubicBezTo>
                    <a:pt x="1" y="1489"/>
                    <a:pt x="1" y="2513"/>
                    <a:pt x="691" y="2549"/>
                  </a:cubicBezTo>
                  <a:lnTo>
                    <a:pt x="1382" y="2549"/>
                  </a:lnTo>
                  <a:lnTo>
                    <a:pt x="1382" y="3239"/>
                  </a:lnTo>
                  <a:cubicBezTo>
                    <a:pt x="1346" y="4001"/>
                    <a:pt x="2513" y="4001"/>
                    <a:pt x="2477" y="3239"/>
                  </a:cubicBezTo>
                  <a:lnTo>
                    <a:pt x="2477" y="2549"/>
                  </a:lnTo>
                  <a:lnTo>
                    <a:pt x="3168" y="2549"/>
                  </a:lnTo>
                  <a:cubicBezTo>
                    <a:pt x="3930" y="2584"/>
                    <a:pt x="3930" y="1418"/>
                    <a:pt x="3168" y="1453"/>
                  </a:cubicBezTo>
                  <a:close/>
                </a:path>
              </a:pathLst>
            </a:custGeom>
            <a:noFill/>
            <a:ln cap="flat"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8"/>
          <p:cNvSpPr txBox="1"/>
          <p:nvPr>
            <p:ph type="title"/>
          </p:nvPr>
        </p:nvSpPr>
        <p:spPr>
          <a:xfrm>
            <a:off x="2724150" y="1307100"/>
            <a:ext cx="36957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9"/>
          <p:cNvSpPr txBox="1"/>
          <p:nvPr>
            <p:ph type="title"/>
          </p:nvPr>
        </p:nvSpPr>
        <p:spPr>
          <a:xfrm>
            <a:off x="2201850" y="1584874"/>
            <a:ext cx="47403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9"/>
          <p:cNvSpPr txBox="1"/>
          <p:nvPr>
            <p:ph idx="1" type="subTitle"/>
          </p:nvPr>
        </p:nvSpPr>
        <p:spPr>
          <a:xfrm>
            <a:off x="2201925" y="2427926"/>
            <a:ext cx="4740300" cy="11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10"/>
          <p:cNvSpPr/>
          <p:nvPr>
            <p:ph idx="2" type="pic"/>
          </p:nvPr>
        </p:nvSpPr>
        <p:spPr>
          <a:xfrm>
            <a:off x="-6875" y="0"/>
            <a:ext cx="9144000" cy="5157300"/>
          </a:xfrm>
          <a:prstGeom prst="rect">
            <a:avLst/>
          </a:prstGeom>
          <a:noFill/>
          <a:ln>
            <a:noFill/>
          </a:ln>
        </p:spPr>
      </p:sp>
      <p:sp>
        <p:nvSpPr>
          <p:cNvPr id="90" name="Google Shape;90;p10"/>
          <p:cNvSpPr txBox="1"/>
          <p:nvPr>
            <p:ph type="title"/>
          </p:nvPr>
        </p:nvSpPr>
        <p:spPr>
          <a:xfrm>
            <a:off x="720000" y="4038000"/>
            <a:ext cx="7704000" cy="5727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1pPr>
            <a:lvl2pPr lvl="1"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2pPr>
            <a:lvl3pPr lvl="2"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3pPr>
            <a:lvl4pPr lvl="3"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4pPr>
            <a:lvl5pPr lvl="4"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5pPr>
            <a:lvl6pPr lvl="5"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6pPr>
            <a:lvl7pPr lvl="6"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7pPr>
            <a:lvl8pPr lvl="7"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8pPr>
            <a:lvl9pPr lvl="8" rtl="0">
              <a:spcBef>
                <a:spcPts val="0"/>
              </a:spcBef>
              <a:spcAft>
                <a:spcPts val="0"/>
              </a:spcAft>
              <a:buClr>
                <a:schemeClr val="dk1"/>
              </a:buClr>
              <a:buSzPts val="3500"/>
              <a:buFont typeface="Inter"/>
              <a:buNone/>
              <a:defRPr sz="3500">
                <a:solidFill>
                  <a:schemeClr val="dk1"/>
                </a:solidFill>
                <a:latin typeface="Inter"/>
                <a:ea typeface="Inter"/>
                <a:cs typeface="Inter"/>
                <a:sym typeface="Inter"/>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indent="-304800" lvl="1" marL="914400" rtl="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rtl="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rtl="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rtl="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rtl="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rtl="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rtl="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rtl="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transition spd="med">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8.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6.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7.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9.xml"/><Relationship Id="rId3" Type="http://schemas.openxmlformats.org/officeDocument/2006/relationships/image" Target="../media/image41.png"/><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 Id="rId3" Type="http://schemas.openxmlformats.org/officeDocument/2006/relationships/image" Target="../media/image35.png"/><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5.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7"/>
          <p:cNvSpPr txBox="1"/>
          <p:nvPr>
            <p:ph type="ctrTitle"/>
          </p:nvPr>
        </p:nvSpPr>
        <p:spPr>
          <a:xfrm>
            <a:off x="72825" y="1132075"/>
            <a:ext cx="8629200" cy="191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PREDICTING STROKE</a:t>
            </a:r>
            <a:endParaRPr/>
          </a:p>
          <a:p>
            <a:pPr indent="0" lvl="0" marL="0" rtl="0" algn="ctr">
              <a:spcBef>
                <a:spcPts val="0"/>
              </a:spcBef>
              <a:spcAft>
                <a:spcPts val="0"/>
              </a:spcAft>
              <a:buNone/>
            </a:pPr>
            <a:r>
              <a:rPr lang="en"/>
              <a:t> USING MACHINE LEARNING</a:t>
            </a:r>
            <a:endParaRPr/>
          </a:p>
        </p:txBody>
      </p:sp>
      <p:sp>
        <p:nvSpPr>
          <p:cNvPr id="309" name="Google Shape;309;p27"/>
          <p:cNvSpPr txBox="1"/>
          <p:nvPr>
            <p:ph idx="1" type="subTitle"/>
          </p:nvPr>
        </p:nvSpPr>
        <p:spPr>
          <a:xfrm>
            <a:off x="2233413" y="3250550"/>
            <a:ext cx="4308000" cy="47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 Thi Thu Trang - 11208164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1000"/>
                                        <p:tgtEl>
                                          <p:spTgt spid="3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Effect filter="fade" transition="in">
                                      <p:cBhvr>
                                        <p:cTn dur="1000"/>
                                        <p:tgtEl>
                                          <p:spTgt spid="3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6" name="Shape 436"/>
        <p:cNvGrpSpPr/>
        <p:nvPr/>
      </p:nvGrpSpPr>
      <p:grpSpPr>
        <a:xfrm>
          <a:off x="0" y="0"/>
          <a:ext cx="0" cy="0"/>
          <a:chOff x="0" y="0"/>
          <a:chExt cx="0" cy="0"/>
        </a:xfrm>
      </p:grpSpPr>
      <p:sp>
        <p:nvSpPr>
          <p:cNvPr id="437" name="Google Shape;437;p36"/>
          <p:cNvSpPr txBox="1"/>
          <p:nvPr>
            <p:ph type="title"/>
          </p:nvPr>
        </p:nvSpPr>
        <p:spPr>
          <a:xfrm>
            <a:off x="3448125" y="2106775"/>
            <a:ext cx="39408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Inter"/>
                <a:ea typeface="Inter"/>
                <a:cs typeface="Inter"/>
                <a:sym typeface="Inter"/>
              </a:rPr>
              <a:t>THEORY OF MODEL</a:t>
            </a:r>
            <a:endParaRPr sz="3000">
              <a:latin typeface="Inter"/>
              <a:ea typeface="Inter"/>
              <a:cs typeface="Inter"/>
              <a:sym typeface="Inter"/>
            </a:endParaRPr>
          </a:p>
        </p:txBody>
      </p:sp>
      <p:sp>
        <p:nvSpPr>
          <p:cNvPr id="438" name="Google Shape;438;p36"/>
          <p:cNvSpPr txBox="1"/>
          <p:nvPr>
            <p:ph idx="2" type="title"/>
          </p:nvPr>
        </p:nvSpPr>
        <p:spPr>
          <a:xfrm>
            <a:off x="1329710" y="1785175"/>
            <a:ext cx="1530900" cy="1173900"/>
          </a:xfrm>
          <a:prstGeom prst="rect">
            <a:avLst/>
          </a:prstGeom>
          <a:solidFill>
            <a:schemeClr val="l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7200">
                <a:solidFill>
                  <a:schemeClr val="dk2"/>
                </a:solidFill>
              </a:rPr>
              <a:t>03</a:t>
            </a:r>
            <a:endParaRPr sz="7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38"/>
                                        </p:tgtEl>
                                        <p:attrNameLst>
                                          <p:attrName>style.visibility</p:attrName>
                                        </p:attrNameLst>
                                      </p:cBhvr>
                                      <p:to>
                                        <p:strVal val="visible"/>
                                      </p:to>
                                    </p:set>
                                    <p:anim calcmode="lin" valueType="num">
                                      <p:cBhvr additive="base">
                                        <p:cTn dur="1000"/>
                                        <p:tgtEl>
                                          <p:spTgt spid="438"/>
                                        </p:tgtEl>
                                        <p:attrNameLst>
                                          <p:attrName>ppt_w</p:attrName>
                                        </p:attrNameLst>
                                      </p:cBhvr>
                                      <p:tavLst>
                                        <p:tav fmla="" tm="0">
                                          <p:val>
                                            <p:strVal val="0"/>
                                          </p:val>
                                        </p:tav>
                                        <p:tav fmla="" tm="100000">
                                          <p:val>
                                            <p:strVal val="#ppt_w"/>
                                          </p:val>
                                        </p:tav>
                                      </p:tavLst>
                                    </p:anim>
                                    <p:anim calcmode="lin" valueType="num">
                                      <p:cBhvr additive="base">
                                        <p:cTn dur="1000"/>
                                        <p:tgtEl>
                                          <p:spTgt spid="43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7"/>
          <p:cNvSpPr txBox="1"/>
          <p:nvPr>
            <p:ph type="title"/>
          </p:nvPr>
        </p:nvSpPr>
        <p:spPr>
          <a:xfrm>
            <a:off x="2320800" y="480250"/>
            <a:ext cx="5091600" cy="7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3.1.</a:t>
            </a:r>
            <a:r>
              <a:rPr lang="en" sz="2700"/>
              <a:t>Logistic Regression</a:t>
            </a:r>
            <a:endParaRPr sz="2700"/>
          </a:p>
        </p:txBody>
      </p:sp>
      <p:sp>
        <p:nvSpPr>
          <p:cNvPr id="444" name="Google Shape;444;p37"/>
          <p:cNvSpPr txBox="1"/>
          <p:nvPr>
            <p:ph idx="1" type="body"/>
          </p:nvPr>
        </p:nvSpPr>
        <p:spPr>
          <a:xfrm>
            <a:off x="673000" y="1622063"/>
            <a:ext cx="7044600" cy="2102100"/>
          </a:xfrm>
          <a:prstGeom prst="rect">
            <a:avLst/>
          </a:prstGeom>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Clr>
                <a:schemeClr val="dk2"/>
              </a:buClr>
              <a:buSzPts val="1300"/>
              <a:buFont typeface="Inter Medium"/>
              <a:buChar char="●"/>
            </a:pPr>
            <a:r>
              <a:rPr lang="en" sz="1300">
                <a:solidFill>
                  <a:schemeClr val="dk2"/>
                </a:solidFill>
                <a:latin typeface="Inter Medium"/>
                <a:ea typeface="Inter Medium"/>
                <a:cs typeface="Inter Medium"/>
                <a:sym typeface="Inter Medium"/>
              </a:rPr>
              <a:t>Logistic regression is a supervised machine learning method utilized for binary classification tasks. </a:t>
            </a:r>
            <a:endParaRPr sz="1300">
              <a:solidFill>
                <a:schemeClr val="dk2"/>
              </a:solidFill>
              <a:latin typeface="Inter Medium"/>
              <a:ea typeface="Inter Medium"/>
              <a:cs typeface="Inter Medium"/>
              <a:sym typeface="Inter Medium"/>
            </a:endParaRPr>
          </a:p>
          <a:p>
            <a:pPr indent="0" lvl="0" marL="0" rtl="0" algn="just">
              <a:lnSpc>
                <a:spcPct val="115000"/>
              </a:lnSpc>
              <a:spcBef>
                <a:spcPts val="0"/>
              </a:spcBef>
              <a:spcAft>
                <a:spcPts val="0"/>
              </a:spcAft>
              <a:buNone/>
            </a:pPr>
            <a:r>
              <a:t/>
            </a:r>
            <a:endParaRPr sz="1300">
              <a:solidFill>
                <a:schemeClr val="dk2"/>
              </a:solidFill>
              <a:latin typeface="Inter Medium"/>
              <a:ea typeface="Inter Medium"/>
              <a:cs typeface="Inter Medium"/>
              <a:sym typeface="Inter Medium"/>
            </a:endParaRPr>
          </a:p>
          <a:p>
            <a:pPr indent="-311150" lvl="0" marL="457200" rtl="0" algn="just">
              <a:lnSpc>
                <a:spcPct val="115000"/>
              </a:lnSpc>
              <a:spcBef>
                <a:spcPts val="0"/>
              </a:spcBef>
              <a:spcAft>
                <a:spcPts val="0"/>
              </a:spcAft>
              <a:buClr>
                <a:schemeClr val="dk2"/>
              </a:buClr>
              <a:buSzPts val="1300"/>
              <a:buFont typeface="Inter Medium"/>
              <a:buChar char="●"/>
            </a:pPr>
            <a:r>
              <a:rPr lang="en" sz="1300">
                <a:solidFill>
                  <a:schemeClr val="dk2"/>
                </a:solidFill>
                <a:latin typeface="Inter Medium"/>
                <a:ea typeface="Inter Medium"/>
                <a:cs typeface="Inter Medium"/>
                <a:sym typeface="Inter Medium"/>
              </a:rPr>
              <a:t>It estimates the likelihood of a particular outcome or observation. </a:t>
            </a:r>
            <a:endParaRPr sz="1300">
              <a:solidFill>
                <a:schemeClr val="dk2"/>
              </a:solidFill>
              <a:latin typeface="Inter Medium"/>
              <a:ea typeface="Inter Medium"/>
              <a:cs typeface="Inter Medium"/>
              <a:sym typeface="Inter Medium"/>
            </a:endParaRPr>
          </a:p>
          <a:p>
            <a:pPr indent="0" lvl="0" marL="0" rtl="0" algn="just">
              <a:lnSpc>
                <a:spcPct val="115000"/>
              </a:lnSpc>
              <a:spcBef>
                <a:spcPts val="0"/>
              </a:spcBef>
              <a:spcAft>
                <a:spcPts val="0"/>
              </a:spcAft>
              <a:buNone/>
            </a:pPr>
            <a:r>
              <a:t/>
            </a:r>
            <a:endParaRPr sz="1300">
              <a:solidFill>
                <a:schemeClr val="dk2"/>
              </a:solidFill>
              <a:latin typeface="Inter Medium"/>
              <a:ea typeface="Inter Medium"/>
              <a:cs typeface="Inter Medium"/>
              <a:sym typeface="Inter Medium"/>
            </a:endParaRPr>
          </a:p>
          <a:p>
            <a:pPr indent="-311150" lvl="0" marL="457200" rtl="0" algn="just">
              <a:lnSpc>
                <a:spcPct val="115000"/>
              </a:lnSpc>
              <a:spcBef>
                <a:spcPts val="0"/>
              </a:spcBef>
              <a:spcAft>
                <a:spcPts val="0"/>
              </a:spcAft>
              <a:buClr>
                <a:schemeClr val="dk2"/>
              </a:buClr>
              <a:buSzPts val="1300"/>
              <a:buFont typeface="Inter Medium"/>
              <a:buChar char="●"/>
            </a:pPr>
            <a:r>
              <a:rPr lang="en" sz="1300">
                <a:solidFill>
                  <a:schemeClr val="dk2"/>
                </a:solidFill>
                <a:latin typeface="Inter Medium"/>
                <a:ea typeface="Inter Medium"/>
                <a:cs typeface="Inter Medium"/>
                <a:sym typeface="Inter Medium"/>
              </a:rPr>
              <a:t>The model generates a binary outcome with two potential values, such as yes/no, 0/1, or true/false.  </a:t>
            </a:r>
            <a:endParaRPr sz="1300">
              <a:solidFill>
                <a:schemeClr val="dk2"/>
              </a:solidFill>
              <a:latin typeface="Inter Medium"/>
              <a:ea typeface="Inter Medium"/>
              <a:cs typeface="Inter Medium"/>
              <a:sym typeface="Inter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8" name="Shape 448"/>
        <p:cNvGrpSpPr/>
        <p:nvPr/>
      </p:nvGrpSpPr>
      <p:grpSpPr>
        <a:xfrm>
          <a:off x="0" y="0"/>
          <a:ext cx="0" cy="0"/>
          <a:chOff x="0" y="0"/>
          <a:chExt cx="0" cy="0"/>
        </a:xfrm>
      </p:grpSpPr>
      <p:sp>
        <p:nvSpPr>
          <p:cNvPr id="449" name="Google Shape;449;p38"/>
          <p:cNvSpPr txBox="1"/>
          <p:nvPr/>
        </p:nvSpPr>
        <p:spPr>
          <a:xfrm>
            <a:off x="4489550" y="1117950"/>
            <a:ext cx="4230300" cy="974700"/>
          </a:xfrm>
          <a:prstGeom prst="rect">
            <a:avLst/>
          </a:prstGeom>
          <a:noFill/>
          <a:ln>
            <a:noFill/>
          </a:ln>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Clr>
                <a:schemeClr val="dk2"/>
              </a:buClr>
              <a:buSzPts val="1300"/>
              <a:buFont typeface="Inter Medium"/>
              <a:buChar char="●"/>
            </a:pPr>
            <a:r>
              <a:rPr lang="en" sz="1300">
                <a:solidFill>
                  <a:schemeClr val="dk2"/>
                </a:solidFill>
                <a:latin typeface="Inter Medium"/>
                <a:ea typeface="Inter Medium"/>
                <a:cs typeface="Inter Medium"/>
                <a:sym typeface="Inter Medium"/>
              </a:rPr>
              <a:t>The logistic function also known as sigmoid function exhibits a characteristic S-shaped curve, rising rapidly and plateauing at the carrying capacity of the environment. </a:t>
            </a:r>
            <a:endParaRPr sz="1300">
              <a:solidFill>
                <a:schemeClr val="dk2"/>
              </a:solidFill>
              <a:latin typeface="Inter Medium"/>
              <a:ea typeface="Inter Medium"/>
              <a:cs typeface="Inter Medium"/>
              <a:sym typeface="Inter Medium"/>
            </a:endParaRPr>
          </a:p>
        </p:txBody>
      </p:sp>
      <p:sp>
        <p:nvSpPr>
          <p:cNvPr id="450" name="Google Shape;450;p38"/>
          <p:cNvSpPr txBox="1"/>
          <p:nvPr/>
        </p:nvSpPr>
        <p:spPr>
          <a:xfrm>
            <a:off x="4489550" y="2534175"/>
            <a:ext cx="4343700" cy="10752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Clr>
                <a:schemeClr val="dk2"/>
              </a:buClr>
              <a:buSzPts val="1300"/>
              <a:buFont typeface="Inter Medium"/>
              <a:buChar char="●"/>
            </a:pPr>
            <a:r>
              <a:rPr lang="en" sz="1300">
                <a:solidFill>
                  <a:schemeClr val="dk2"/>
                </a:solidFill>
                <a:latin typeface="Inter Medium"/>
                <a:ea typeface="Inter Medium"/>
                <a:cs typeface="Inter Medium"/>
                <a:sym typeface="Inter Medium"/>
              </a:rPr>
              <a:t>The sigmoid function is capable of transforming any real-valued number into a value between 0 and 1, but it never precisely reaches these limits.</a:t>
            </a:r>
            <a:endParaRPr sz="1300">
              <a:solidFill>
                <a:schemeClr val="dk2"/>
              </a:solidFill>
              <a:latin typeface="Inter Medium"/>
              <a:ea typeface="Inter Medium"/>
              <a:cs typeface="Inter Medium"/>
              <a:sym typeface="Inter Medium"/>
            </a:endParaRPr>
          </a:p>
        </p:txBody>
      </p:sp>
      <p:pic>
        <p:nvPicPr>
          <p:cNvPr id="451" name="Google Shape;451;p38"/>
          <p:cNvPicPr preferRelativeResize="0"/>
          <p:nvPr>
            <p:ph idx="2" type="pic"/>
          </p:nvPr>
        </p:nvPicPr>
        <p:blipFill rotWithShape="1">
          <a:blip r:embed="rId3">
            <a:alphaModFix/>
          </a:blip>
          <a:srcRect b="0" l="0" r="0" t="0"/>
          <a:stretch/>
        </p:blipFill>
        <p:spPr>
          <a:xfrm>
            <a:off x="130075" y="710150"/>
            <a:ext cx="4230300" cy="3393900"/>
          </a:xfrm>
          <a:prstGeom prst="rect">
            <a:avLst/>
          </a:prstGeom>
          <a:noFill/>
          <a:ln>
            <a:noFill/>
          </a:ln>
        </p:spPr>
      </p:pic>
      <p:sp>
        <p:nvSpPr>
          <p:cNvPr id="452" name="Google Shape;452;p38"/>
          <p:cNvSpPr txBox="1"/>
          <p:nvPr/>
        </p:nvSpPr>
        <p:spPr>
          <a:xfrm>
            <a:off x="1248500" y="4343325"/>
            <a:ext cx="2406000" cy="4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2"/>
                </a:solidFill>
                <a:latin typeface="Inter"/>
                <a:ea typeface="Inter"/>
                <a:cs typeface="Inter"/>
                <a:sym typeface="Inter"/>
              </a:rPr>
              <a:t>Figure 1: Sigmoid function</a:t>
            </a:r>
            <a:endParaRPr b="1" i="1" sz="1200">
              <a:solidFill>
                <a:schemeClr val="dk2"/>
              </a:solidFill>
              <a:latin typeface="Inter"/>
              <a:ea typeface="Inter"/>
              <a:cs typeface="Inter"/>
              <a:sym typeface="In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49"/>
                                        </p:tgtEl>
                                        <p:attrNameLst>
                                          <p:attrName>style.visibility</p:attrName>
                                        </p:attrNameLst>
                                      </p:cBhvr>
                                      <p:to>
                                        <p:strVal val="visible"/>
                                      </p:to>
                                    </p:set>
                                    <p:anim calcmode="lin" valueType="num">
                                      <p:cBhvr additive="base">
                                        <p:cTn dur="1"/>
                                        <p:tgtEl>
                                          <p:spTgt spid="44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50"/>
                                        </p:tgtEl>
                                        <p:attrNameLst>
                                          <p:attrName>style.visibility</p:attrName>
                                        </p:attrNameLst>
                                      </p:cBhvr>
                                      <p:to>
                                        <p:strVal val="visible"/>
                                      </p:to>
                                    </p:set>
                                    <p:anim calcmode="lin" valueType="num">
                                      <p:cBhvr additive="base">
                                        <p:cTn dur="1000"/>
                                        <p:tgtEl>
                                          <p:spTgt spid="45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9"/>
          <p:cNvSpPr txBox="1"/>
          <p:nvPr/>
        </p:nvSpPr>
        <p:spPr>
          <a:xfrm>
            <a:off x="550025" y="180800"/>
            <a:ext cx="6099000" cy="98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2"/>
                </a:solidFill>
                <a:latin typeface="Inter Medium"/>
                <a:ea typeface="Inter Medium"/>
                <a:cs typeface="Inter Medium"/>
                <a:sym typeface="Inter Medium"/>
              </a:rPr>
              <a:t>In logistic regression, the relationship between the predicted values (ŷ) and the input variables (z) is nonlinear, as expressed by the sigmoid function. If it is employed within the MSE, it results in a non-convex graph with numerous local minimum.</a:t>
            </a:r>
            <a:endParaRPr sz="1200">
              <a:solidFill>
                <a:schemeClr val="dk2"/>
              </a:solidFill>
              <a:latin typeface="Inter Medium"/>
              <a:ea typeface="Inter Medium"/>
              <a:cs typeface="Inter Medium"/>
              <a:sym typeface="Inter Medium"/>
            </a:endParaRPr>
          </a:p>
        </p:txBody>
      </p:sp>
      <p:pic>
        <p:nvPicPr>
          <p:cNvPr id="458" name="Google Shape;458;p39"/>
          <p:cNvPicPr preferRelativeResize="0"/>
          <p:nvPr/>
        </p:nvPicPr>
        <p:blipFill>
          <a:blip r:embed="rId3">
            <a:alphaModFix/>
          </a:blip>
          <a:stretch>
            <a:fillRect/>
          </a:stretch>
        </p:blipFill>
        <p:spPr>
          <a:xfrm>
            <a:off x="2123625" y="1073475"/>
            <a:ext cx="3292200" cy="2494200"/>
          </a:xfrm>
          <a:prstGeom prst="roundRect">
            <a:avLst>
              <a:gd fmla="val 16667" name="adj"/>
            </a:avLst>
          </a:prstGeom>
          <a:noFill/>
          <a:ln cap="flat" cmpd="sng" w="28575">
            <a:solidFill>
              <a:schemeClr val="dk2"/>
            </a:solidFill>
            <a:prstDash val="solid"/>
            <a:round/>
            <a:headEnd len="sm" w="sm" type="none"/>
            <a:tailEnd len="sm" w="sm" type="none"/>
          </a:ln>
        </p:spPr>
      </p:pic>
      <p:sp>
        <p:nvSpPr>
          <p:cNvPr id="459" name="Google Shape;459;p39"/>
          <p:cNvSpPr txBox="1"/>
          <p:nvPr/>
        </p:nvSpPr>
        <p:spPr>
          <a:xfrm>
            <a:off x="667425" y="3986400"/>
            <a:ext cx="59817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latin typeface="Inter Medium"/>
                <a:ea typeface="Inter Medium"/>
                <a:cs typeface="Inter Medium"/>
                <a:sym typeface="Inter Medium"/>
              </a:rPr>
              <a:t>To address this issue, logistic regression employs a different cost function known as log loss, which is also derived from the Maximum Likelihood Estimation (MLE) </a:t>
            </a:r>
            <a:endParaRPr sz="1200">
              <a:solidFill>
                <a:schemeClr val="dk2"/>
              </a:solidFill>
              <a:latin typeface="Inter Medium"/>
              <a:ea typeface="Inter Medium"/>
              <a:cs typeface="Inter Medium"/>
              <a:sym typeface="Inter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8"/>
                                        </p:tgtEl>
                                        <p:attrNameLst>
                                          <p:attrName>style.visibility</p:attrName>
                                        </p:attrNameLst>
                                      </p:cBhvr>
                                      <p:to>
                                        <p:strVal val="visible"/>
                                      </p:to>
                                    </p:set>
                                    <p:anim calcmode="lin" valueType="num">
                                      <p:cBhvr additive="base">
                                        <p:cTn dur="1000"/>
                                        <p:tgtEl>
                                          <p:spTgt spid="45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gtEl>
                                        <p:attrNameLst>
                                          <p:attrName>style.visibility</p:attrName>
                                        </p:attrNameLst>
                                      </p:cBhvr>
                                      <p:to>
                                        <p:strVal val="visible"/>
                                      </p:to>
                                    </p:set>
                                    <p:anim calcmode="lin" valueType="num">
                                      <p:cBhvr additive="base">
                                        <p:cTn dur="1000"/>
                                        <p:tgtEl>
                                          <p:spTgt spid="45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pic>
        <p:nvPicPr>
          <p:cNvPr id="464" name="Google Shape;464;p40"/>
          <p:cNvPicPr preferRelativeResize="0"/>
          <p:nvPr/>
        </p:nvPicPr>
        <p:blipFill>
          <a:blip r:embed="rId3">
            <a:alphaModFix/>
          </a:blip>
          <a:stretch>
            <a:fillRect/>
          </a:stretch>
        </p:blipFill>
        <p:spPr>
          <a:xfrm>
            <a:off x="746650" y="348000"/>
            <a:ext cx="4016150" cy="489800"/>
          </a:xfrm>
          <a:prstGeom prst="rect">
            <a:avLst/>
          </a:prstGeom>
          <a:noFill/>
          <a:ln>
            <a:noFill/>
          </a:ln>
        </p:spPr>
      </p:pic>
      <p:sp>
        <p:nvSpPr>
          <p:cNvPr id="465" name="Google Shape;465;p40"/>
          <p:cNvSpPr txBox="1"/>
          <p:nvPr/>
        </p:nvSpPr>
        <p:spPr>
          <a:xfrm>
            <a:off x="673025" y="946475"/>
            <a:ext cx="75849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latin typeface="Inter Medium"/>
                <a:ea typeface="Inter Medium"/>
                <a:cs typeface="Inter Medium"/>
                <a:sym typeface="Inter Medium"/>
              </a:rPr>
              <a:t>Direct optimization of the likelihood function, the logarithm is applied to convert the product to a sum, simplifying the optimization process. </a:t>
            </a:r>
            <a:endParaRPr sz="1200">
              <a:solidFill>
                <a:schemeClr val="dk2"/>
              </a:solidFill>
              <a:latin typeface="Inter Medium"/>
              <a:ea typeface="Inter Medium"/>
              <a:cs typeface="Inter Medium"/>
              <a:sym typeface="Inter Medium"/>
            </a:endParaRPr>
          </a:p>
        </p:txBody>
      </p:sp>
      <p:pic>
        <p:nvPicPr>
          <p:cNvPr id="466" name="Google Shape;466;p40"/>
          <p:cNvPicPr preferRelativeResize="0"/>
          <p:nvPr/>
        </p:nvPicPr>
        <p:blipFill>
          <a:blip r:embed="rId4">
            <a:alphaModFix/>
          </a:blip>
          <a:stretch>
            <a:fillRect/>
          </a:stretch>
        </p:blipFill>
        <p:spPr>
          <a:xfrm>
            <a:off x="297250" y="1554388"/>
            <a:ext cx="4395949" cy="1674000"/>
          </a:xfrm>
          <a:prstGeom prst="rect">
            <a:avLst/>
          </a:prstGeom>
          <a:noFill/>
          <a:ln>
            <a:noFill/>
          </a:ln>
        </p:spPr>
      </p:pic>
      <p:sp>
        <p:nvSpPr>
          <p:cNvPr id="467" name="Google Shape;467;p40"/>
          <p:cNvSpPr txBox="1"/>
          <p:nvPr/>
        </p:nvSpPr>
        <p:spPr>
          <a:xfrm>
            <a:off x="5066700" y="2180000"/>
            <a:ext cx="36390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Inter"/>
                <a:ea typeface="Inter"/>
                <a:cs typeface="Inter"/>
                <a:sym typeface="Inter"/>
              </a:rPr>
              <a:t>=&gt; </a:t>
            </a:r>
            <a:r>
              <a:rPr lang="en" sz="1200">
                <a:solidFill>
                  <a:schemeClr val="dk2"/>
                </a:solidFill>
                <a:latin typeface="Inter Medium"/>
                <a:ea typeface="Inter Medium"/>
                <a:cs typeface="Inter Medium"/>
                <a:sym typeface="Inter Medium"/>
              </a:rPr>
              <a:t>Maximizes the log-likelihood function:</a:t>
            </a:r>
            <a:endParaRPr sz="1200">
              <a:solidFill>
                <a:schemeClr val="dk2"/>
              </a:solidFill>
              <a:latin typeface="Inter Medium"/>
              <a:ea typeface="Inter Medium"/>
              <a:cs typeface="Inter Medium"/>
              <a:sym typeface="Inter Medium"/>
            </a:endParaRPr>
          </a:p>
          <a:p>
            <a:pPr indent="0" lvl="0" marL="0" rtl="0" algn="l">
              <a:spcBef>
                <a:spcPts val="0"/>
              </a:spcBef>
              <a:spcAft>
                <a:spcPts val="0"/>
              </a:spcAft>
              <a:buNone/>
            </a:pPr>
            <a:r>
              <a:t/>
            </a:r>
            <a:endParaRPr sz="1200">
              <a:solidFill>
                <a:schemeClr val="dk2"/>
              </a:solidFill>
              <a:latin typeface="Inter"/>
              <a:ea typeface="Inter"/>
              <a:cs typeface="Inter"/>
              <a:sym typeface="Inter"/>
            </a:endParaRPr>
          </a:p>
        </p:txBody>
      </p:sp>
      <p:pic>
        <p:nvPicPr>
          <p:cNvPr id="468" name="Google Shape;468;p40"/>
          <p:cNvPicPr preferRelativeResize="0"/>
          <p:nvPr/>
        </p:nvPicPr>
        <p:blipFill>
          <a:blip r:embed="rId5">
            <a:alphaModFix/>
          </a:blip>
          <a:stretch>
            <a:fillRect/>
          </a:stretch>
        </p:blipFill>
        <p:spPr>
          <a:xfrm>
            <a:off x="4933750" y="2561100"/>
            <a:ext cx="4016149" cy="621400"/>
          </a:xfrm>
          <a:prstGeom prst="rect">
            <a:avLst/>
          </a:prstGeom>
          <a:noFill/>
          <a:ln>
            <a:noFill/>
          </a:ln>
        </p:spPr>
      </p:pic>
      <p:sp>
        <p:nvSpPr>
          <p:cNvPr id="469" name="Google Shape;469;p40"/>
          <p:cNvSpPr txBox="1"/>
          <p:nvPr/>
        </p:nvSpPr>
        <p:spPr>
          <a:xfrm>
            <a:off x="590825" y="3804050"/>
            <a:ext cx="43278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latin typeface="Inter Medium"/>
                <a:ea typeface="Inter Medium"/>
                <a:cs typeface="Inter Medium"/>
                <a:sym typeface="Inter Medium"/>
              </a:rPr>
              <a:t>In order to determine the appropriate value for w, the Gradient Descent optimization method is commonly employed.</a:t>
            </a:r>
            <a:endParaRPr sz="1200">
              <a:solidFill>
                <a:schemeClr val="dk2"/>
              </a:solidFill>
              <a:latin typeface="Inter Medium"/>
              <a:ea typeface="Inter Medium"/>
              <a:cs typeface="Inter Medium"/>
              <a:sym typeface="Inter Medium"/>
            </a:endParaRPr>
          </a:p>
        </p:txBody>
      </p:sp>
      <p:pic>
        <p:nvPicPr>
          <p:cNvPr id="470" name="Google Shape;470;p40"/>
          <p:cNvPicPr preferRelativeResize="0"/>
          <p:nvPr/>
        </p:nvPicPr>
        <p:blipFill>
          <a:blip r:embed="rId6">
            <a:alphaModFix/>
          </a:blip>
          <a:stretch>
            <a:fillRect/>
          </a:stretch>
        </p:blipFill>
        <p:spPr>
          <a:xfrm>
            <a:off x="4933750" y="3804048"/>
            <a:ext cx="2482031" cy="913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4"/>
                                        </p:tgtEl>
                                        <p:attrNameLst>
                                          <p:attrName>style.visibility</p:attrName>
                                        </p:attrNameLst>
                                      </p:cBhvr>
                                      <p:to>
                                        <p:strVal val="visible"/>
                                      </p:to>
                                    </p:set>
                                    <p:anim calcmode="lin" valueType="num">
                                      <p:cBhvr additive="base">
                                        <p:cTn dur="1000"/>
                                        <p:tgtEl>
                                          <p:spTgt spid="46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5"/>
                                        </p:tgtEl>
                                        <p:attrNameLst>
                                          <p:attrName>style.visibility</p:attrName>
                                        </p:attrNameLst>
                                      </p:cBhvr>
                                      <p:to>
                                        <p:strVal val="visible"/>
                                      </p:to>
                                    </p:set>
                                    <p:anim calcmode="lin" valueType="num">
                                      <p:cBhvr additive="base">
                                        <p:cTn dur="1000"/>
                                        <p:tgtEl>
                                          <p:spTgt spid="46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6"/>
                                        </p:tgtEl>
                                        <p:attrNameLst>
                                          <p:attrName>style.visibility</p:attrName>
                                        </p:attrNameLst>
                                      </p:cBhvr>
                                      <p:to>
                                        <p:strVal val="visible"/>
                                      </p:to>
                                    </p:set>
                                    <p:anim calcmode="lin" valueType="num">
                                      <p:cBhvr additive="base">
                                        <p:cTn dur="1000"/>
                                        <p:tgtEl>
                                          <p:spTgt spid="46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7"/>
                                        </p:tgtEl>
                                        <p:attrNameLst>
                                          <p:attrName>style.visibility</p:attrName>
                                        </p:attrNameLst>
                                      </p:cBhvr>
                                      <p:to>
                                        <p:strVal val="visible"/>
                                      </p:to>
                                    </p:set>
                                    <p:anim calcmode="lin" valueType="num">
                                      <p:cBhvr additive="base">
                                        <p:cTn dur="1000"/>
                                        <p:tgtEl>
                                          <p:spTgt spid="46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68"/>
                                        </p:tgtEl>
                                        <p:attrNameLst>
                                          <p:attrName>style.visibility</p:attrName>
                                        </p:attrNameLst>
                                      </p:cBhvr>
                                      <p:to>
                                        <p:strVal val="visible"/>
                                      </p:to>
                                    </p:set>
                                    <p:anim calcmode="lin" valueType="num">
                                      <p:cBhvr additive="base">
                                        <p:cTn dur="1000"/>
                                        <p:tgtEl>
                                          <p:spTgt spid="46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9"/>
                                        </p:tgtEl>
                                        <p:attrNameLst>
                                          <p:attrName>style.visibility</p:attrName>
                                        </p:attrNameLst>
                                      </p:cBhvr>
                                      <p:to>
                                        <p:strVal val="visible"/>
                                      </p:to>
                                    </p:set>
                                    <p:anim calcmode="lin" valueType="num">
                                      <p:cBhvr additive="base">
                                        <p:cTn dur="1000"/>
                                        <p:tgtEl>
                                          <p:spTgt spid="46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70"/>
                                        </p:tgtEl>
                                        <p:attrNameLst>
                                          <p:attrName>style.visibility</p:attrName>
                                        </p:attrNameLst>
                                      </p:cBhvr>
                                      <p:to>
                                        <p:strVal val="visible"/>
                                      </p:to>
                                    </p:set>
                                    <p:anim calcmode="lin" valueType="num">
                                      <p:cBhvr additive="base">
                                        <p:cTn dur="1000"/>
                                        <p:tgtEl>
                                          <p:spTgt spid="47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4" name="Shape 474"/>
        <p:cNvGrpSpPr/>
        <p:nvPr/>
      </p:nvGrpSpPr>
      <p:grpSpPr>
        <a:xfrm>
          <a:off x="0" y="0"/>
          <a:ext cx="0" cy="0"/>
          <a:chOff x="0" y="0"/>
          <a:chExt cx="0" cy="0"/>
        </a:xfrm>
      </p:grpSpPr>
      <p:sp>
        <p:nvSpPr>
          <p:cNvPr id="475" name="Google Shape;475;p41"/>
          <p:cNvSpPr txBox="1"/>
          <p:nvPr>
            <p:ph idx="1" type="subTitle"/>
          </p:nvPr>
        </p:nvSpPr>
        <p:spPr>
          <a:xfrm>
            <a:off x="248950" y="1435375"/>
            <a:ext cx="4028100" cy="27711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Font typeface="Inter Medium"/>
              <a:buChar char="●"/>
            </a:pPr>
            <a:r>
              <a:rPr lang="en" sz="1200">
                <a:latin typeface="Inter Medium"/>
                <a:ea typeface="Inter Medium"/>
                <a:cs typeface="Inter Medium"/>
                <a:sym typeface="Inter Medium"/>
              </a:rPr>
              <a:t>A decision tree is a non-parametric supervised learning algorithm for classification and regression tasks. </a:t>
            </a:r>
            <a:endParaRPr sz="1200">
              <a:latin typeface="Inter Medium"/>
              <a:ea typeface="Inter Medium"/>
              <a:cs typeface="Inter Medium"/>
              <a:sym typeface="Inter Medium"/>
            </a:endParaRPr>
          </a:p>
          <a:p>
            <a:pPr indent="0" lvl="0" marL="0" rtl="0" algn="just">
              <a:lnSpc>
                <a:spcPct val="115000"/>
              </a:lnSpc>
              <a:spcBef>
                <a:spcPts val="0"/>
              </a:spcBef>
              <a:spcAft>
                <a:spcPts val="0"/>
              </a:spcAft>
              <a:buNone/>
            </a:pPr>
            <a:r>
              <a:t/>
            </a:r>
            <a:endParaRPr sz="1200">
              <a:latin typeface="Inter Medium"/>
              <a:ea typeface="Inter Medium"/>
              <a:cs typeface="Inter Medium"/>
              <a:sym typeface="Inter Medium"/>
            </a:endParaRPr>
          </a:p>
          <a:p>
            <a:pPr indent="-304800" lvl="0" marL="457200" rtl="0" algn="just">
              <a:lnSpc>
                <a:spcPct val="115000"/>
              </a:lnSpc>
              <a:spcBef>
                <a:spcPts val="0"/>
              </a:spcBef>
              <a:spcAft>
                <a:spcPts val="0"/>
              </a:spcAft>
              <a:buSzPts val="1200"/>
              <a:buFont typeface="Inter Medium"/>
              <a:buChar char="●"/>
            </a:pPr>
            <a:r>
              <a:rPr lang="en" sz="1200">
                <a:latin typeface="Inter Medium"/>
                <a:ea typeface="Inter Medium"/>
                <a:cs typeface="Inter Medium"/>
                <a:sym typeface="Inter Medium"/>
              </a:rPr>
              <a:t>It has a hierarchical tree structure consisting of a root node, branches, internal nodes, and leaf nodes , forming a hierarchical, tree-like structure. </a:t>
            </a:r>
            <a:endParaRPr sz="1200">
              <a:latin typeface="Inter Medium"/>
              <a:ea typeface="Inter Medium"/>
              <a:cs typeface="Inter Medium"/>
              <a:sym typeface="Inter Medium"/>
            </a:endParaRPr>
          </a:p>
          <a:p>
            <a:pPr indent="0" lvl="0" marL="0" rtl="0" algn="just">
              <a:lnSpc>
                <a:spcPct val="115000"/>
              </a:lnSpc>
              <a:spcBef>
                <a:spcPts val="0"/>
              </a:spcBef>
              <a:spcAft>
                <a:spcPts val="0"/>
              </a:spcAft>
              <a:buNone/>
            </a:pPr>
            <a:r>
              <a:t/>
            </a:r>
            <a:endParaRPr sz="1200">
              <a:latin typeface="Inter Medium"/>
              <a:ea typeface="Inter Medium"/>
              <a:cs typeface="Inter Medium"/>
              <a:sym typeface="Inter Medium"/>
            </a:endParaRPr>
          </a:p>
          <a:p>
            <a:pPr indent="-304800" lvl="0" marL="457200" rtl="0" algn="just">
              <a:lnSpc>
                <a:spcPct val="115000"/>
              </a:lnSpc>
              <a:spcBef>
                <a:spcPts val="0"/>
              </a:spcBef>
              <a:spcAft>
                <a:spcPts val="0"/>
              </a:spcAft>
              <a:buSzPts val="1200"/>
              <a:buFont typeface="Inter Medium"/>
              <a:buChar char="●"/>
            </a:pPr>
            <a:r>
              <a:rPr lang="en" sz="1200">
                <a:latin typeface="Inter Medium"/>
                <a:ea typeface="Inter Medium"/>
                <a:cs typeface="Inter Medium"/>
                <a:sym typeface="Inter Medium"/>
              </a:rPr>
              <a:t>This algorithmic model utilizes conditional control statements and is non-parametric, supervised learning.</a:t>
            </a:r>
            <a:endParaRPr sz="1200">
              <a:latin typeface="Inter Medium"/>
              <a:ea typeface="Inter Medium"/>
              <a:cs typeface="Inter Medium"/>
              <a:sym typeface="Inter Medium"/>
            </a:endParaRPr>
          </a:p>
        </p:txBody>
      </p:sp>
      <p:sp>
        <p:nvSpPr>
          <p:cNvPr id="476" name="Google Shape;476;p41"/>
          <p:cNvSpPr txBox="1"/>
          <p:nvPr>
            <p:ph type="title"/>
          </p:nvPr>
        </p:nvSpPr>
        <p:spPr>
          <a:xfrm>
            <a:off x="2875800" y="471525"/>
            <a:ext cx="339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3.2.Decision tree</a:t>
            </a:r>
            <a:endParaRPr>
              <a:latin typeface="Inter"/>
              <a:ea typeface="Inter"/>
              <a:cs typeface="Inter"/>
              <a:sym typeface="Inter"/>
            </a:endParaRPr>
          </a:p>
        </p:txBody>
      </p:sp>
      <p:sp>
        <p:nvSpPr>
          <p:cNvPr id="477" name="Google Shape;477;p41"/>
          <p:cNvSpPr txBox="1"/>
          <p:nvPr/>
        </p:nvSpPr>
        <p:spPr>
          <a:xfrm flipH="1">
            <a:off x="5035975" y="4386250"/>
            <a:ext cx="3585300" cy="405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i="1" lang="en">
                <a:solidFill>
                  <a:schemeClr val="dk1"/>
                </a:solidFill>
                <a:latin typeface="Inter"/>
                <a:ea typeface="Inter"/>
                <a:cs typeface="Inter"/>
                <a:sym typeface="Inter"/>
              </a:rPr>
              <a:t>Figure 2. Decision Tree algorithm</a:t>
            </a:r>
            <a:endParaRPr b="1" i="1">
              <a:solidFill>
                <a:schemeClr val="dk1"/>
              </a:solidFill>
              <a:latin typeface="Inter"/>
              <a:ea typeface="Inter"/>
              <a:cs typeface="Inter"/>
              <a:sym typeface="Inter"/>
            </a:endParaRPr>
          </a:p>
        </p:txBody>
      </p:sp>
      <p:pic>
        <p:nvPicPr>
          <p:cNvPr id="478" name="Google Shape;478;p41"/>
          <p:cNvPicPr preferRelativeResize="0"/>
          <p:nvPr/>
        </p:nvPicPr>
        <p:blipFill>
          <a:blip r:embed="rId3">
            <a:alphaModFix/>
          </a:blip>
          <a:stretch>
            <a:fillRect/>
          </a:stretch>
        </p:blipFill>
        <p:spPr>
          <a:xfrm>
            <a:off x="4711375" y="1435375"/>
            <a:ext cx="4234500" cy="2771100"/>
          </a:xfrm>
          <a:prstGeom prst="roundRect">
            <a:avLst>
              <a:gd fmla="val 16667" name="adj"/>
            </a:avLst>
          </a:prstGeom>
          <a:noFill/>
          <a:ln cap="flat" cmpd="sng" w="2857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5"/>
                                        </p:tgtEl>
                                        <p:attrNameLst>
                                          <p:attrName>style.visibility</p:attrName>
                                        </p:attrNameLst>
                                      </p:cBhvr>
                                      <p:to>
                                        <p:strVal val="visible"/>
                                      </p:to>
                                    </p:set>
                                    <p:anim calcmode="lin" valueType="num">
                                      <p:cBhvr additive="base">
                                        <p:cTn dur="1"/>
                                        <p:tgtEl>
                                          <p:spTgt spid="47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78"/>
                                        </p:tgtEl>
                                        <p:attrNameLst>
                                          <p:attrName>style.visibility</p:attrName>
                                        </p:attrNameLst>
                                      </p:cBhvr>
                                      <p:to>
                                        <p:strVal val="visible"/>
                                      </p:to>
                                    </p:set>
                                    <p:anim calcmode="lin" valueType="num">
                                      <p:cBhvr additive="base">
                                        <p:cTn dur="1000"/>
                                        <p:tgtEl>
                                          <p:spTgt spid="47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77"/>
                                        </p:tgtEl>
                                        <p:attrNameLst>
                                          <p:attrName>style.visibility</p:attrName>
                                        </p:attrNameLst>
                                      </p:cBhvr>
                                      <p:to>
                                        <p:strVal val="visible"/>
                                      </p:to>
                                    </p:set>
                                    <p:anim calcmode="lin" valueType="num">
                                      <p:cBhvr additive="base">
                                        <p:cTn dur="1000"/>
                                        <p:tgtEl>
                                          <p:spTgt spid="47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2"/>
          <p:cNvSpPr txBox="1"/>
          <p:nvPr>
            <p:ph idx="2" type="subTitle"/>
          </p:nvPr>
        </p:nvSpPr>
        <p:spPr>
          <a:xfrm>
            <a:off x="907500" y="1118175"/>
            <a:ext cx="7329000" cy="7800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Inter Medium"/>
              <a:buChar char="●"/>
            </a:pPr>
            <a:r>
              <a:rPr lang="en" sz="1300">
                <a:latin typeface="Inter Medium"/>
                <a:ea typeface="Inter Medium"/>
                <a:cs typeface="Inter Medium"/>
                <a:sym typeface="Inter Medium"/>
              </a:rPr>
              <a:t>Step1: Begin the tree with the root node, denoted as S, which encompasses the entire dataset.</a:t>
            </a:r>
            <a:endParaRPr sz="1300">
              <a:latin typeface="Inter Medium"/>
              <a:ea typeface="Inter Medium"/>
              <a:cs typeface="Inter Medium"/>
              <a:sym typeface="Inter Medium"/>
            </a:endParaRPr>
          </a:p>
        </p:txBody>
      </p:sp>
      <p:sp>
        <p:nvSpPr>
          <p:cNvPr id="484" name="Google Shape;484;p42"/>
          <p:cNvSpPr txBox="1"/>
          <p:nvPr>
            <p:ph idx="1" type="subTitle"/>
          </p:nvPr>
        </p:nvSpPr>
        <p:spPr>
          <a:xfrm>
            <a:off x="1093275" y="298300"/>
            <a:ext cx="5156400" cy="71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process of creating a decision tree involves the following steps:</a:t>
            </a:r>
            <a:endParaRPr/>
          </a:p>
        </p:txBody>
      </p:sp>
      <p:sp>
        <p:nvSpPr>
          <p:cNvPr id="485" name="Google Shape;485;p42"/>
          <p:cNvSpPr txBox="1"/>
          <p:nvPr/>
        </p:nvSpPr>
        <p:spPr>
          <a:xfrm>
            <a:off x="907500" y="1805250"/>
            <a:ext cx="7329000" cy="650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Font typeface="Inter Medium"/>
              <a:buChar char="●"/>
            </a:pPr>
            <a:r>
              <a:rPr lang="en" sz="1300">
                <a:solidFill>
                  <a:schemeClr val="dk2"/>
                </a:solidFill>
                <a:latin typeface="Inter Medium"/>
                <a:ea typeface="Inter Medium"/>
                <a:cs typeface="Inter Medium"/>
                <a:sym typeface="Inter Medium"/>
              </a:rPr>
              <a:t>Step2: Determine the best attribute in the dataset using an Attribute Selection Measure (ASM).</a:t>
            </a:r>
            <a:endParaRPr sz="1300">
              <a:solidFill>
                <a:schemeClr val="dk2"/>
              </a:solidFill>
              <a:latin typeface="Inter Medium"/>
              <a:ea typeface="Inter Medium"/>
              <a:cs typeface="Inter Medium"/>
              <a:sym typeface="Inter Medium"/>
            </a:endParaRPr>
          </a:p>
        </p:txBody>
      </p:sp>
      <p:sp>
        <p:nvSpPr>
          <p:cNvPr id="486" name="Google Shape;486;p42"/>
          <p:cNvSpPr txBox="1"/>
          <p:nvPr/>
        </p:nvSpPr>
        <p:spPr>
          <a:xfrm>
            <a:off x="907500" y="2455650"/>
            <a:ext cx="7329000" cy="650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Font typeface="Inter Medium"/>
              <a:buChar char="●"/>
            </a:pPr>
            <a:r>
              <a:rPr lang="en" sz="1300">
                <a:solidFill>
                  <a:schemeClr val="dk2"/>
                </a:solidFill>
                <a:latin typeface="Inter Medium"/>
                <a:ea typeface="Inter Medium"/>
                <a:cs typeface="Inter Medium"/>
                <a:sym typeface="Inter Medium"/>
              </a:rPr>
              <a:t>Step3: Partition the dataset S into subsets based on the possible values of the best attribute.</a:t>
            </a:r>
            <a:endParaRPr sz="1300">
              <a:solidFill>
                <a:schemeClr val="dk2"/>
              </a:solidFill>
              <a:latin typeface="Inter Medium"/>
              <a:ea typeface="Inter Medium"/>
              <a:cs typeface="Inter Medium"/>
              <a:sym typeface="Inter Medium"/>
            </a:endParaRPr>
          </a:p>
        </p:txBody>
      </p:sp>
      <p:sp>
        <p:nvSpPr>
          <p:cNvPr id="487" name="Google Shape;487;p42"/>
          <p:cNvSpPr txBox="1"/>
          <p:nvPr/>
        </p:nvSpPr>
        <p:spPr>
          <a:xfrm>
            <a:off x="907500" y="3194350"/>
            <a:ext cx="72144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Font typeface="Inter Medium"/>
              <a:buChar char="●"/>
            </a:pPr>
            <a:r>
              <a:rPr lang="en" sz="1300">
                <a:solidFill>
                  <a:schemeClr val="dk2"/>
                </a:solidFill>
                <a:latin typeface="Inter Medium"/>
                <a:ea typeface="Inter Medium"/>
                <a:cs typeface="Inter Medium"/>
                <a:sym typeface="Inter Medium"/>
              </a:rPr>
              <a:t>Step4: Create a decision tree node containing the best attribute.</a:t>
            </a:r>
            <a:endParaRPr sz="1300">
              <a:solidFill>
                <a:schemeClr val="dk2"/>
              </a:solidFill>
              <a:latin typeface="Inter Medium"/>
              <a:ea typeface="Inter Medium"/>
              <a:cs typeface="Inter Medium"/>
              <a:sym typeface="Inter Medium"/>
            </a:endParaRPr>
          </a:p>
        </p:txBody>
      </p:sp>
      <p:sp>
        <p:nvSpPr>
          <p:cNvPr id="488" name="Google Shape;488;p42"/>
          <p:cNvSpPr txBox="1"/>
          <p:nvPr/>
        </p:nvSpPr>
        <p:spPr>
          <a:xfrm>
            <a:off x="907500" y="3698150"/>
            <a:ext cx="7329000" cy="880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Font typeface="Inter Medium"/>
              <a:buChar char="●"/>
            </a:pPr>
            <a:r>
              <a:rPr lang="en" sz="1300">
                <a:solidFill>
                  <a:schemeClr val="dk2"/>
                </a:solidFill>
                <a:latin typeface="Inter Medium"/>
                <a:ea typeface="Inter Medium"/>
                <a:cs typeface="Inter Medium"/>
                <a:sym typeface="Inter Medium"/>
              </a:rPr>
              <a:t>Step5: Recursively construct new decision trees using the subsets of the dataset generated in step 3. Continue this process until a stage is reached where further classification is not possible, and designate the final node as a leaf node.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83"/>
                                        </p:tgtEl>
                                        <p:attrNameLst>
                                          <p:attrName>style.visibility</p:attrName>
                                        </p:attrNameLst>
                                      </p:cBhvr>
                                      <p:to>
                                        <p:strVal val="visible"/>
                                      </p:to>
                                    </p:set>
                                    <p:anim calcmode="lin" valueType="num">
                                      <p:cBhvr additive="base">
                                        <p:cTn dur="1000"/>
                                        <p:tgtEl>
                                          <p:spTgt spid="48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5"/>
                                        </p:tgtEl>
                                        <p:attrNameLst>
                                          <p:attrName>style.visibility</p:attrName>
                                        </p:attrNameLst>
                                      </p:cBhvr>
                                      <p:to>
                                        <p:strVal val="visible"/>
                                      </p:to>
                                    </p:set>
                                    <p:anim calcmode="lin" valueType="num">
                                      <p:cBhvr additive="base">
                                        <p:cTn dur="1000"/>
                                        <p:tgtEl>
                                          <p:spTgt spid="4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86"/>
                                        </p:tgtEl>
                                        <p:attrNameLst>
                                          <p:attrName>style.visibility</p:attrName>
                                        </p:attrNameLst>
                                      </p:cBhvr>
                                      <p:to>
                                        <p:strVal val="visible"/>
                                      </p:to>
                                    </p:set>
                                    <p:anim calcmode="lin" valueType="num">
                                      <p:cBhvr additive="base">
                                        <p:cTn dur="1000"/>
                                        <p:tgtEl>
                                          <p:spTgt spid="4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7"/>
                                        </p:tgtEl>
                                        <p:attrNameLst>
                                          <p:attrName>style.visibility</p:attrName>
                                        </p:attrNameLst>
                                      </p:cBhvr>
                                      <p:to>
                                        <p:strVal val="visible"/>
                                      </p:to>
                                    </p:set>
                                    <p:anim calcmode="lin" valueType="num">
                                      <p:cBhvr additive="base">
                                        <p:cTn dur="1000"/>
                                        <p:tgtEl>
                                          <p:spTgt spid="4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88"/>
                                        </p:tgtEl>
                                        <p:attrNameLst>
                                          <p:attrName>style.visibility</p:attrName>
                                        </p:attrNameLst>
                                      </p:cBhvr>
                                      <p:to>
                                        <p:strVal val="visible"/>
                                      </p:to>
                                    </p:set>
                                    <p:anim calcmode="lin" valueType="num">
                                      <p:cBhvr additive="base">
                                        <p:cTn dur="1000"/>
                                        <p:tgtEl>
                                          <p:spTgt spid="4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3"/>
          <p:cNvSpPr txBox="1"/>
          <p:nvPr>
            <p:ph type="title"/>
          </p:nvPr>
        </p:nvSpPr>
        <p:spPr>
          <a:xfrm>
            <a:off x="720000" y="445025"/>
            <a:ext cx="180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Entropy</a:t>
            </a:r>
            <a:endParaRPr sz="2700"/>
          </a:p>
        </p:txBody>
      </p:sp>
      <p:sp>
        <p:nvSpPr>
          <p:cNvPr id="494" name="Google Shape;494;p43"/>
          <p:cNvSpPr txBox="1"/>
          <p:nvPr/>
        </p:nvSpPr>
        <p:spPr>
          <a:xfrm>
            <a:off x="366375" y="1444400"/>
            <a:ext cx="3476100" cy="21348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Char char="●"/>
            </a:pPr>
            <a:r>
              <a:rPr lang="en"/>
              <a:t>Entropy is a term in Thermodynamics, a measure of change, chaos or randomness. </a:t>
            </a:r>
            <a:endParaRPr/>
          </a:p>
          <a:p>
            <a:pPr indent="0" lvl="0" marL="457200" rtl="0" algn="just">
              <a:lnSpc>
                <a:spcPct val="115000"/>
              </a:lnSpc>
              <a:spcBef>
                <a:spcPts val="0"/>
              </a:spcBef>
              <a:spcAft>
                <a:spcPts val="0"/>
              </a:spcAft>
              <a:buNone/>
            </a:pPr>
            <a:r>
              <a:t/>
            </a:r>
            <a:endParaRPr/>
          </a:p>
          <a:p>
            <a:pPr indent="-317500" lvl="0" marL="457200" rtl="0" algn="just">
              <a:lnSpc>
                <a:spcPct val="115000"/>
              </a:lnSpc>
              <a:spcBef>
                <a:spcPts val="0"/>
              </a:spcBef>
              <a:spcAft>
                <a:spcPts val="0"/>
              </a:spcAft>
              <a:buSzPts val="1400"/>
              <a:buChar char="●"/>
            </a:pPr>
            <a:r>
              <a:rPr lang="en"/>
              <a:t>In 1948, Shannon expanded the concept of Entropy to the field of research and statistics with the following formula: </a:t>
            </a:r>
            <a:endParaRPr/>
          </a:p>
        </p:txBody>
      </p:sp>
      <p:pic>
        <p:nvPicPr>
          <p:cNvPr id="495" name="Google Shape;495;p43"/>
          <p:cNvPicPr preferRelativeResize="0"/>
          <p:nvPr/>
        </p:nvPicPr>
        <p:blipFill>
          <a:blip r:embed="rId3">
            <a:alphaModFix/>
          </a:blip>
          <a:stretch>
            <a:fillRect/>
          </a:stretch>
        </p:blipFill>
        <p:spPr>
          <a:xfrm>
            <a:off x="5075350" y="1869903"/>
            <a:ext cx="2700925" cy="929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1"/>
                                        <p:tgtEl>
                                          <p:spTgt spid="49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95"/>
                                        </p:tgtEl>
                                        <p:attrNameLst>
                                          <p:attrName>style.visibility</p:attrName>
                                        </p:attrNameLst>
                                      </p:cBhvr>
                                      <p:to>
                                        <p:strVal val="visible"/>
                                      </p:to>
                                    </p:set>
                                    <p:anim calcmode="lin" valueType="num">
                                      <p:cBhvr additive="base">
                                        <p:cTn dur="1000"/>
                                        <p:tgtEl>
                                          <p:spTgt spid="49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4"/>
          <p:cNvSpPr txBox="1"/>
          <p:nvPr>
            <p:ph type="title"/>
          </p:nvPr>
        </p:nvSpPr>
        <p:spPr>
          <a:xfrm>
            <a:off x="720000" y="445025"/>
            <a:ext cx="238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Gini index</a:t>
            </a:r>
            <a:endParaRPr sz="2700"/>
          </a:p>
        </p:txBody>
      </p:sp>
      <p:sp>
        <p:nvSpPr>
          <p:cNvPr id="501" name="Google Shape;501;p44"/>
          <p:cNvSpPr txBox="1"/>
          <p:nvPr>
            <p:ph idx="2" type="subTitle"/>
          </p:nvPr>
        </p:nvSpPr>
        <p:spPr>
          <a:xfrm>
            <a:off x="860975" y="1235925"/>
            <a:ext cx="7408500" cy="1194300"/>
          </a:xfrm>
          <a:prstGeom prst="rect">
            <a:avLst/>
          </a:prstGeom>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The Gini index is another measure used to evaluate the degree of inequality in the distribution of classes, besides the entropy function. </a:t>
            </a:r>
            <a:endParaRPr sz="1300">
              <a:latin typeface="Inter Medium"/>
              <a:ea typeface="Inter Medium"/>
              <a:cs typeface="Inter Medium"/>
              <a:sym typeface="Inter Medium"/>
            </a:endParaRPr>
          </a:p>
          <a:p>
            <a:pPr indent="0" lvl="0" marL="457200" rtl="0" algn="just">
              <a:lnSpc>
                <a:spcPct val="115000"/>
              </a:lnSpc>
              <a:spcBef>
                <a:spcPts val="0"/>
              </a:spcBef>
              <a:spcAft>
                <a:spcPts val="0"/>
              </a:spcAft>
              <a:buNone/>
            </a:pPr>
            <a:r>
              <a:t/>
            </a:r>
            <a:endParaRPr sz="1300">
              <a:latin typeface="Inter Medium"/>
              <a:ea typeface="Inter Medium"/>
              <a:cs typeface="Inter Medium"/>
              <a:sym typeface="Inter Medium"/>
            </a:endParaRPr>
          </a:p>
          <a:p>
            <a:pPr indent="-311150" lvl="0" marL="457200" rtl="0" algn="just">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It quantifies the impurity of a node and is calculated as follows.</a:t>
            </a:r>
            <a:endParaRPr sz="1300">
              <a:latin typeface="Inter Medium"/>
              <a:ea typeface="Inter Medium"/>
              <a:cs typeface="Inter Medium"/>
              <a:sym typeface="Inter Medium"/>
            </a:endParaRPr>
          </a:p>
        </p:txBody>
      </p:sp>
      <p:pic>
        <p:nvPicPr>
          <p:cNvPr id="502" name="Google Shape;502;p44"/>
          <p:cNvPicPr preferRelativeResize="0"/>
          <p:nvPr/>
        </p:nvPicPr>
        <p:blipFill>
          <a:blip r:embed="rId3">
            <a:alphaModFix/>
          </a:blip>
          <a:stretch>
            <a:fillRect/>
          </a:stretch>
        </p:blipFill>
        <p:spPr>
          <a:xfrm>
            <a:off x="3555850" y="2430225"/>
            <a:ext cx="2324100" cy="1038225"/>
          </a:xfrm>
          <a:prstGeom prst="rect">
            <a:avLst/>
          </a:prstGeom>
          <a:noFill/>
          <a:ln>
            <a:noFill/>
          </a:ln>
        </p:spPr>
      </p:pic>
      <p:sp>
        <p:nvSpPr>
          <p:cNvPr id="503" name="Google Shape;503;p44"/>
          <p:cNvSpPr txBox="1"/>
          <p:nvPr/>
        </p:nvSpPr>
        <p:spPr>
          <a:xfrm>
            <a:off x="860975" y="3710825"/>
            <a:ext cx="7032900" cy="8451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Clr>
                <a:schemeClr val="dk2"/>
              </a:buClr>
              <a:buSzPts val="1300"/>
              <a:buFont typeface="Inter Medium"/>
              <a:buChar char="●"/>
            </a:pPr>
            <a:r>
              <a:rPr lang="en" sz="1300">
                <a:solidFill>
                  <a:schemeClr val="dk2"/>
                </a:solidFill>
                <a:latin typeface="Inter Medium"/>
                <a:ea typeface="Inter Medium"/>
                <a:cs typeface="Inter Medium"/>
                <a:sym typeface="Inter Medium"/>
              </a:rPr>
              <a:t>The Gini index subtracts the sum of the squared probabilities of each class from 1. This index ranges from 0 (perfectly pure) to 1 (maximum impurity), where a lower Gini index indicates a more homogenous node.</a:t>
            </a:r>
            <a:endParaRPr sz="1300">
              <a:solidFill>
                <a:schemeClr val="dk2"/>
              </a:solidFill>
              <a:latin typeface="Inter Medium"/>
              <a:ea typeface="Inter Medium"/>
              <a:cs typeface="Inter Medium"/>
              <a:sym typeface="Inter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
                                        <p:tgtEl>
                                          <p:spTgt spid="5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501"/>
                                        </p:tgtEl>
                                        <p:attrNameLst>
                                          <p:attrName>ppt_x</p:attrName>
                                        </p:attrNameLst>
                                      </p:cBhvr>
                                      <p:tavLst>
                                        <p:tav fmla="" tm="0">
                                          <p:val>
                                            <p:strVal val="#ppt_x"/>
                                          </p:val>
                                        </p:tav>
                                        <p:tav fmla="" tm="100000">
                                          <p:val>
                                            <p:strVal val="#ppt_x-1"/>
                                          </p:val>
                                        </p:tav>
                                      </p:tavLst>
                                    </p:anim>
                                    <p:set>
                                      <p:cBhvr>
                                        <p:cTn dur="1" fill="hold">
                                          <p:stCondLst>
                                            <p:cond delay="1000"/>
                                          </p:stCondLst>
                                        </p:cTn>
                                        <p:tgtEl>
                                          <p:spTgt spid="5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2"/>
                                        </p:tgtEl>
                                        <p:attrNameLst>
                                          <p:attrName>style.visibility</p:attrName>
                                        </p:attrNameLst>
                                      </p:cBhvr>
                                      <p:to>
                                        <p:strVal val="visible"/>
                                      </p:to>
                                    </p:set>
                                    <p:anim calcmode="lin" valueType="num">
                                      <p:cBhvr additive="base">
                                        <p:cTn dur="1000"/>
                                        <p:tgtEl>
                                          <p:spTgt spid="50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3"/>
                                        </p:tgtEl>
                                        <p:attrNameLst>
                                          <p:attrName>style.visibility</p:attrName>
                                        </p:attrNameLst>
                                      </p:cBhvr>
                                      <p:to>
                                        <p:strVal val="visible"/>
                                      </p:to>
                                    </p:set>
                                    <p:anim calcmode="lin" valueType="num">
                                      <p:cBhvr additive="base">
                                        <p:cTn dur="1000"/>
                                        <p:tgtEl>
                                          <p:spTgt spid="50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5"/>
          <p:cNvSpPr txBox="1"/>
          <p:nvPr>
            <p:ph idx="1" type="subTitle"/>
          </p:nvPr>
        </p:nvSpPr>
        <p:spPr>
          <a:xfrm>
            <a:off x="5076075" y="1282800"/>
            <a:ext cx="3627900" cy="30081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 The structure of the decision tree model can vary substantially even if the data set is just slightly altered. </a:t>
            </a:r>
            <a:endParaRPr sz="1300">
              <a:latin typeface="Inter Medium"/>
              <a:ea typeface="Inter Medium"/>
              <a:cs typeface="Inter Medium"/>
              <a:sym typeface="Inter Medium"/>
            </a:endParaRPr>
          </a:p>
          <a:p>
            <a:pPr indent="0" lvl="0" marL="457200" rtl="0" algn="l">
              <a:lnSpc>
                <a:spcPct val="115000"/>
              </a:lnSpc>
              <a:spcBef>
                <a:spcPts val="0"/>
              </a:spcBef>
              <a:spcAft>
                <a:spcPts val="0"/>
              </a:spcAft>
              <a:buNone/>
            </a:pPr>
            <a:r>
              <a:rPr lang="en" sz="1300">
                <a:latin typeface="Inter Medium"/>
                <a:ea typeface="Inter Medium"/>
                <a:cs typeface="Inter Medium"/>
                <a:sym typeface="Inter Medium"/>
              </a:rPr>
              <a:t> </a:t>
            </a:r>
            <a:endParaRPr sz="1300">
              <a:latin typeface="Inter Medium"/>
              <a:ea typeface="Inter Medium"/>
              <a:cs typeface="Inter Medium"/>
              <a:sym typeface="Inter Medium"/>
            </a:endParaRPr>
          </a:p>
          <a:p>
            <a:pPr indent="-311150" lvl="0" marL="457200" rtl="0" algn="l">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Overfitting issues are common with decision trees.</a:t>
            </a:r>
            <a:endParaRPr sz="1300">
              <a:latin typeface="Inter Medium"/>
              <a:ea typeface="Inter Medium"/>
              <a:cs typeface="Inter Medium"/>
              <a:sym typeface="Inter Medium"/>
            </a:endParaRPr>
          </a:p>
          <a:p>
            <a:pPr indent="0" lvl="0" marL="457200" rtl="0" algn="l">
              <a:lnSpc>
                <a:spcPct val="115000"/>
              </a:lnSpc>
              <a:spcBef>
                <a:spcPts val="0"/>
              </a:spcBef>
              <a:spcAft>
                <a:spcPts val="0"/>
              </a:spcAft>
              <a:buNone/>
            </a:pPr>
            <a:r>
              <a:rPr lang="en" sz="1300">
                <a:latin typeface="Inter Medium"/>
                <a:ea typeface="Inter Medium"/>
                <a:cs typeface="Inter Medium"/>
                <a:sym typeface="Inter Medium"/>
              </a:rPr>
              <a:t> </a:t>
            </a:r>
            <a:endParaRPr sz="1300">
              <a:latin typeface="Inter Medium"/>
              <a:ea typeface="Inter Medium"/>
              <a:cs typeface="Inter Medium"/>
              <a:sym typeface="Inter Medium"/>
            </a:endParaRPr>
          </a:p>
          <a:p>
            <a:pPr indent="-311150" lvl="0" marL="457200" rtl="0" algn="l">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If a deep enough tree is constructed, it is possible for each leaf node to contain a small number of samples from a specific class, resulting in excessive model complexity. </a:t>
            </a:r>
            <a:endParaRPr sz="1300">
              <a:latin typeface="Inter Medium"/>
              <a:ea typeface="Inter Medium"/>
              <a:cs typeface="Inter Medium"/>
              <a:sym typeface="Inter Medium"/>
            </a:endParaRPr>
          </a:p>
        </p:txBody>
      </p:sp>
      <p:sp>
        <p:nvSpPr>
          <p:cNvPr id="509" name="Google Shape;509;p45"/>
          <p:cNvSpPr txBox="1"/>
          <p:nvPr>
            <p:ph idx="2" type="subTitle"/>
          </p:nvPr>
        </p:nvSpPr>
        <p:spPr>
          <a:xfrm>
            <a:off x="391250" y="1294550"/>
            <a:ext cx="3862200" cy="30903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M</a:t>
            </a:r>
            <a:r>
              <a:rPr lang="en" sz="1300">
                <a:latin typeface="Inter Medium"/>
                <a:ea typeface="Inter Medium"/>
                <a:cs typeface="Inter Medium"/>
                <a:sym typeface="Inter Medium"/>
              </a:rPr>
              <a:t>odel provides easy-to-understand rules for the reader.</a:t>
            </a:r>
            <a:endParaRPr sz="1300">
              <a:latin typeface="Inter Medium"/>
              <a:ea typeface="Inter Medium"/>
              <a:cs typeface="Inter Medium"/>
              <a:sym typeface="Inter Medium"/>
            </a:endParaRPr>
          </a:p>
          <a:p>
            <a:pPr indent="0" lvl="0" marL="457200" rtl="0" algn="l">
              <a:lnSpc>
                <a:spcPct val="115000"/>
              </a:lnSpc>
              <a:spcBef>
                <a:spcPts val="0"/>
              </a:spcBef>
              <a:spcAft>
                <a:spcPts val="0"/>
              </a:spcAft>
              <a:buNone/>
            </a:pPr>
            <a:r>
              <a:t/>
            </a:r>
            <a:endParaRPr sz="1300">
              <a:latin typeface="Inter Medium"/>
              <a:ea typeface="Inter Medium"/>
              <a:cs typeface="Inter Medium"/>
              <a:sym typeface="Inter Medium"/>
            </a:endParaRPr>
          </a:p>
          <a:p>
            <a:pPr indent="-311150" lvl="0" marL="457200" rtl="0" algn="l">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There is no need to normalize or generate fake variables for input data that contains missing values. </a:t>
            </a:r>
            <a:endParaRPr sz="1300">
              <a:latin typeface="Inter Medium"/>
              <a:ea typeface="Inter Medium"/>
              <a:cs typeface="Inter Medium"/>
              <a:sym typeface="Inter Medium"/>
            </a:endParaRPr>
          </a:p>
          <a:p>
            <a:pPr indent="0" lvl="0" marL="457200" rtl="0" algn="l">
              <a:lnSpc>
                <a:spcPct val="115000"/>
              </a:lnSpc>
              <a:spcBef>
                <a:spcPts val="0"/>
              </a:spcBef>
              <a:spcAft>
                <a:spcPts val="0"/>
              </a:spcAft>
              <a:buNone/>
            </a:pPr>
            <a:r>
              <a:t/>
            </a:r>
            <a:endParaRPr sz="1300">
              <a:latin typeface="Inter Medium"/>
              <a:ea typeface="Inter Medium"/>
              <a:cs typeface="Inter Medium"/>
              <a:sym typeface="Inter Medium"/>
            </a:endParaRPr>
          </a:p>
          <a:p>
            <a:pPr indent="-311150" lvl="0" marL="457200" rtl="0" algn="l">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Can deal with numerical and categorical data. </a:t>
            </a:r>
            <a:endParaRPr sz="1300">
              <a:latin typeface="Inter Medium"/>
              <a:ea typeface="Inter Medium"/>
              <a:cs typeface="Inter Medium"/>
              <a:sym typeface="Inter Medium"/>
            </a:endParaRPr>
          </a:p>
          <a:p>
            <a:pPr indent="0" lvl="0" marL="457200" rtl="0" algn="l">
              <a:lnSpc>
                <a:spcPct val="115000"/>
              </a:lnSpc>
              <a:spcBef>
                <a:spcPts val="0"/>
              </a:spcBef>
              <a:spcAft>
                <a:spcPts val="0"/>
              </a:spcAft>
              <a:buNone/>
            </a:pPr>
            <a:r>
              <a:t/>
            </a:r>
            <a:endParaRPr sz="1300">
              <a:latin typeface="Inter Medium"/>
              <a:ea typeface="Inter Medium"/>
              <a:cs typeface="Inter Medium"/>
              <a:sym typeface="Inter Medium"/>
            </a:endParaRPr>
          </a:p>
          <a:p>
            <a:pPr indent="-311150" lvl="0" marL="457200" rtl="0" algn="l">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Capable of handling large amounts of data.</a:t>
            </a:r>
            <a:endParaRPr sz="1300">
              <a:latin typeface="Inter Medium"/>
              <a:ea typeface="Inter Medium"/>
              <a:cs typeface="Inter Medium"/>
              <a:sym typeface="Inter Medium"/>
            </a:endParaRPr>
          </a:p>
        </p:txBody>
      </p:sp>
      <p:sp>
        <p:nvSpPr>
          <p:cNvPr id="510" name="Google Shape;510;p45"/>
          <p:cNvSpPr txBox="1"/>
          <p:nvPr>
            <p:ph idx="3" type="subTitle"/>
          </p:nvPr>
        </p:nvSpPr>
        <p:spPr>
          <a:xfrm>
            <a:off x="602600" y="439200"/>
            <a:ext cx="3416700" cy="43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a:t>
            </a:r>
            <a:r>
              <a:rPr lang="en"/>
              <a:t>dvantages</a:t>
            </a:r>
            <a:endParaRPr/>
          </a:p>
        </p:txBody>
      </p:sp>
      <p:sp>
        <p:nvSpPr>
          <p:cNvPr id="511" name="Google Shape;511;p45"/>
          <p:cNvSpPr txBox="1"/>
          <p:nvPr>
            <p:ph idx="4" type="subTitle"/>
          </p:nvPr>
        </p:nvSpPr>
        <p:spPr>
          <a:xfrm>
            <a:off x="5181775" y="286525"/>
            <a:ext cx="3416700" cy="57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Disadvantages</a:t>
            </a:r>
            <a:endParaRPr/>
          </a:p>
        </p:txBody>
      </p:sp>
      <p:cxnSp>
        <p:nvCxnSpPr>
          <p:cNvPr id="512" name="Google Shape;512;p45"/>
          <p:cNvCxnSpPr/>
          <p:nvPr/>
        </p:nvCxnSpPr>
        <p:spPr>
          <a:xfrm>
            <a:off x="4687875" y="310025"/>
            <a:ext cx="11700" cy="43215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0"/>
                                        </p:tgtEl>
                                        <p:attrNameLst>
                                          <p:attrName>style.visibility</p:attrName>
                                        </p:attrNameLst>
                                      </p:cBhvr>
                                      <p:to>
                                        <p:strVal val="visible"/>
                                      </p:to>
                                    </p:set>
                                    <p:anim calcmode="lin" valueType="num">
                                      <p:cBhvr additive="base">
                                        <p:cTn dur="1000"/>
                                        <p:tgtEl>
                                          <p:spTgt spid="51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9"/>
                                        </p:tgtEl>
                                        <p:attrNameLst>
                                          <p:attrName>style.visibility</p:attrName>
                                        </p:attrNameLst>
                                      </p:cBhvr>
                                      <p:to>
                                        <p:strVal val="visible"/>
                                      </p:to>
                                    </p:set>
                                    <p:anim calcmode="lin" valueType="num">
                                      <p:cBhvr additive="base">
                                        <p:cTn dur="1000"/>
                                        <p:tgtEl>
                                          <p:spTgt spid="50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12"/>
                                        </p:tgtEl>
                                        <p:attrNameLst>
                                          <p:attrName>style.visibility</p:attrName>
                                        </p:attrNameLst>
                                      </p:cBhvr>
                                      <p:to>
                                        <p:strVal val="visible"/>
                                      </p:to>
                                    </p:set>
                                    <p:anim calcmode="lin" valueType="num">
                                      <p:cBhvr additive="base">
                                        <p:cTn dur="1000"/>
                                        <p:tgtEl>
                                          <p:spTgt spid="5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1"/>
                                        </p:tgtEl>
                                        <p:attrNameLst>
                                          <p:attrName>style.visibility</p:attrName>
                                        </p:attrNameLst>
                                      </p:cBhvr>
                                      <p:to>
                                        <p:strVal val="visible"/>
                                      </p:to>
                                    </p:set>
                                    <p:anim calcmode="lin" valueType="num">
                                      <p:cBhvr additive="base">
                                        <p:cTn dur="1"/>
                                        <p:tgtEl>
                                          <p:spTgt spid="51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08"/>
                                        </p:tgtEl>
                                        <p:attrNameLst>
                                          <p:attrName>style.visibility</p:attrName>
                                        </p:attrNameLst>
                                      </p:cBhvr>
                                      <p:to>
                                        <p:strVal val="visible"/>
                                      </p:to>
                                    </p:set>
                                    <p:anim calcmode="lin" valueType="num">
                                      <p:cBhvr additive="base">
                                        <p:cTn dur="1000"/>
                                        <p:tgtEl>
                                          <p:spTgt spid="50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315" name="Google Shape;315;p28"/>
          <p:cNvSpPr txBox="1"/>
          <p:nvPr>
            <p:ph idx="2" type="title"/>
          </p:nvPr>
        </p:nvSpPr>
        <p:spPr>
          <a:xfrm>
            <a:off x="720000" y="1970625"/>
            <a:ext cx="856200" cy="50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16" name="Google Shape;316;p28"/>
          <p:cNvSpPr txBox="1"/>
          <p:nvPr>
            <p:ph idx="3" type="title"/>
          </p:nvPr>
        </p:nvSpPr>
        <p:spPr>
          <a:xfrm>
            <a:off x="5145525" y="1938825"/>
            <a:ext cx="904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317" name="Google Shape;317;p28"/>
          <p:cNvSpPr txBox="1"/>
          <p:nvPr>
            <p:ph idx="4" type="title"/>
          </p:nvPr>
        </p:nvSpPr>
        <p:spPr>
          <a:xfrm>
            <a:off x="720000" y="2904763"/>
            <a:ext cx="856200" cy="50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18" name="Google Shape;318;p28"/>
          <p:cNvSpPr txBox="1"/>
          <p:nvPr>
            <p:ph idx="5" type="title"/>
          </p:nvPr>
        </p:nvSpPr>
        <p:spPr>
          <a:xfrm>
            <a:off x="5169675" y="2872975"/>
            <a:ext cx="856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319" name="Google Shape;319;p28"/>
          <p:cNvSpPr txBox="1"/>
          <p:nvPr>
            <p:ph idx="6" type="title"/>
          </p:nvPr>
        </p:nvSpPr>
        <p:spPr>
          <a:xfrm>
            <a:off x="720000" y="3909375"/>
            <a:ext cx="856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20" name="Google Shape;320;p28"/>
          <p:cNvSpPr txBox="1"/>
          <p:nvPr>
            <p:ph idx="7" type="title"/>
          </p:nvPr>
        </p:nvSpPr>
        <p:spPr>
          <a:xfrm>
            <a:off x="5169675" y="3909375"/>
            <a:ext cx="904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321" name="Google Shape;321;p28"/>
          <p:cNvSpPr txBox="1"/>
          <p:nvPr>
            <p:ph idx="1" type="subTitle"/>
          </p:nvPr>
        </p:nvSpPr>
        <p:spPr>
          <a:xfrm>
            <a:off x="1731050" y="1997325"/>
            <a:ext cx="2305500" cy="4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22" name="Google Shape;322;p28"/>
          <p:cNvSpPr txBox="1"/>
          <p:nvPr>
            <p:ph idx="8" type="subTitle"/>
          </p:nvPr>
        </p:nvSpPr>
        <p:spPr>
          <a:xfrm>
            <a:off x="1731050" y="2972413"/>
            <a:ext cx="2934600" cy="37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323" name="Google Shape;323;p28"/>
          <p:cNvSpPr txBox="1"/>
          <p:nvPr>
            <p:ph idx="9" type="subTitle"/>
          </p:nvPr>
        </p:nvSpPr>
        <p:spPr>
          <a:xfrm>
            <a:off x="1731050" y="3967875"/>
            <a:ext cx="2820000" cy="4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THEORY OF MODEL</a:t>
            </a:r>
            <a:endParaRPr/>
          </a:p>
        </p:txBody>
      </p:sp>
      <p:sp>
        <p:nvSpPr>
          <p:cNvPr id="324" name="Google Shape;324;p28"/>
          <p:cNvSpPr txBox="1"/>
          <p:nvPr>
            <p:ph idx="13" type="subTitle"/>
          </p:nvPr>
        </p:nvSpPr>
        <p:spPr>
          <a:xfrm>
            <a:off x="6247975" y="1997325"/>
            <a:ext cx="2305500" cy="4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CONSTRUCTION FOR MODEL</a:t>
            </a:r>
            <a:endParaRPr/>
          </a:p>
        </p:txBody>
      </p:sp>
      <p:sp>
        <p:nvSpPr>
          <p:cNvPr id="325" name="Google Shape;325;p28"/>
          <p:cNvSpPr txBox="1"/>
          <p:nvPr>
            <p:ph idx="14" type="subTitle"/>
          </p:nvPr>
        </p:nvSpPr>
        <p:spPr>
          <a:xfrm>
            <a:off x="6247975" y="2931475"/>
            <a:ext cx="2305500" cy="4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326" name="Google Shape;326;p28"/>
          <p:cNvSpPr txBox="1"/>
          <p:nvPr>
            <p:ph idx="15" type="subTitle"/>
          </p:nvPr>
        </p:nvSpPr>
        <p:spPr>
          <a:xfrm>
            <a:off x="6247975" y="3967875"/>
            <a:ext cx="2305500" cy="4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27" name="Google Shape;327;p28"/>
          <p:cNvSpPr txBox="1"/>
          <p:nvPr>
            <p:ph idx="1" type="subTitle"/>
          </p:nvPr>
        </p:nvSpPr>
        <p:spPr>
          <a:xfrm>
            <a:off x="720000" y="1266325"/>
            <a:ext cx="2017500" cy="4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ABSTRACT</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5"/>
                                        </p:tgtEl>
                                        <p:attrNameLst>
                                          <p:attrName>style.visibility</p:attrName>
                                        </p:attrNameLst>
                                      </p:cBhvr>
                                      <p:to>
                                        <p:strVal val="visible"/>
                                      </p:to>
                                    </p:set>
                                    <p:anim calcmode="lin" valueType="num">
                                      <p:cBhvr additive="base">
                                        <p:cTn dur="1000"/>
                                        <p:tgtEl>
                                          <p:spTgt spid="31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1000"/>
                                        <p:tgtEl>
                                          <p:spTgt spid="31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1000"/>
                                        <p:tgtEl>
                                          <p:spTgt spid="3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18"/>
                                        </p:tgtEl>
                                        <p:attrNameLst>
                                          <p:attrName>style.visibility</p:attrName>
                                        </p:attrNameLst>
                                      </p:cBhvr>
                                      <p:to>
                                        <p:strVal val="visible"/>
                                      </p:to>
                                    </p:set>
                                    <p:anim calcmode="lin" valueType="num">
                                      <p:cBhvr additive="base">
                                        <p:cTn dur="1000"/>
                                        <p:tgtEl>
                                          <p:spTgt spid="3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1000"/>
                                        <p:tgtEl>
                                          <p:spTgt spid="31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1000"/>
                                        <p:tgtEl>
                                          <p:spTgt spid="320"/>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2" presetSubtype="8">
                                  <p:stCondLst>
                                    <p:cond delay="0"/>
                                  </p:stCondLst>
                                  <p:childTnLst>
                                    <p:set>
                                      <p:cBhvr>
                                        <p:cTn dur="1" fill="hold">
                                          <p:stCondLst>
                                            <p:cond delay="0"/>
                                          </p:stCondLst>
                                        </p:cTn>
                                        <p:tgtEl>
                                          <p:spTgt spid="327"/>
                                        </p:tgtEl>
                                        <p:attrNameLst>
                                          <p:attrName>style.visibility</p:attrName>
                                        </p:attrNameLst>
                                      </p:cBhvr>
                                      <p:to>
                                        <p:strVal val="visible"/>
                                      </p:to>
                                    </p:set>
                                    <p:anim calcmode="lin" valueType="num">
                                      <p:cBhvr additive="base">
                                        <p:cTn dur="1000"/>
                                        <p:tgtEl>
                                          <p:spTgt spid="32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6"/>
          <p:cNvSpPr txBox="1"/>
          <p:nvPr>
            <p:ph type="title"/>
          </p:nvPr>
        </p:nvSpPr>
        <p:spPr>
          <a:xfrm>
            <a:off x="577750" y="281375"/>
            <a:ext cx="4568100" cy="59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3.3.	Random </a:t>
            </a:r>
            <a:r>
              <a:rPr lang="en" sz="3000"/>
              <a:t>Forest</a:t>
            </a:r>
            <a:endParaRPr sz="3000"/>
          </a:p>
        </p:txBody>
      </p:sp>
      <p:sp>
        <p:nvSpPr>
          <p:cNvPr id="518" name="Google Shape;518;p46"/>
          <p:cNvSpPr txBox="1"/>
          <p:nvPr>
            <p:ph idx="1" type="subTitle"/>
          </p:nvPr>
        </p:nvSpPr>
        <p:spPr>
          <a:xfrm>
            <a:off x="0" y="1065726"/>
            <a:ext cx="4740300" cy="3366300"/>
          </a:xfrm>
          <a:prstGeom prst="rect">
            <a:avLst/>
          </a:prstGeom>
        </p:spPr>
        <p:txBody>
          <a:bodyPr anchorCtr="0" anchor="t" bIns="91425" lIns="91425" spcFirstLastPara="1" rIns="91425" wrap="square" tIns="91425">
            <a:noAutofit/>
          </a:bodyPr>
          <a:lstStyle/>
          <a:p>
            <a:pPr indent="-285750" lvl="0" marL="457200" rtl="0" algn="just">
              <a:lnSpc>
                <a:spcPct val="115000"/>
              </a:lnSpc>
              <a:spcBef>
                <a:spcPts val="0"/>
              </a:spcBef>
              <a:spcAft>
                <a:spcPts val="0"/>
              </a:spcAft>
              <a:buSzPts val="900"/>
              <a:buFont typeface="Inter Medium"/>
              <a:buChar char="●"/>
            </a:pPr>
            <a:r>
              <a:rPr lang="en" sz="1300">
                <a:latin typeface="Inter Medium"/>
                <a:ea typeface="Inter Medium"/>
                <a:cs typeface="Inter Medium"/>
                <a:sym typeface="Inter Medium"/>
              </a:rPr>
              <a:t>Random forest, a popular machine learning algorithm, merges the outputs of numerous decision trees to produce a single outcome. </a:t>
            </a:r>
            <a:endParaRPr sz="1300">
              <a:latin typeface="Inter Medium"/>
              <a:ea typeface="Inter Medium"/>
              <a:cs typeface="Inter Medium"/>
              <a:sym typeface="Inter Medium"/>
            </a:endParaRPr>
          </a:p>
          <a:p>
            <a:pPr indent="0" lvl="0" marL="457200" rtl="0" algn="just">
              <a:lnSpc>
                <a:spcPct val="115000"/>
              </a:lnSpc>
              <a:spcBef>
                <a:spcPts val="0"/>
              </a:spcBef>
              <a:spcAft>
                <a:spcPts val="0"/>
              </a:spcAft>
              <a:buNone/>
            </a:pPr>
            <a:r>
              <a:t/>
            </a:r>
            <a:endParaRPr sz="1300">
              <a:latin typeface="Inter Medium"/>
              <a:ea typeface="Inter Medium"/>
              <a:cs typeface="Inter Medium"/>
              <a:sym typeface="Inter Medium"/>
            </a:endParaRPr>
          </a:p>
          <a:p>
            <a:pPr indent="-285750" lvl="0" marL="457200" rtl="0" algn="just">
              <a:lnSpc>
                <a:spcPct val="115000"/>
              </a:lnSpc>
              <a:spcBef>
                <a:spcPts val="0"/>
              </a:spcBef>
              <a:spcAft>
                <a:spcPts val="0"/>
              </a:spcAft>
              <a:buSzPts val="900"/>
              <a:buFont typeface="Inter Medium"/>
              <a:buChar char="●"/>
            </a:pPr>
            <a:r>
              <a:rPr lang="en" sz="1300">
                <a:latin typeface="Inter Medium"/>
                <a:ea typeface="Inter Medium"/>
                <a:cs typeface="Inter Medium"/>
                <a:sym typeface="Inter Medium"/>
              </a:rPr>
              <a:t>Its popularity stems from its user-friendliness and versatility, making it suitable for both classification and regression tasks. </a:t>
            </a:r>
            <a:endParaRPr sz="1300">
              <a:latin typeface="Inter Medium"/>
              <a:ea typeface="Inter Medium"/>
              <a:cs typeface="Inter Medium"/>
              <a:sym typeface="Inter Medium"/>
            </a:endParaRPr>
          </a:p>
          <a:p>
            <a:pPr indent="0" lvl="0" marL="457200" rtl="0" algn="just">
              <a:lnSpc>
                <a:spcPct val="115000"/>
              </a:lnSpc>
              <a:spcBef>
                <a:spcPts val="0"/>
              </a:spcBef>
              <a:spcAft>
                <a:spcPts val="0"/>
              </a:spcAft>
              <a:buNone/>
            </a:pPr>
            <a:r>
              <a:t/>
            </a:r>
            <a:endParaRPr sz="1300">
              <a:latin typeface="Inter Medium"/>
              <a:ea typeface="Inter Medium"/>
              <a:cs typeface="Inter Medium"/>
              <a:sym typeface="Inter Medium"/>
            </a:endParaRPr>
          </a:p>
          <a:p>
            <a:pPr indent="-285750" lvl="0" marL="457200" rtl="0" algn="just">
              <a:lnSpc>
                <a:spcPct val="115000"/>
              </a:lnSpc>
              <a:spcBef>
                <a:spcPts val="0"/>
              </a:spcBef>
              <a:spcAft>
                <a:spcPts val="0"/>
              </a:spcAft>
              <a:buSzPts val="900"/>
              <a:buFont typeface="Inter Medium"/>
              <a:buChar char="●"/>
            </a:pPr>
            <a:r>
              <a:rPr lang="en" sz="1300">
                <a:latin typeface="Inter Medium"/>
                <a:ea typeface="Inter Medium"/>
                <a:cs typeface="Inter Medium"/>
                <a:sym typeface="Inter Medium"/>
              </a:rPr>
              <a:t>Its strength lies in its capability to manage complex datasets and alleviate overfitting, rendering it invaluable for a range of predictive tasks in machine learning.</a:t>
            </a:r>
            <a:endParaRPr sz="1300">
              <a:latin typeface="Inter Medium"/>
              <a:ea typeface="Inter Medium"/>
              <a:cs typeface="Inter Medium"/>
              <a:sym typeface="Inter Medium"/>
            </a:endParaRPr>
          </a:p>
        </p:txBody>
      </p:sp>
      <p:pic>
        <p:nvPicPr>
          <p:cNvPr id="519" name="Google Shape;519;p46"/>
          <p:cNvPicPr preferRelativeResize="0"/>
          <p:nvPr/>
        </p:nvPicPr>
        <p:blipFill>
          <a:blip r:embed="rId3">
            <a:alphaModFix/>
          </a:blip>
          <a:stretch>
            <a:fillRect/>
          </a:stretch>
        </p:blipFill>
        <p:spPr>
          <a:xfrm>
            <a:off x="4857475" y="873575"/>
            <a:ext cx="4098900" cy="3194700"/>
          </a:xfrm>
          <a:prstGeom prst="roundRect">
            <a:avLst>
              <a:gd fmla="val 16667" name="adj"/>
            </a:avLst>
          </a:prstGeom>
          <a:noFill/>
          <a:ln cap="flat" cmpd="sng" w="28575">
            <a:solidFill>
              <a:schemeClr val="dk2"/>
            </a:solidFill>
            <a:prstDash val="solid"/>
            <a:round/>
            <a:headEnd len="sm" w="sm" type="none"/>
            <a:tailEnd len="sm" w="sm" type="none"/>
          </a:ln>
        </p:spPr>
      </p:pic>
      <p:sp>
        <p:nvSpPr>
          <p:cNvPr id="520" name="Google Shape;520;p46"/>
          <p:cNvSpPr txBox="1"/>
          <p:nvPr/>
        </p:nvSpPr>
        <p:spPr>
          <a:xfrm>
            <a:off x="5331375" y="4251025"/>
            <a:ext cx="34548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i="1" lang="en" sz="1200">
                <a:solidFill>
                  <a:schemeClr val="dk2"/>
                </a:solidFill>
                <a:latin typeface="Inter"/>
                <a:ea typeface="Inter"/>
                <a:cs typeface="Inter"/>
                <a:sym typeface="Inter"/>
              </a:rPr>
              <a:t>Figure.4</a:t>
            </a:r>
            <a:r>
              <a:rPr b="1" i="1" lang="en" sz="1200">
                <a:solidFill>
                  <a:schemeClr val="dk2"/>
                </a:solidFill>
                <a:highlight>
                  <a:srgbClr val="FFFFFF"/>
                </a:highlight>
                <a:latin typeface="Inter"/>
                <a:ea typeface="Inter"/>
                <a:cs typeface="Inter"/>
                <a:sym typeface="Inter"/>
              </a:rPr>
              <a:t>.</a:t>
            </a:r>
            <a:r>
              <a:rPr b="1" i="1" lang="en" sz="1200">
                <a:solidFill>
                  <a:schemeClr val="dk2"/>
                </a:solidFill>
                <a:latin typeface="Inter"/>
                <a:ea typeface="Inter"/>
                <a:cs typeface="Inter"/>
                <a:sym typeface="Inter"/>
              </a:rPr>
              <a:t> Example of a Random.Forest model’s workflow</a:t>
            </a:r>
            <a:endParaRPr b="1" i="1" sz="1200">
              <a:solidFill>
                <a:schemeClr val="dk2"/>
              </a:solidFill>
              <a:latin typeface="Inter"/>
              <a:ea typeface="Inter"/>
              <a:cs typeface="Inter"/>
              <a:sym typeface="In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8"/>
                                        </p:tgtEl>
                                        <p:attrNameLst>
                                          <p:attrName>style.visibility</p:attrName>
                                        </p:attrNameLst>
                                      </p:cBhvr>
                                      <p:to>
                                        <p:strVal val="visible"/>
                                      </p:to>
                                    </p:set>
                                    <p:anim calcmode="lin" valueType="num">
                                      <p:cBhvr additive="base">
                                        <p:cTn dur="1"/>
                                        <p:tgtEl>
                                          <p:spTgt spid="51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9"/>
                                        </p:tgtEl>
                                        <p:attrNameLst>
                                          <p:attrName>style.visibility</p:attrName>
                                        </p:attrNameLst>
                                      </p:cBhvr>
                                      <p:to>
                                        <p:strVal val="visible"/>
                                      </p:to>
                                    </p:set>
                                    <p:anim calcmode="lin" valueType="num">
                                      <p:cBhvr additive="base">
                                        <p:cTn dur="1000"/>
                                        <p:tgtEl>
                                          <p:spTgt spid="51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0"/>
                                        </p:tgtEl>
                                        <p:attrNameLst>
                                          <p:attrName>style.visibility</p:attrName>
                                        </p:attrNameLst>
                                      </p:cBhvr>
                                      <p:to>
                                        <p:strVal val="visible"/>
                                      </p:to>
                                    </p:set>
                                    <p:anim calcmode="lin" valueType="num">
                                      <p:cBhvr additive="base">
                                        <p:cTn dur="1000"/>
                                        <p:tgtEl>
                                          <p:spTgt spid="52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7"/>
          <p:cNvSpPr txBox="1"/>
          <p:nvPr>
            <p:ph type="title"/>
          </p:nvPr>
        </p:nvSpPr>
        <p:spPr>
          <a:xfrm>
            <a:off x="720000" y="445025"/>
            <a:ext cx="7704000" cy="7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The Random Forest algorithm operates through several key steps:</a:t>
            </a:r>
            <a:endParaRPr sz="2100"/>
          </a:p>
          <a:p>
            <a:pPr indent="0" lvl="0" marL="0" rtl="0" algn="l">
              <a:spcBef>
                <a:spcPts val="0"/>
              </a:spcBef>
              <a:spcAft>
                <a:spcPts val="0"/>
              </a:spcAft>
              <a:buNone/>
            </a:pPr>
            <a:r>
              <a:t/>
            </a:r>
            <a:endParaRPr/>
          </a:p>
        </p:txBody>
      </p:sp>
      <p:cxnSp>
        <p:nvCxnSpPr>
          <p:cNvPr id="526" name="Google Shape;526;p47"/>
          <p:cNvCxnSpPr>
            <a:stCxn id="527" idx="4"/>
            <a:endCxn id="528" idx="4"/>
          </p:cNvCxnSpPr>
          <p:nvPr/>
        </p:nvCxnSpPr>
        <p:spPr>
          <a:xfrm flipH="1" rot="-5400000">
            <a:off x="2565975" y="2195638"/>
            <a:ext cx="600" cy="2330400"/>
          </a:xfrm>
          <a:prstGeom prst="bentConnector3">
            <a:avLst>
              <a:gd fmla="val 39689583" name="adj1"/>
            </a:avLst>
          </a:prstGeom>
          <a:noFill/>
          <a:ln cap="flat" cmpd="sng" w="19050">
            <a:solidFill>
              <a:schemeClr val="dk2"/>
            </a:solidFill>
            <a:prstDash val="solid"/>
            <a:round/>
            <a:headEnd len="med" w="med" type="none"/>
            <a:tailEnd len="med" w="med" type="none"/>
          </a:ln>
        </p:spPr>
      </p:cxnSp>
      <p:cxnSp>
        <p:nvCxnSpPr>
          <p:cNvPr id="529" name="Google Shape;529;p47"/>
          <p:cNvCxnSpPr>
            <a:stCxn id="528" idx="4"/>
            <a:endCxn id="530" idx="4"/>
          </p:cNvCxnSpPr>
          <p:nvPr/>
        </p:nvCxnSpPr>
        <p:spPr>
          <a:xfrm flipH="1" rot="-5400000">
            <a:off x="4831538" y="2260450"/>
            <a:ext cx="600" cy="2200800"/>
          </a:xfrm>
          <a:prstGeom prst="bentConnector3">
            <a:avLst>
              <a:gd fmla="val 39687500" name="adj1"/>
            </a:avLst>
          </a:prstGeom>
          <a:noFill/>
          <a:ln cap="flat" cmpd="sng" w="19050">
            <a:solidFill>
              <a:schemeClr val="dk2"/>
            </a:solidFill>
            <a:prstDash val="solid"/>
            <a:round/>
            <a:headEnd len="med" w="med" type="none"/>
            <a:tailEnd len="med" w="med" type="none"/>
          </a:ln>
        </p:spPr>
      </p:cxnSp>
      <p:cxnSp>
        <p:nvCxnSpPr>
          <p:cNvPr id="531" name="Google Shape;531;p47"/>
          <p:cNvCxnSpPr>
            <a:stCxn id="530" idx="4"/>
            <a:endCxn id="532" idx="4"/>
          </p:cNvCxnSpPr>
          <p:nvPr/>
        </p:nvCxnSpPr>
        <p:spPr>
          <a:xfrm rot="-5400000">
            <a:off x="6977224" y="2262951"/>
            <a:ext cx="52500" cy="2142600"/>
          </a:xfrm>
          <a:prstGeom prst="bentConnector3">
            <a:avLst>
              <a:gd fmla="val -453571" name="adj1"/>
            </a:avLst>
          </a:prstGeom>
          <a:noFill/>
          <a:ln cap="flat" cmpd="sng" w="19050">
            <a:solidFill>
              <a:schemeClr val="dk2"/>
            </a:solidFill>
            <a:prstDash val="solid"/>
            <a:round/>
            <a:headEnd len="med" w="med" type="none"/>
            <a:tailEnd len="med" w="med" type="none"/>
          </a:ln>
        </p:spPr>
      </p:cxnSp>
      <p:grpSp>
        <p:nvGrpSpPr>
          <p:cNvPr id="533" name="Google Shape;533;p47"/>
          <p:cNvGrpSpPr/>
          <p:nvPr/>
        </p:nvGrpSpPr>
        <p:grpSpPr>
          <a:xfrm rot="5400000">
            <a:off x="7989325" y="4433526"/>
            <a:ext cx="1207353" cy="324548"/>
            <a:chOff x="4572000" y="214951"/>
            <a:chExt cx="1207353" cy="324548"/>
          </a:xfrm>
        </p:grpSpPr>
        <p:sp>
          <p:nvSpPr>
            <p:cNvPr id="534" name="Google Shape;534;p47"/>
            <p:cNvSpPr/>
            <p:nvPr/>
          </p:nvSpPr>
          <p:spPr>
            <a:xfrm>
              <a:off x="4572000" y="346738"/>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sp>
          <p:nvSpPr>
            <p:cNvPr id="535" name="Google Shape;535;p47"/>
            <p:cNvSpPr/>
            <p:nvPr/>
          </p:nvSpPr>
          <p:spPr>
            <a:xfrm>
              <a:off x="4572000" y="214951"/>
              <a:ext cx="1207353" cy="192761"/>
            </a:xfrm>
            <a:custGeom>
              <a:rect b="b" l="l" r="r" t="t"/>
              <a:pathLst>
                <a:path extrusionOk="0" h="19339" w="121129">
                  <a:moveTo>
                    <a:pt x="0" y="16964"/>
                  </a:moveTo>
                  <a:lnTo>
                    <a:pt x="14929" y="2035"/>
                  </a:lnTo>
                  <a:lnTo>
                    <a:pt x="31215" y="18322"/>
                  </a:lnTo>
                  <a:lnTo>
                    <a:pt x="48180" y="1357"/>
                  </a:lnTo>
                  <a:lnTo>
                    <a:pt x="66163" y="19339"/>
                  </a:lnTo>
                  <a:lnTo>
                    <a:pt x="85503" y="0"/>
                  </a:lnTo>
                  <a:lnTo>
                    <a:pt x="104164" y="18660"/>
                  </a:lnTo>
                  <a:lnTo>
                    <a:pt x="121129" y="1696"/>
                  </a:lnTo>
                </a:path>
              </a:pathLst>
            </a:custGeom>
            <a:noFill/>
            <a:ln cap="flat" cmpd="sng" w="19050">
              <a:solidFill>
                <a:schemeClr val="dk2"/>
              </a:solidFill>
              <a:prstDash val="solid"/>
              <a:round/>
              <a:headEnd len="med" w="med" type="none"/>
              <a:tailEnd len="med" w="med" type="none"/>
            </a:ln>
          </p:spPr>
        </p:sp>
      </p:grpSp>
      <p:sp>
        <p:nvSpPr>
          <p:cNvPr id="536" name="Google Shape;536;p47"/>
          <p:cNvSpPr/>
          <p:nvPr/>
        </p:nvSpPr>
        <p:spPr>
          <a:xfrm>
            <a:off x="-868121" y="4271250"/>
            <a:ext cx="1710600" cy="1711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7"/>
          <p:cNvSpPr/>
          <p:nvPr/>
        </p:nvSpPr>
        <p:spPr>
          <a:xfrm>
            <a:off x="8333029" y="-847150"/>
            <a:ext cx="1710600" cy="17112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7"/>
          <p:cNvSpPr/>
          <p:nvPr/>
        </p:nvSpPr>
        <p:spPr>
          <a:xfrm>
            <a:off x="648225" y="2104138"/>
            <a:ext cx="1505700" cy="1256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300">
                <a:solidFill>
                  <a:schemeClr val="dk1"/>
                </a:solidFill>
                <a:latin typeface="Inter"/>
                <a:ea typeface="Inter"/>
                <a:cs typeface="Inter"/>
                <a:sym typeface="Inter"/>
              </a:rPr>
              <a:t>Ensemble of Decision Trees</a:t>
            </a:r>
            <a:endParaRPr/>
          </a:p>
        </p:txBody>
      </p:sp>
      <p:sp>
        <p:nvSpPr>
          <p:cNvPr id="528" name="Google Shape;528;p47"/>
          <p:cNvSpPr/>
          <p:nvPr/>
        </p:nvSpPr>
        <p:spPr>
          <a:xfrm>
            <a:off x="3051038" y="2104150"/>
            <a:ext cx="1360800" cy="1256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300">
                <a:solidFill>
                  <a:schemeClr val="dk1"/>
                </a:solidFill>
                <a:latin typeface="Inter"/>
                <a:ea typeface="Inter"/>
                <a:cs typeface="Inter"/>
                <a:sym typeface="Inter"/>
              </a:rPr>
              <a:t>Random Feature Selection</a:t>
            </a:r>
            <a:endParaRPr/>
          </a:p>
        </p:txBody>
      </p:sp>
      <p:sp>
        <p:nvSpPr>
          <p:cNvPr id="532" name="Google Shape;532;p47"/>
          <p:cNvSpPr/>
          <p:nvPr/>
        </p:nvSpPr>
        <p:spPr>
          <a:xfrm>
            <a:off x="7394475" y="2100500"/>
            <a:ext cx="1360800" cy="120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300">
                <a:solidFill>
                  <a:schemeClr val="dk1"/>
                </a:solidFill>
                <a:latin typeface="Inter"/>
                <a:ea typeface="Inter"/>
                <a:cs typeface="Inter"/>
                <a:sym typeface="Inter"/>
              </a:rPr>
              <a:t>Decision Making and Voting</a:t>
            </a:r>
            <a:endParaRPr/>
          </a:p>
        </p:txBody>
      </p:sp>
      <p:sp>
        <p:nvSpPr>
          <p:cNvPr id="530" name="Google Shape;530;p47"/>
          <p:cNvSpPr/>
          <p:nvPr/>
        </p:nvSpPr>
        <p:spPr>
          <a:xfrm>
            <a:off x="5179324" y="2048001"/>
            <a:ext cx="1505700" cy="131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300">
                <a:solidFill>
                  <a:schemeClr val="dk1"/>
                </a:solidFill>
                <a:latin typeface="Inter"/>
                <a:ea typeface="Inter"/>
                <a:cs typeface="Inter"/>
                <a:sym typeface="Inter"/>
              </a:rPr>
              <a:t>Bootstrap Aggregating or Bagging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25"/>
                                        </p:tgtEl>
                                        <p:attrNameLst>
                                          <p:attrName>style.visibility</p:attrName>
                                        </p:attrNameLst>
                                      </p:cBhvr>
                                      <p:to>
                                        <p:strVal val="visible"/>
                                      </p:to>
                                    </p:set>
                                    <p:anim calcmode="lin" valueType="num">
                                      <p:cBhvr additive="base">
                                        <p:cTn dur="1000"/>
                                        <p:tgtEl>
                                          <p:spTgt spid="525"/>
                                        </p:tgtEl>
                                        <p:attrNameLst>
                                          <p:attrName>ppt_w</p:attrName>
                                        </p:attrNameLst>
                                      </p:cBhvr>
                                      <p:tavLst>
                                        <p:tav fmla="" tm="0">
                                          <p:val>
                                            <p:strVal val="0"/>
                                          </p:val>
                                        </p:tav>
                                        <p:tav fmla="" tm="100000">
                                          <p:val>
                                            <p:strVal val="#ppt_w"/>
                                          </p:val>
                                        </p:tav>
                                      </p:tavLst>
                                    </p:anim>
                                    <p:anim calcmode="lin" valueType="num">
                                      <p:cBhvr additive="base">
                                        <p:cTn dur="1000"/>
                                        <p:tgtEl>
                                          <p:spTgt spid="52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7"/>
                                        </p:tgtEl>
                                        <p:attrNameLst>
                                          <p:attrName>style.visibility</p:attrName>
                                        </p:attrNameLst>
                                      </p:cBhvr>
                                      <p:to>
                                        <p:strVal val="visible"/>
                                      </p:to>
                                    </p:set>
                                    <p:anim calcmode="lin" valueType="num">
                                      <p:cBhvr additive="base">
                                        <p:cTn dur="1000"/>
                                        <p:tgtEl>
                                          <p:spTgt spid="52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8"/>
                                        </p:tgtEl>
                                        <p:attrNameLst>
                                          <p:attrName>style.visibility</p:attrName>
                                        </p:attrNameLst>
                                      </p:cBhvr>
                                      <p:to>
                                        <p:strVal val="visible"/>
                                      </p:to>
                                    </p:set>
                                    <p:anim calcmode="lin" valueType="num">
                                      <p:cBhvr additive="base">
                                        <p:cTn dur="1000"/>
                                        <p:tgtEl>
                                          <p:spTgt spid="5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30"/>
                                        </p:tgtEl>
                                        <p:attrNameLst>
                                          <p:attrName>style.visibility</p:attrName>
                                        </p:attrNameLst>
                                      </p:cBhvr>
                                      <p:to>
                                        <p:strVal val="visible"/>
                                      </p:to>
                                    </p:set>
                                    <p:anim calcmode="lin" valueType="num">
                                      <p:cBhvr additive="base">
                                        <p:cTn dur="1000"/>
                                        <p:tgtEl>
                                          <p:spTgt spid="5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32"/>
                                        </p:tgtEl>
                                        <p:attrNameLst>
                                          <p:attrName>style.visibility</p:attrName>
                                        </p:attrNameLst>
                                      </p:cBhvr>
                                      <p:to>
                                        <p:strVal val="visible"/>
                                      </p:to>
                                    </p:set>
                                    <p:anim calcmode="lin" valueType="num">
                                      <p:cBhvr additive="base">
                                        <p:cTn dur="1000"/>
                                        <p:tgtEl>
                                          <p:spTgt spid="53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8"/>
          <p:cNvSpPr txBox="1"/>
          <p:nvPr>
            <p:ph type="title"/>
          </p:nvPr>
        </p:nvSpPr>
        <p:spPr>
          <a:xfrm>
            <a:off x="473375" y="445025"/>
            <a:ext cx="842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3.4.	K-Nearest Neighbors Classifier (KNN)</a:t>
            </a:r>
            <a:endParaRPr/>
          </a:p>
        </p:txBody>
      </p:sp>
      <p:sp>
        <p:nvSpPr>
          <p:cNvPr id="543" name="Google Shape;543;p48"/>
          <p:cNvSpPr txBox="1"/>
          <p:nvPr>
            <p:ph idx="2" type="subTitle"/>
          </p:nvPr>
        </p:nvSpPr>
        <p:spPr>
          <a:xfrm>
            <a:off x="629101" y="1261975"/>
            <a:ext cx="6476400" cy="13836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Font typeface="Inter Medium"/>
              <a:buChar char="●"/>
            </a:pPr>
            <a:r>
              <a:rPr lang="en">
                <a:latin typeface="Inter Medium"/>
                <a:ea typeface="Inter Medium"/>
                <a:cs typeface="Inter Medium"/>
                <a:sym typeface="Inter Medium"/>
              </a:rPr>
              <a:t>The K-Nearest Neighbors (KNN) algorithm is a fundamental classification algorithm in machine learning. </a:t>
            </a:r>
            <a:endParaRPr>
              <a:latin typeface="Inter Medium"/>
              <a:ea typeface="Inter Medium"/>
              <a:cs typeface="Inter Medium"/>
              <a:sym typeface="Inter Medium"/>
            </a:endParaRPr>
          </a:p>
          <a:p>
            <a:pPr indent="0" lvl="0" marL="457200" rtl="0" algn="just">
              <a:lnSpc>
                <a:spcPct val="115000"/>
              </a:lnSpc>
              <a:spcBef>
                <a:spcPts val="0"/>
              </a:spcBef>
              <a:spcAft>
                <a:spcPts val="0"/>
              </a:spcAft>
              <a:buNone/>
            </a:pPr>
            <a:r>
              <a:t/>
            </a:r>
            <a:endParaRPr>
              <a:latin typeface="Inter Medium"/>
              <a:ea typeface="Inter Medium"/>
              <a:cs typeface="Inter Medium"/>
              <a:sym typeface="Inter Medium"/>
            </a:endParaRPr>
          </a:p>
          <a:p>
            <a:pPr indent="-304800" lvl="0" marL="457200" rtl="0" algn="just">
              <a:lnSpc>
                <a:spcPct val="115000"/>
              </a:lnSpc>
              <a:spcBef>
                <a:spcPts val="0"/>
              </a:spcBef>
              <a:spcAft>
                <a:spcPts val="0"/>
              </a:spcAft>
              <a:buSzPts val="1200"/>
              <a:buFont typeface="Inter Medium"/>
              <a:buChar char="●"/>
            </a:pPr>
            <a:r>
              <a:rPr lang="en">
                <a:latin typeface="Inter Medium"/>
                <a:ea typeface="Inter Medium"/>
                <a:cs typeface="Inter Medium"/>
                <a:sym typeface="Inter Medium"/>
              </a:rPr>
              <a:t>It falls under the supervised learning domain and finds extensive application in pattern recognition, data mining, and intrusion detection.</a:t>
            </a:r>
            <a:endParaRPr>
              <a:latin typeface="Inter Medium"/>
              <a:ea typeface="Inter Medium"/>
              <a:cs typeface="Inter Medium"/>
              <a:sym typeface="Inter Medium"/>
            </a:endParaRPr>
          </a:p>
        </p:txBody>
      </p:sp>
      <p:pic>
        <p:nvPicPr>
          <p:cNvPr id="544" name="Google Shape;544;p48"/>
          <p:cNvPicPr preferRelativeResize="0"/>
          <p:nvPr/>
        </p:nvPicPr>
        <p:blipFill>
          <a:blip r:embed="rId3">
            <a:alphaModFix/>
          </a:blip>
          <a:stretch>
            <a:fillRect/>
          </a:stretch>
        </p:blipFill>
        <p:spPr>
          <a:xfrm>
            <a:off x="2193150" y="2645575"/>
            <a:ext cx="4591400" cy="1800450"/>
          </a:xfrm>
          <a:prstGeom prst="rect">
            <a:avLst/>
          </a:prstGeom>
          <a:noFill/>
          <a:ln>
            <a:noFill/>
          </a:ln>
        </p:spPr>
      </p:pic>
      <p:sp>
        <p:nvSpPr>
          <p:cNvPr id="545" name="Google Shape;545;p48"/>
          <p:cNvSpPr txBox="1"/>
          <p:nvPr/>
        </p:nvSpPr>
        <p:spPr>
          <a:xfrm>
            <a:off x="2462500" y="4561800"/>
            <a:ext cx="40527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i="1" lang="en" sz="1200">
                <a:solidFill>
                  <a:schemeClr val="dk2"/>
                </a:solidFill>
                <a:latin typeface="Inter"/>
                <a:ea typeface="Inter"/>
                <a:cs typeface="Inter"/>
                <a:sym typeface="Inter"/>
              </a:rPr>
              <a:t>Figure 5</a:t>
            </a:r>
            <a:r>
              <a:rPr b="1" i="1" lang="en" sz="1200">
                <a:solidFill>
                  <a:schemeClr val="dk2"/>
                </a:solidFill>
                <a:highlight>
                  <a:srgbClr val="FFFFFF"/>
                </a:highlight>
                <a:latin typeface="Inter"/>
                <a:ea typeface="Inter"/>
                <a:cs typeface="Inter"/>
                <a:sym typeface="Inter"/>
              </a:rPr>
              <a:t>.</a:t>
            </a:r>
            <a:r>
              <a:rPr b="1" i="1" lang="en" sz="1200">
                <a:solidFill>
                  <a:schemeClr val="dk2"/>
                </a:solidFill>
                <a:latin typeface="Inter"/>
                <a:ea typeface="Inter"/>
                <a:cs typeface="Inter"/>
                <a:sym typeface="Inter"/>
              </a:rPr>
              <a:t> Example of a K-NN algorithms</a:t>
            </a:r>
            <a:endParaRPr b="1" i="1" sz="1200">
              <a:solidFill>
                <a:schemeClr val="dk2"/>
              </a:solidFill>
              <a:latin typeface="Inter"/>
              <a:ea typeface="Inter"/>
              <a:cs typeface="Inter"/>
              <a:sym typeface="In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43"/>
                                        </p:tgtEl>
                                        <p:attrNameLst>
                                          <p:attrName>style.visibility</p:attrName>
                                        </p:attrNameLst>
                                      </p:cBhvr>
                                      <p:to>
                                        <p:strVal val="visible"/>
                                      </p:to>
                                    </p:set>
                                    <p:anim calcmode="lin" valueType="num">
                                      <p:cBhvr additive="base">
                                        <p:cTn dur="1"/>
                                        <p:tgtEl>
                                          <p:spTgt spid="54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4"/>
                                        </p:tgtEl>
                                        <p:attrNameLst>
                                          <p:attrName>style.visibility</p:attrName>
                                        </p:attrNameLst>
                                      </p:cBhvr>
                                      <p:to>
                                        <p:strVal val="visible"/>
                                      </p:to>
                                    </p:set>
                                    <p:anim calcmode="lin" valueType="num">
                                      <p:cBhvr additive="base">
                                        <p:cTn dur="1000"/>
                                        <p:tgtEl>
                                          <p:spTgt spid="54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5"/>
                                        </p:tgtEl>
                                        <p:attrNameLst>
                                          <p:attrName>style.visibility</p:attrName>
                                        </p:attrNameLst>
                                      </p:cBhvr>
                                      <p:to>
                                        <p:strVal val="visible"/>
                                      </p:to>
                                    </p:set>
                                    <p:anim calcmode="lin" valueType="num">
                                      <p:cBhvr additive="base">
                                        <p:cTn dur="1000"/>
                                        <p:tgtEl>
                                          <p:spTgt spid="54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9"/>
          <p:cNvSpPr txBox="1"/>
          <p:nvPr>
            <p:ph type="title"/>
          </p:nvPr>
        </p:nvSpPr>
        <p:spPr>
          <a:xfrm>
            <a:off x="662200" y="375675"/>
            <a:ext cx="7704000" cy="8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The working of the K-Nearest Neighbors (KNN) algorithm as follows:</a:t>
            </a:r>
            <a:endParaRPr sz="2200"/>
          </a:p>
        </p:txBody>
      </p:sp>
      <p:sp>
        <p:nvSpPr>
          <p:cNvPr id="551" name="Google Shape;551;p49"/>
          <p:cNvSpPr txBox="1"/>
          <p:nvPr>
            <p:ph idx="2" type="subTitle"/>
          </p:nvPr>
        </p:nvSpPr>
        <p:spPr>
          <a:xfrm>
            <a:off x="570900" y="1389125"/>
            <a:ext cx="8002200" cy="3400800"/>
          </a:xfrm>
          <a:prstGeom prst="rect">
            <a:avLst/>
          </a:prstGeom>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Step 1: Selecting the optimal value of K</a:t>
            </a:r>
            <a:endParaRPr sz="1300">
              <a:latin typeface="Inter Medium"/>
              <a:ea typeface="Inter Medium"/>
              <a:cs typeface="Inter Medium"/>
              <a:sym typeface="Inter Medium"/>
            </a:endParaRPr>
          </a:p>
          <a:p>
            <a:pPr indent="0" lvl="0" marL="457200" rtl="0" algn="just">
              <a:lnSpc>
                <a:spcPct val="115000"/>
              </a:lnSpc>
              <a:spcBef>
                <a:spcPts val="0"/>
              </a:spcBef>
              <a:spcAft>
                <a:spcPts val="0"/>
              </a:spcAft>
              <a:buNone/>
            </a:pPr>
            <a:r>
              <a:rPr lang="en" sz="1300">
                <a:latin typeface="Inter Medium"/>
                <a:ea typeface="Inter Medium"/>
                <a:cs typeface="Inter Medium"/>
                <a:sym typeface="Inter Medium"/>
              </a:rPr>
              <a:t>K represents the number of nearest neighbors to be considered when making a prediction.</a:t>
            </a:r>
            <a:endParaRPr sz="1300">
              <a:latin typeface="Inter Medium"/>
              <a:ea typeface="Inter Medium"/>
              <a:cs typeface="Inter Medium"/>
              <a:sym typeface="Inter Medium"/>
            </a:endParaRPr>
          </a:p>
          <a:p>
            <a:pPr indent="0" lvl="0" marL="457200" rtl="0" algn="just">
              <a:lnSpc>
                <a:spcPct val="115000"/>
              </a:lnSpc>
              <a:spcBef>
                <a:spcPts val="0"/>
              </a:spcBef>
              <a:spcAft>
                <a:spcPts val="0"/>
              </a:spcAft>
              <a:buNone/>
            </a:pPr>
            <a:r>
              <a:t/>
            </a:r>
            <a:endParaRPr sz="1300">
              <a:latin typeface="Inter Medium"/>
              <a:ea typeface="Inter Medium"/>
              <a:cs typeface="Inter Medium"/>
              <a:sym typeface="Inter Medium"/>
            </a:endParaRPr>
          </a:p>
          <a:p>
            <a:pPr indent="-311150" lvl="0" marL="457200" rtl="0" algn="just">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Step 2: Calculating Euclidean distance</a:t>
            </a:r>
            <a:endParaRPr sz="1300">
              <a:latin typeface="Inter Medium"/>
              <a:ea typeface="Inter Medium"/>
              <a:cs typeface="Inter Medium"/>
              <a:sym typeface="Inter Medium"/>
            </a:endParaRPr>
          </a:p>
          <a:p>
            <a:pPr indent="0" lvl="0" marL="457200" rtl="0" algn="just">
              <a:lnSpc>
                <a:spcPct val="115000"/>
              </a:lnSpc>
              <a:spcBef>
                <a:spcPts val="0"/>
              </a:spcBef>
              <a:spcAft>
                <a:spcPts val="0"/>
              </a:spcAft>
              <a:buNone/>
            </a:pPr>
            <a:r>
              <a:rPr lang="en" sz="1300">
                <a:latin typeface="Inter Medium"/>
                <a:ea typeface="Inter Medium"/>
                <a:cs typeface="Inter Medium"/>
                <a:sym typeface="Inter Medium"/>
              </a:rPr>
              <a:t>To measure the similarity between the target data point and the training data points, distances are calculated.</a:t>
            </a:r>
            <a:endParaRPr sz="1300">
              <a:latin typeface="Inter Medium"/>
              <a:ea typeface="Inter Medium"/>
              <a:cs typeface="Inter Medium"/>
              <a:sym typeface="Inter Medium"/>
            </a:endParaRPr>
          </a:p>
          <a:p>
            <a:pPr indent="0" lvl="0" marL="457200" rtl="0" algn="just">
              <a:lnSpc>
                <a:spcPct val="115000"/>
              </a:lnSpc>
              <a:spcBef>
                <a:spcPts val="0"/>
              </a:spcBef>
              <a:spcAft>
                <a:spcPts val="0"/>
              </a:spcAft>
              <a:buNone/>
            </a:pPr>
            <a:r>
              <a:t/>
            </a:r>
            <a:endParaRPr sz="1300">
              <a:latin typeface="Inter Medium"/>
              <a:ea typeface="Inter Medium"/>
              <a:cs typeface="Inter Medium"/>
              <a:sym typeface="Inter Medium"/>
            </a:endParaRPr>
          </a:p>
          <a:p>
            <a:pPr indent="-311150" lvl="0" marL="457200" rtl="0" algn="just">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Step 3: Finding the K nearest neighbors</a:t>
            </a:r>
            <a:endParaRPr sz="1300">
              <a:latin typeface="Inter Medium"/>
              <a:ea typeface="Inter Medium"/>
              <a:cs typeface="Inter Medium"/>
              <a:sym typeface="Inter Medium"/>
            </a:endParaRPr>
          </a:p>
          <a:p>
            <a:pPr indent="0" lvl="0" marL="457200" rtl="0" algn="just">
              <a:lnSpc>
                <a:spcPct val="115000"/>
              </a:lnSpc>
              <a:spcBef>
                <a:spcPts val="0"/>
              </a:spcBef>
              <a:spcAft>
                <a:spcPts val="0"/>
              </a:spcAft>
              <a:buNone/>
            </a:pPr>
            <a:r>
              <a:rPr lang="en" sz="1300">
                <a:latin typeface="Inter Medium"/>
                <a:ea typeface="Inter Medium"/>
                <a:cs typeface="Inter Medium"/>
                <a:sym typeface="Inter Medium"/>
              </a:rPr>
              <a:t>the K nearest neighbors to the target data point are identified.</a:t>
            </a:r>
            <a:endParaRPr sz="1300">
              <a:latin typeface="Inter Medium"/>
              <a:ea typeface="Inter Medium"/>
              <a:cs typeface="Inter Medium"/>
              <a:sym typeface="Inter Medium"/>
            </a:endParaRPr>
          </a:p>
          <a:p>
            <a:pPr indent="0" lvl="0" marL="457200" rtl="0" algn="just">
              <a:lnSpc>
                <a:spcPct val="115000"/>
              </a:lnSpc>
              <a:spcBef>
                <a:spcPts val="0"/>
              </a:spcBef>
              <a:spcAft>
                <a:spcPts val="0"/>
              </a:spcAft>
              <a:buNone/>
            </a:pPr>
            <a:r>
              <a:t/>
            </a:r>
            <a:endParaRPr sz="1300">
              <a:latin typeface="Inter Medium"/>
              <a:ea typeface="Inter Medium"/>
              <a:cs typeface="Inter Medium"/>
              <a:sym typeface="Inter Medium"/>
            </a:endParaRPr>
          </a:p>
          <a:p>
            <a:pPr indent="-311150" lvl="0" marL="457200" rtl="0" algn="just">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Step 4: Making predictions</a:t>
            </a:r>
            <a:endParaRPr sz="1300">
              <a:latin typeface="Inter Medium"/>
              <a:ea typeface="Inter Medium"/>
              <a:cs typeface="Inter Medium"/>
              <a:sym typeface="Inter Medium"/>
            </a:endParaRPr>
          </a:p>
          <a:p>
            <a:pPr indent="0" lvl="0" marL="457200" rtl="0" algn="just">
              <a:lnSpc>
                <a:spcPct val="115000"/>
              </a:lnSpc>
              <a:spcBef>
                <a:spcPts val="0"/>
              </a:spcBef>
              <a:spcAft>
                <a:spcPts val="0"/>
              </a:spcAft>
              <a:buNone/>
            </a:pPr>
            <a:r>
              <a:t/>
            </a:r>
            <a:endParaRPr sz="1300">
              <a:latin typeface="Inter Medium"/>
              <a:ea typeface="Inter Medium"/>
              <a:cs typeface="Inter Medium"/>
              <a:sym typeface="Inter Medium"/>
            </a:endParaRPr>
          </a:p>
          <a:p>
            <a:pPr indent="-311150" lvl="0" marL="457200" rtl="0" algn="just">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Step 5: Output</a:t>
            </a:r>
            <a:endParaRPr sz="1300">
              <a:latin typeface="Inter Medium"/>
              <a:ea typeface="Inter Medium"/>
              <a:cs typeface="Inter Medium"/>
              <a:sym typeface="Inter Medium"/>
            </a:endParaRPr>
          </a:p>
          <a:p>
            <a:pPr indent="0" lvl="0" marL="457200" rtl="0" algn="just">
              <a:lnSpc>
                <a:spcPct val="115000"/>
              </a:lnSpc>
              <a:spcBef>
                <a:spcPts val="0"/>
              </a:spcBef>
              <a:spcAft>
                <a:spcPts val="0"/>
              </a:spcAft>
              <a:buNone/>
            </a:pPr>
            <a:r>
              <a:rPr lang="en" sz="1300">
                <a:latin typeface="Inter Medium"/>
                <a:ea typeface="Inter Medium"/>
                <a:cs typeface="Inter Medium"/>
                <a:sym typeface="Inter Medium"/>
              </a:rPr>
              <a:t>The predicted class or value is returned as the output of the algorithm.</a:t>
            </a:r>
            <a:endParaRPr sz="1300">
              <a:latin typeface="Inter Medium"/>
              <a:ea typeface="Inter Medium"/>
              <a:cs typeface="Inter Medium"/>
              <a:sym typeface="Inter Medium"/>
            </a:endParaRPr>
          </a:p>
          <a:p>
            <a:pPr indent="0" lvl="0" marL="457200" rtl="0" algn="just">
              <a:lnSpc>
                <a:spcPct val="115000"/>
              </a:lnSpc>
              <a:spcBef>
                <a:spcPts val="0"/>
              </a:spcBef>
              <a:spcAft>
                <a:spcPts val="0"/>
              </a:spcAft>
              <a:buNone/>
            </a:pPr>
            <a:r>
              <a:t/>
            </a:r>
            <a:endParaRPr sz="1300">
              <a:latin typeface="Inter Medium"/>
              <a:ea typeface="Inter Medium"/>
              <a:cs typeface="Inter Medium"/>
              <a:sym typeface="Inter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50"/>
                                        </p:tgtEl>
                                        <p:attrNameLst>
                                          <p:attrName>style.visibility</p:attrName>
                                        </p:attrNameLst>
                                      </p:cBhvr>
                                      <p:to>
                                        <p:strVal val="visible"/>
                                      </p:to>
                                    </p:set>
                                    <p:anim calcmode="lin" valueType="num">
                                      <p:cBhvr additive="base">
                                        <p:cTn dur="1"/>
                                        <p:tgtEl>
                                          <p:spTgt spid="550"/>
                                        </p:tgtEl>
                                        <p:attrNameLst>
                                          <p:attrName>ppt_w</p:attrName>
                                        </p:attrNameLst>
                                      </p:cBhvr>
                                      <p:tavLst>
                                        <p:tav fmla="" tm="0">
                                          <p:val>
                                            <p:strVal val="0"/>
                                          </p:val>
                                        </p:tav>
                                        <p:tav fmla="" tm="100000">
                                          <p:val>
                                            <p:strVal val="#ppt_w"/>
                                          </p:val>
                                        </p:tav>
                                      </p:tavLst>
                                    </p:anim>
                                    <p:anim calcmode="lin" valueType="num">
                                      <p:cBhvr additive="base">
                                        <p:cTn dur="1"/>
                                        <p:tgtEl>
                                          <p:spTgt spid="55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0"/>
          <p:cNvSpPr txBox="1"/>
          <p:nvPr>
            <p:ph idx="1" type="subTitle"/>
          </p:nvPr>
        </p:nvSpPr>
        <p:spPr>
          <a:xfrm>
            <a:off x="5076175" y="1067700"/>
            <a:ext cx="3733800" cy="3733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KNN performs poorly when the data set is huge because computing the distance between data points takes a lengthy time. </a:t>
            </a:r>
            <a:endParaRPr sz="1300">
              <a:latin typeface="Inter Medium"/>
              <a:ea typeface="Inter Medium"/>
              <a:cs typeface="Inter Medium"/>
              <a:sym typeface="Inter Medium"/>
            </a:endParaRPr>
          </a:p>
          <a:p>
            <a:pPr indent="0" lvl="0" marL="457200" rtl="0" algn="l">
              <a:lnSpc>
                <a:spcPct val="115000"/>
              </a:lnSpc>
              <a:spcBef>
                <a:spcPts val="0"/>
              </a:spcBef>
              <a:spcAft>
                <a:spcPts val="0"/>
              </a:spcAft>
              <a:buNone/>
            </a:pPr>
            <a:r>
              <a:t/>
            </a:r>
            <a:endParaRPr sz="1300">
              <a:latin typeface="Inter Medium"/>
              <a:ea typeface="Inter Medium"/>
              <a:cs typeface="Inter Medium"/>
              <a:sym typeface="Inter Medium"/>
            </a:endParaRPr>
          </a:p>
          <a:p>
            <a:pPr indent="-311150" lvl="0" marL="457200" rtl="0" algn="l">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KNN is not an appropriate method for handling huge datasets. </a:t>
            </a:r>
            <a:endParaRPr sz="1300">
              <a:latin typeface="Inter Medium"/>
              <a:ea typeface="Inter Medium"/>
              <a:cs typeface="Inter Medium"/>
              <a:sym typeface="Inter Medium"/>
            </a:endParaRPr>
          </a:p>
          <a:p>
            <a:pPr indent="0" lvl="0" marL="457200" rtl="0" algn="l">
              <a:lnSpc>
                <a:spcPct val="115000"/>
              </a:lnSpc>
              <a:spcBef>
                <a:spcPts val="0"/>
              </a:spcBef>
              <a:spcAft>
                <a:spcPts val="0"/>
              </a:spcAft>
              <a:buNone/>
            </a:pPr>
            <a:r>
              <a:t/>
            </a:r>
            <a:endParaRPr sz="1300">
              <a:latin typeface="Inter Medium"/>
              <a:ea typeface="Inter Medium"/>
              <a:cs typeface="Inter Medium"/>
              <a:sym typeface="Inter Medium"/>
            </a:endParaRPr>
          </a:p>
          <a:p>
            <a:pPr indent="-311150" lvl="0" marL="457200" rtl="0" algn="l">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KNN is subject to noise in the data and data points in various classes that are near together. </a:t>
            </a:r>
            <a:r>
              <a:rPr lang="en" sz="1300">
                <a:latin typeface="Inter Medium"/>
                <a:ea typeface="Inter Medium"/>
                <a:cs typeface="Inter Medium"/>
                <a:sym typeface="Inter Medium"/>
              </a:rPr>
              <a:t> </a:t>
            </a:r>
            <a:endParaRPr sz="1300">
              <a:latin typeface="Inter Medium"/>
              <a:ea typeface="Inter Medium"/>
              <a:cs typeface="Inter Medium"/>
              <a:sym typeface="Inter Medium"/>
            </a:endParaRPr>
          </a:p>
          <a:p>
            <a:pPr indent="0" lvl="0" marL="457200" rtl="0" algn="l">
              <a:lnSpc>
                <a:spcPct val="115000"/>
              </a:lnSpc>
              <a:spcBef>
                <a:spcPts val="0"/>
              </a:spcBef>
              <a:spcAft>
                <a:spcPts val="0"/>
              </a:spcAft>
              <a:buNone/>
            </a:pPr>
            <a:r>
              <a:t/>
            </a:r>
            <a:endParaRPr sz="1300">
              <a:latin typeface="Inter Medium"/>
              <a:ea typeface="Inter Medium"/>
              <a:cs typeface="Inter Medium"/>
              <a:sym typeface="Inter Medium"/>
            </a:endParaRPr>
          </a:p>
          <a:p>
            <a:pPr indent="-311150" lvl="0" marL="457200" rtl="0" algn="l">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If one class has more samples than another, KNN can quickly become biased and generate incorrect results.</a:t>
            </a:r>
            <a:endParaRPr sz="1300">
              <a:latin typeface="Inter Medium"/>
              <a:ea typeface="Inter Medium"/>
              <a:cs typeface="Inter Medium"/>
              <a:sym typeface="Inter Medium"/>
            </a:endParaRPr>
          </a:p>
        </p:txBody>
      </p:sp>
      <p:sp>
        <p:nvSpPr>
          <p:cNvPr id="557" name="Google Shape;557;p50"/>
          <p:cNvSpPr txBox="1"/>
          <p:nvPr>
            <p:ph idx="2" type="subTitle"/>
          </p:nvPr>
        </p:nvSpPr>
        <p:spPr>
          <a:xfrm>
            <a:off x="391250" y="1294550"/>
            <a:ext cx="3862200" cy="30903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KNN is a basic and understandable algorithm.</a:t>
            </a:r>
            <a:endParaRPr sz="1300">
              <a:latin typeface="Inter Medium"/>
              <a:ea typeface="Inter Medium"/>
              <a:cs typeface="Inter Medium"/>
              <a:sym typeface="Inter Medium"/>
            </a:endParaRPr>
          </a:p>
          <a:p>
            <a:pPr indent="0" lvl="0" marL="457200" rtl="0" algn="l">
              <a:lnSpc>
                <a:spcPct val="115000"/>
              </a:lnSpc>
              <a:spcBef>
                <a:spcPts val="0"/>
              </a:spcBef>
              <a:spcAft>
                <a:spcPts val="0"/>
              </a:spcAft>
              <a:buNone/>
            </a:pPr>
            <a:r>
              <a:t/>
            </a:r>
            <a:endParaRPr sz="1300">
              <a:latin typeface="Inter Medium"/>
              <a:ea typeface="Inter Medium"/>
              <a:cs typeface="Inter Medium"/>
              <a:sym typeface="Inter Medium"/>
            </a:endParaRPr>
          </a:p>
          <a:p>
            <a:pPr indent="-311150" lvl="0" marL="457200" rtl="0" algn="l">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KNN is capable of handling unstructured data and makes no assumptions about data structure.</a:t>
            </a:r>
            <a:endParaRPr sz="1300">
              <a:latin typeface="Inter Medium"/>
              <a:ea typeface="Inter Medium"/>
              <a:cs typeface="Inter Medium"/>
              <a:sym typeface="Inter Medium"/>
            </a:endParaRPr>
          </a:p>
          <a:p>
            <a:pPr indent="0" lvl="0" marL="457200" rtl="0" algn="l">
              <a:lnSpc>
                <a:spcPct val="115000"/>
              </a:lnSpc>
              <a:spcBef>
                <a:spcPts val="0"/>
              </a:spcBef>
              <a:spcAft>
                <a:spcPts val="0"/>
              </a:spcAft>
              <a:buNone/>
            </a:pPr>
            <a:r>
              <a:t/>
            </a:r>
            <a:endParaRPr sz="1300">
              <a:latin typeface="Inter Medium"/>
              <a:ea typeface="Inter Medium"/>
              <a:cs typeface="Inter Medium"/>
              <a:sym typeface="Inter Medium"/>
            </a:endParaRPr>
          </a:p>
          <a:p>
            <a:pPr indent="-311150" lvl="0" marL="457200" rtl="0" algn="l">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Also works effectively on tiny datasets with a limited number of samples.</a:t>
            </a:r>
            <a:endParaRPr sz="1300">
              <a:latin typeface="Inter Medium"/>
              <a:ea typeface="Inter Medium"/>
              <a:cs typeface="Inter Medium"/>
              <a:sym typeface="Inter Medium"/>
            </a:endParaRPr>
          </a:p>
          <a:p>
            <a:pPr indent="0" lvl="0" marL="457200" rtl="0" algn="l">
              <a:lnSpc>
                <a:spcPct val="115000"/>
              </a:lnSpc>
              <a:spcBef>
                <a:spcPts val="0"/>
              </a:spcBef>
              <a:spcAft>
                <a:spcPts val="0"/>
              </a:spcAft>
              <a:buNone/>
            </a:pPr>
            <a:r>
              <a:t/>
            </a:r>
            <a:endParaRPr sz="1300">
              <a:latin typeface="Inter Medium"/>
              <a:ea typeface="Inter Medium"/>
              <a:cs typeface="Inter Medium"/>
              <a:sym typeface="Inter Medium"/>
            </a:endParaRPr>
          </a:p>
          <a:p>
            <a:pPr indent="-311150" lvl="0" marL="457200" rtl="0" algn="l">
              <a:lnSpc>
                <a:spcPct val="115000"/>
              </a:lnSpc>
              <a:spcBef>
                <a:spcPts val="0"/>
              </a:spcBef>
              <a:spcAft>
                <a:spcPts val="0"/>
              </a:spcAft>
              <a:buSzPts val="1300"/>
              <a:buFont typeface="Inter Medium"/>
              <a:buChar char="●"/>
            </a:pPr>
            <a:r>
              <a:rPr lang="en" sz="1300">
                <a:latin typeface="Inter Medium"/>
                <a:ea typeface="Inter Medium"/>
                <a:cs typeface="Inter Medium"/>
                <a:sym typeface="Inter Medium"/>
              </a:rPr>
              <a:t>Easily fine-tune parameters with K being an important parameter in the KNN algorithm.</a:t>
            </a:r>
            <a:endParaRPr sz="1300">
              <a:latin typeface="Inter Medium"/>
              <a:ea typeface="Inter Medium"/>
              <a:cs typeface="Inter Medium"/>
              <a:sym typeface="Inter Medium"/>
            </a:endParaRPr>
          </a:p>
        </p:txBody>
      </p:sp>
      <p:sp>
        <p:nvSpPr>
          <p:cNvPr id="558" name="Google Shape;558;p50"/>
          <p:cNvSpPr txBox="1"/>
          <p:nvPr>
            <p:ph idx="3" type="subTitle"/>
          </p:nvPr>
        </p:nvSpPr>
        <p:spPr>
          <a:xfrm>
            <a:off x="602600" y="439200"/>
            <a:ext cx="3416700" cy="43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559" name="Google Shape;559;p50"/>
          <p:cNvSpPr txBox="1"/>
          <p:nvPr>
            <p:ph idx="4" type="subTitle"/>
          </p:nvPr>
        </p:nvSpPr>
        <p:spPr>
          <a:xfrm>
            <a:off x="5181775" y="286525"/>
            <a:ext cx="3416700" cy="57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Disadvantages</a:t>
            </a:r>
            <a:endParaRPr/>
          </a:p>
        </p:txBody>
      </p:sp>
      <p:cxnSp>
        <p:nvCxnSpPr>
          <p:cNvPr id="560" name="Google Shape;560;p50"/>
          <p:cNvCxnSpPr/>
          <p:nvPr/>
        </p:nvCxnSpPr>
        <p:spPr>
          <a:xfrm>
            <a:off x="4687875" y="310025"/>
            <a:ext cx="11700" cy="43215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
                                        <p:tgtEl>
                                          <p:spTgt spid="5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7"/>
                                        </p:tgtEl>
                                        <p:attrNameLst>
                                          <p:attrName>style.visibility</p:attrName>
                                        </p:attrNameLst>
                                      </p:cBhvr>
                                      <p:to>
                                        <p:strVal val="visible"/>
                                      </p:to>
                                    </p:set>
                                    <p:anim calcmode="lin" valueType="num">
                                      <p:cBhvr additive="base">
                                        <p:cTn dur="1000"/>
                                        <p:tgtEl>
                                          <p:spTgt spid="55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0"/>
                                        </p:tgtEl>
                                        <p:attrNameLst>
                                          <p:attrName>style.visibility</p:attrName>
                                        </p:attrNameLst>
                                      </p:cBhvr>
                                      <p:to>
                                        <p:strVal val="visible"/>
                                      </p:to>
                                    </p:set>
                                    <p:anim calcmode="lin" valueType="num">
                                      <p:cBhvr additive="base">
                                        <p:cTn dur="1000"/>
                                        <p:tgtEl>
                                          <p:spTgt spid="5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59"/>
                                        </p:tgtEl>
                                        <p:attrNameLst>
                                          <p:attrName>style.visibility</p:attrName>
                                        </p:attrNameLst>
                                      </p:cBhvr>
                                      <p:to>
                                        <p:strVal val="visible"/>
                                      </p:to>
                                    </p:set>
                                    <p:anim calcmode="lin" valueType="num">
                                      <p:cBhvr additive="base">
                                        <p:cTn dur="1000"/>
                                        <p:tgtEl>
                                          <p:spTgt spid="55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56"/>
                                        </p:tgtEl>
                                        <p:attrNameLst>
                                          <p:attrName>style.visibility</p:attrName>
                                        </p:attrNameLst>
                                      </p:cBhvr>
                                      <p:to>
                                        <p:strVal val="visible"/>
                                      </p:to>
                                    </p:set>
                                    <p:anim calcmode="lin" valueType="num">
                                      <p:cBhvr additive="base">
                                        <p:cTn dur="1000"/>
                                        <p:tgtEl>
                                          <p:spTgt spid="55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Metrics</a:t>
            </a:r>
            <a:endParaRPr/>
          </a:p>
        </p:txBody>
      </p:sp>
      <p:sp>
        <p:nvSpPr>
          <p:cNvPr id="566" name="Google Shape;566;p51"/>
          <p:cNvSpPr txBox="1"/>
          <p:nvPr>
            <p:ph idx="3" type="subTitle"/>
          </p:nvPr>
        </p:nvSpPr>
        <p:spPr>
          <a:xfrm>
            <a:off x="720000" y="2137313"/>
            <a:ext cx="1074000" cy="42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1500"/>
              <a:t>Accuracy </a:t>
            </a:r>
            <a:endParaRPr b="0" i="1" sz="1500"/>
          </a:p>
        </p:txBody>
      </p:sp>
      <p:sp>
        <p:nvSpPr>
          <p:cNvPr id="567" name="Google Shape;567;p51"/>
          <p:cNvSpPr txBox="1"/>
          <p:nvPr>
            <p:ph idx="4" type="subTitle"/>
          </p:nvPr>
        </p:nvSpPr>
        <p:spPr>
          <a:xfrm>
            <a:off x="720000" y="1064800"/>
            <a:ext cx="49236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3.5.1.	Precision, Recall and F1 score</a:t>
            </a:r>
            <a:endParaRPr/>
          </a:p>
        </p:txBody>
      </p:sp>
      <p:sp>
        <p:nvSpPr>
          <p:cNvPr id="568" name="Google Shape;568;p51"/>
          <p:cNvSpPr txBox="1"/>
          <p:nvPr/>
        </p:nvSpPr>
        <p:spPr>
          <a:xfrm>
            <a:off x="1794000" y="2064413"/>
            <a:ext cx="69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Inter Medium"/>
                <a:ea typeface="Inter Medium"/>
                <a:cs typeface="Inter Medium"/>
                <a:sym typeface="Inter Medium"/>
              </a:rPr>
              <a:t>is a metric that measures how often a machine learning model correctly predicts the outcome. Accuracy was calculated by dividing the number of correct predictions by the total number of predictions.</a:t>
            </a:r>
            <a:endParaRPr sz="1300">
              <a:solidFill>
                <a:schemeClr val="dk2"/>
              </a:solidFill>
              <a:latin typeface="Inter Medium"/>
              <a:ea typeface="Inter Medium"/>
              <a:cs typeface="Inter Medium"/>
              <a:sym typeface="Inter Medium"/>
            </a:endParaRPr>
          </a:p>
        </p:txBody>
      </p:sp>
      <p:pic>
        <p:nvPicPr>
          <p:cNvPr id="569" name="Google Shape;569;p51"/>
          <p:cNvPicPr preferRelativeResize="0"/>
          <p:nvPr/>
        </p:nvPicPr>
        <p:blipFill>
          <a:blip r:embed="rId3">
            <a:alphaModFix/>
          </a:blip>
          <a:stretch>
            <a:fillRect/>
          </a:stretch>
        </p:blipFill>
        <p:spPr>
          <a:xfrm>
            <a:off x="2629269" y="3333800"/>
            <a:ext cx="3600631" cy="785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7"/>
                                        </p:tgtEl>
                                        <p:attrNameLst>
                                          <p:attrName>style.visibility</p:attrName>
                                        </p:attrNameLst>
                                      </p:cBhvr>
                                      <p:to>
                                        <p:strVal val="visible"/>
                                      </p:to>
                                    </p:set>
                                    <p:anim calcmode="lin" valueType="num">
                                      <p:cBhvr additive="base">
                                        <p:cTn dur="1000"/>
                                        <p:tgtEl>
                                          <p:spTgt spid="56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6"/>
                                        </p:tgtEl>
                                        <p:attrNameLst>
                                          <p:attrName>style.visibility</p:attrName>
                                        </p:attrNameLst>
                                      </p:cBhvr>
                                      <p:to>
                                        <p:strVal val="visible"/>
                                      </p:to>
                                    </p:set>
                                    <p:anim calcmode="lin" valueType="num">
                                      <p:cBhvr additive="base">
                                        <p:cTn dur="1000"/>
                                        <p:tgtEl>
                                          <p:spTgt spid="56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68"/>
                                        </p:tgtEl>
                                        <p:attrNameLst>
                                          <p:attrName>style.visibility</p:attrName>
                                        </p:attrNameLst>
                                      </p:cBhvr>
                                      <p:to>
                                        <p:strVal val="visible"/>
                                      </p:to>
                                    </p:set>
                                    <p:anim calcmode="lin" valueType="num">
                                      <p:cBhvr additive="base">
                                        <p:cTn dur="1000"/>
                                        <p:tgtEl>
                                          <p:spTgt spid="56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9"/>
                                        </p:tgtEl>
                                        <p:attrNameLst>
                                          <p:attrName>style.visibility</p:attrName>
                                        </p:attrNameLst>
                                      </p:cBhvr>
                                      <p:to>
                                        <p:strVal val="visible"/>
                                      </p:to>
                                    </p:set>
                                    <p:anim calcmode="lin" valueType="num">
                                      <p:cBhvr additive="base">
                                        <p:cTn dur="1000"/>
                                        <p:tgtEl>
                                          <p:spTgt spid="56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2"/>
          <p:cNvSpPr txBox="1"/>
          <p:nvPr/>
        </p:nvSpPr>
        <p:spPr>
          <a:xfrm>
            <a:off x="2036560" y="902875"/>
            <a:ext cx="60732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latin typeface="Inter Medium"/>
                <a:ea typeface="Inter Medium"/>
                <a:cs typeface="Inter Medium"/>
                <a:sym typeface="Inter Medium"/>
              </a:rPr>
              <a:t>is a metric that measures how often a machine learning model correctly predicts the positive class.</a:t>
            </a:r>
            <a:endParaRPr sz="1200">
              <a:solidFill>
                <a:schemeClr val="dk2"/>
              </a:solidFill>
              <a:latin typeface="Inter Medium"/>
              <a:ea typeface="Inter Medium"/>
              <a:cs typeface="Inter Medium"/>
              <a:sym typeface="Inter Medium"/>
            </a:endParaRPr>
          </a:p>
        </p:txBody>
      </p:sp>
      <p:sp>
        <p:nvSpPr>
          <p:cNvPr id="575" name="Google Shape;575;p52"/>
          <p:cNvSpPr txBox="1"/>
          <p:nvPr/>
        </p:nvSpPr>
        <p:spPr>
          <a:xfrm>
            <a:off x="739750" y="985971"/>
            <a:ext cx="1105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dk1"/>
                </a:solidFill>
                <a:latin typeface="Inter"/>
                <a:ea typeface="Inter"/>
                <a:cs typeface="Inter"/>
                <a:sym typeface="Inter"/>
              </a:rPr>
              <a:t>Precision </a:t>
            </a:r>
            <a:endParaRPr b="1" i="1" sz="1500">
              <a:solidFill>
                <a:schemeClr val="dk1"/>
              </a:solidFill>
              <a:latin typeface="Inter"/>
              <a:ea typeface="Inter"/>
              <a:cs typeface="Inter"/>
              <a:sym typeface="Inter"/>
            </a:endParaRPr>
          </a:p>
        </p:txBody>
      </p:sp>
      <p:pic>
        <p:nvPicPr>
          <p:cNvPr id="576" name="Google Shape;576;p52"/>
          <p:cNvPicPr preferRelativeResize="0"/>
          <p:nvPr/>
        </p:nvPicPr>
        <p:blipFill>
          <a:blip r:embed="rId3">
            <a:alphaModFix/>
          </a:blip>
          <a:stretch>
            <a:fillRect/>
          </a:stretch>
        </p:blipFill>
        <p:spPr>
          <a:xfrm>
            <a:off x="3296780" y="1733903"/>
            <a:ext cx="1874483" cy="547722"/>
          </a:xfrm>
          <a:prstGeom prst="rect">
            <a:avLst/>
          </a:prstGeom>
          <a:noFill/>
          <a:ln>
            <a:noFill/>
          </a:ln>
        </p:spPr>
      </p:pic>
      <p:sp>
        <p:nvSpPr>
          <p:cNvPr id="577" name="Google Shape;577;p52"/>
          <p:cNvSpPr txBox="1"/>
          <p:nvPr/>
        </p:nvSpPr>
        <p:spPr>
          <a:xfrm>
            <a:off x="2036550" y="2895075"/>
            <a:ext cx="68193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latin typeface="Inter Medium"/>
                <a:ea typeface="Inter Medium"/>
                <a:cs typeface="Inter Medium"/>
                <a:sym typeface="Inter Medium"/>
              </a:rPr>
              <a:t>is calculated as the ratio between the number of Positive samples correctly classified as Positive to the total number of Positive samples.The recall measures the model's ability to detect Positive samples. The higher the recall, the more positive samples detected.</a:t>
            </a:r>
            <a:endParaRPr sz="1200">
              <a:solidFill>
                <a:schemeClr val="dk2"/>
              </a:solidFill>
              <a:latin typeface="Inter Medium"/>
              <a:ea typeface="Inter Medium"/>
              <a:cs typeface="Inter Medium"/>
              <a:sym typeface="Inter Medium"/>
            </a:endParaRPr>
          </a:p>
        </p:txBody>
      </p:sp>
      <p:sp>
        <p:nvSpPr>
          <p:cNvPr id="578" name="Google Shape;578;p52"/>
          <p:cNvSpPr txBox="1"/>
          <p:nvPr/>
        </p:nvSpPr>
        <p:spPr>
          <a:xfrm>
            <a:off x="739750" y="3084375"/>
            <a:ext cx="9153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500">
                <a:solidFill>
                  <a:schemeClr val="dk1"/>
                </a:solidFill>
                <a:latin typeface="Inter"/>
                <a:ea typeface="Inter"/>
                <a:cs typeface="Inter"/>
                <a:sym typeface="Inter"/>
              </a:rPr>
              <a:t>Recall </a:t>
            </a:r>
            <a:endParaRPr b="1" i="1" sz="1500">
              <a:solidFill>
                <a:schemeClr val="dk1"/>
              </a:solidFill>
              <a:latin typeface="Inter"/>
              <a:ea typeface="Inter"/>
              <a:cs typeface="Inter"/>
              <a:sym typeface="Inter"/>
            </a:endParaRPr>
          </a:p>
        </p:txBody>
      </p:sp>
      <p:pic>
        <p:nvPicPr>
          <p:cNvPr id="579" name="Google Shape;579;p52"/>
          <p:cNvPicPr preferRelativeResize="0"/>
          <p:nvPr/>
        </p:nvPicPr>
        <p:blipFill rotWithShape="1">
          <a:blip r:embed="rId4">
            <a:alphaModFix/>
          </a:blip>
          <a:srcRect b="0" l="0" r="0" t="20286"/>
          <a:stretch/>
        </p:blipFill>
        <p:spPr>
          <a:xfrm>
            <a:off x="3258413" y="3942950"/>
            <a:ext cx="1951199" cy="58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5"/>
                                        </p:tgtEl>
                                        <p:attrNameLst>
                                          <p:attrName>style.visibility</p:attrName>
                                        </p:attrNameLst>
                                      </p:cBhvr>
                                      <p:to>
                                        <p:strVal val="visible"/>
                                      </p:to>
                                    </p:set>
                                    <p:anim calcmode="lin" valueType="num">
                                      <p:cBhvr additive="base">
                                        <p:cTn dur="1000"/>
                                        <p:tgtEl>
                                          <p:spTgt spid="57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74"/>
                                        </p:tgtEl>
                                        <p:attrNameLst>
                                          <p:attrName>style.visibility</p:attrName>
                                        </p:attrNameLst>
                                      </p:cBhvr>
                                      <p:to>
                                        <p:strVal val="visible"/>
                                      </p:to>
                                    </p:set>
                                    <p:anim calcmode="lin" valueType="num">
                                      <p:cBhvr additive="base">
                                        <p:cTn dur="1000"/>
                                        <p:tgtEl>
                                          <p:spTgt spid="57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8"/>
                                        </p:tgtEl>
                                        <p:attrNameLst>
                                          <p:attrName>style.visibility</p:attrName>
                                        </p:attrNameLst>
                                      </p:cBhvr>
                                      <p:to>
                                        <p:strVal val="visible"/>
                                      </p:to>
                                    </p:set>
                                    <p:anim calcmode="lin" valueType="num">
                                      <p:cBhvr additive="base">
                                        <p:cTn dur="1000"/>
                                        <p:tgtEl>
                                          <p:spTgt spid="57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77"/>
                                        </p:tgtEl>
                                        <p:attrNameLst>
                                          <p:attrName>style.visibility</p:attrName>
                                        </p:attrNameLst>
                                      </p:cBhvr>
                                      <p:to>
                                        <p:strVal val="visible"/>
                                      </p:to>
                                    </p:set>
                                    <p:anim calcmode="lin" valueType="num">
                                      <p:cBhvr additive="base">
                                        <p:cTn dur="1000"/>
                                        <p:tgtEl>
                                          <p:spTgt spid="57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9"/>
                                        </p:tgtEl>
                                        <p:attrNameLst>
                                          <p:attrName>style.visibility</p:attrName>
                                        </p:attrNameLst>
                                      </p:cBhvr>
                                      <p:to>
                                        <p:strVal val="visible"/>
                                      </p:to>
                                    </p:set>
                                    <p:anim calcmode="lin" valueType="num">
                                      <p:cBhvr additive="base">
                                        <p:cTn dur="1000"/>
                                        <p:tgtEl>
                                          <p:spTgt spid="57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3"/>
          <p:cNvSpPr txBox="1"/>
          <p:nvPr/>
        </p:nvSpPr>
        <p:spPr>
          <a:xfrm>
            <a:off x="1412425" y="929500"/>
            <a:ext cx="739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Inter Medium"/>
                <a:ea typeface="Inter Medium"/>
                <a:cs typeface="Inter Medium"/>
                <a:sym typeface="Inter Medium"/>
              </a:rPr>
              <a:t>or F-measure is described as the harmonic mean of the precision and recall of a classification model. The two metrics contribute equally to the score, ensuring that the F1 metric correctly indicates the reliability of a model.</a:t>
            </a:r>
            <a:endParaRPr sz="1200">
              <a:solidFill>
                <a:schemeClr val="dk2"/>
              </a:solidFill>
              <a:latin typeface="Inter Medium"/>
              <a:ea typeface="Inter Medium"/>
              <a:cs typeface="Inter Medium"/>
              <a:sym typeface="Inter Medium"/>
            </a:endParaRPr>
          </a:p>
        </p:txBody>
      </p:sp>
      <p:sp>
        <p:nvSpPr>
          <p:cNvPr id="585" name="Google Shape;585;p53"/>
          <p:cNvSpPr txBox="1"/>
          <p:nvPr/>
        </p:nvSpPr>
        <p:spPr>
          <a:xfrm>
            <a:off x="285650" y="1021650"/>
            <a:ext cx="1065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dk1"/>
                </a:solidFill>
                <a:latin typeface="Inter"/>
                <a:ea typeface="Inter"/>
                <a:cs typeface="Inter"/>
                <a:sym typeface="Inter"/>
              </a:rPr>
              <a:t>F1 score</a:t>
            </a:r>
            <a:endParaRPr b="1" i="1" sz="1500">
              <a:solidFill>
                <a:schemeClr val="dk1"/>
              </a:solidFill>
              <a:latin typeface="Inter"/>
              <a:ea typeface="Inter"/>
              <a:cs typeface="Inter"/>
              <a:sym typeface="Inter"/>
            </a:endParaRPr>
          </a:p>
        </p:txBody>
      </p:sp>
      <p:pic>
        <p:nvPicPr>
          <p:cNvPr id="586" name="Google Shape;586;p53"/>
          <p:cNvPicPr preferRelativeResize="0"/>
          <p:nvPr/>
        </p:nvPicPr>
        <p:blipFill>
          <a:blip r:embed="rId3">
            <a:alphaModFix/>
          </a:blip>
          <a:stretch>
            <a:fillRect/>
          </a:stretch>
        </p:blipFill>
        <p:spPr>
          <a:xfrm>
            <a:off x="2140625" y="1902925"/>
            <a:ext cx="5277950" cy="941900"/>
          </a:xfrm>
          <a:prstGeom prst="rect">
            <a:avLst/>
          </a:prstGeom>
          <a:noFill/>
          <a:ln>
            <a:noFill/>
          </a:ln>
        </p:spPr>
      </p:pic>
      <p:sp>
        <p:nvSpPr>
          <p:cNvPr id="587" name="Google Shape;587;p53"/>
          <p:cNvSpPr txBox="1"/>
          <p:nvPr/>
        </p:nvSpPr>
        <p:spPr>
          <a:xfrm>
            <a:off x="670400" y="3490625"/>
            <a:ext cx="5122800" cy="1006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2"/>
                </a:solidFill>
                <a:latin typeface="Inter Medium"/>
                <a:ea typeface="Inter Medium"/>
                <a:cs typeface="Inter Medium"/>
                <a:sym typeface="Inter Medium"/>
              </a:rPr>
              <a:t>The F1 score, ranging from 0 to 1, represents the model's performance, with 0 indicating the lowest possible result and 1 representing a perfect outcome, indicating that every label was correctly predicted by the model. </a:t>
            </a:r>
            <a:endParaRPr sz="1200">
              <a:solidFill>
                <a:schemeClr val="dk2"/>
              </a:solidFill>
              <a:latin typeface="Inter Medium"/>
              <a:ea typeface="Inter Medium"/>
              <a:cs typeface="Inter Medium"/>
              <a:sym typeface="Inter Medium"/>
            </a:endParaRPr>
          </a:p>
        </p:txBody>
      </p:sp>
      <p:pic>
        <p:nvPicPr>
          <p:cNvPr id="588" name="Google Shape;588;p53"/>
          <p:cNvPicPr preferRelativeResize="0"/>
          <p:nvPr/>
        </p:nvPicPr>
        <p:blipFill>
          <a:blip r:embed="rId4">
            <a:alphaModFix/>
          </a:blip>
          <a:stretch>
            <a:fillRect/>
          </a:stretch>
        </p:blipFill>
        <p:spPr>
          <a:xfrm>
            <a:off x="5873972" y="3340375"/>
            <a:ext cx="1737775" cy="1399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
                                        <p:tgtEl>
                                          <p:spTgt spid="5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84"/>
                                        </p:tgtEl>
                                        <p:attrNameLst>
                                          <p:attrName>style.visibility</p:attrName>
                                        </p:attrNameLst>
                                      </p:cBhvr>
                                      <p:to>
                                        <p:strVal val="visible"/>
                                      </p:to>
                                    </p:set>
                                    <p:anim calcmode="lin" valueType="num">
                                      <p:cBhvr additive="base">
                                        <p:cTn dur="1"/>
                                        <p:tgtEl>
                                          <p:spTgt spid="58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6"/>
                                        </p:tgtEl>
                                        <p:attrNameLst>
                                          <p:attrName>style.visibility</p:attrName>
                                        </p:attrNameLst>
                                      </p:cBhvr>
                                      <p:to>
                                        <p:strVal val="visible"/>
                                      </p:to>
                                    </p:set>
                                    <p:anim calcmode="lin" valueType="num">
                                      <p:cBhvr additive="base">
                                        <p:cTn dur="1000"/>
                                        <p:tgtEl>
                                          <p:spTgt spid="5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7"/>
                                        </p:tgtEl>
                                        <p:attrNameLst>
                                          <p:attrName>style.visibility</p:attrName>
                                        </p:attrNameLst>
                                      </p:cBhvr>
                                      <p:to>
                                        <p:strVal val="visible"/>
                                      </p:to>
                                    </p:set>
                                    <p:anim calcmode="lin" valueType="num">
                                      <p:cBhvr additive="base">
                                        <p:cTn dur="1"/>
                                        <p:tgtEl>
                                          <p:spTgt spid="5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88"/>
                                        </p:tgtEl>
                                        <p:attrNameLst>
                                          <p:attrName>style.visibility</p:attrName>
                                        </p:attrNameLst>
                                      </p:cBhvr>
                                      <p:to>
                                        <p:strVal val="visible"/>
                                      </p:to>
                                    </p:set>
                                    <p:anim calcmode="lin" valueType="num">
                                      <p:cBhvr additive="base">
                                        <p:cTn dur="1000"/>
                                        <p:tgtEl>
                                          <p:spTgt spid="5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3.5.2.	ROC and AUC</a:t>
            </a:r>
            <a:endParaRPr sz="2000"/>
          </a:p>
        </p:txBody>
      </p:sp>
      <p:pic>
        <p:nvPicPr>
          <p:cNvPr id="594" name="Google Shape;594;p54"/>
          <p:cNvPicPr preferRelativeResize="0"/>
          <p:nvPr/>
        </p:nvPicPr>
        <p:blipFill rotWithShape="1">
          <a:blip r:embed="rId3">
            <a:alphaModFix/>
          </a:blip>
          <a:srcRect b="0" l="7469" r="6972" t="0"/>
          <a:stretch/>
        </p:blipFill>
        <p:spPr>
          <a:xfrm>
            <a:off x="5157375" y="848275"/>
            <a:ext cx="3733500" cy="3209700"/>
          </a:xfrm>
          <a:prstGeom prst="roundRect">
            <a:avLst>
              <a:gd fmla="val 16667" name="adj"/>
            </a:avLst>
          </a:prstGeom>
          <a:noFill/>
          <a:ln cap="flat" cmpd="sng" w="28575">
            <a:solidFill>
              <a:schemeClr val="dk1"/>
            </a:solidFill>
            <a:prstDash val="solid"/>
            <a:round/>
            <a:headEnd len="sm" w="sm" type="none"/>
            <a:tailEnd len="sm" w="sm" type="none"/>
          </a:ln>
        </p:spPr>
      </p:pic>
      <p:sp>
        <p:nvSpPr>
          <p:cNvPr id="595" name="Google Shape;595;p54"/>
          <p:cNvSpPr txBox="1"/>
          <p:nvPr/>
        </p:nvSpPr>
        <p:spPr>
          <a:xfrm>
            <a:off x="5524125" y="4248575"/>
            <a:ext cx="30000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i="1" lang="en" sz="1200">
                <a:solidFill>
                  <a:schemeClr val="dk2"/>
                </a:solidFill>
                <a:latin typeface="Inter"/>
                <a:ea typeface="Inter"/>
                <a:cs typeface="Inter"/>
                <a:sym typeface="Inter"/>
              </a:rPr>
              <a:t>Figure 6. ROC-AUC Classification Evaluation Metric</a:t>
            </a:r>
            <a:endParaRPr b="1" i="1" sz="1200">
              <a:solidFill>
                <a:schemeClr val="dk2"/>
              </a:solidFill>
              <a:highlight>
                <a:srgbClr val="FFFFFF"/>
              </a:highlight>
              <a:latin typeface="Inter"/>
              <a:ea typeface="Inter"/>
              <a:cs typeface="Inter"/>
              <a:sym typeface="Inter"/>
            </a:endParaRPr>
          </a:p>
        </p:txBody>
      </p:sp>
      <p:sp>
        <p:nvSpPr>
          <p:cNvPr id="596" name="Google Shape;596;p54"/>
          <p:cNvSpPr txBox="1"/>
          <p:nvPr/>
        </p:nvSpPr>
        <p:spPr>
          <a:xfrm>
            <a:off x="554800" y="1086475"/>
            <a:ext cx="39090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200">
                <a:solidFill>
                  <a:schemeClr val="dk1"/>
                </a:solidFill>
                <a:latin typeface="Inter"/>
                <a:ea typeface="Inter"/>
                <a:cs typeface="Inter"/>
                <a:sym typeface="Inter"/>
              </a:rPr>
              <a:t>ROC </a:t>
            </a:r>
            <a:r>
              <a:rPr lang="en" sz="1200">
                <a:solidFill>
                  <a:schemeClr val="dk2"/>
                </a:solidFill>
                <a:latin typeface="Inter Medium"/>
                <a:ea typeface="Inter Medium"/>
                <a:cs typeface="Inter Medium"/>
                <a:sym typeface="Inter Medium"/>
              </a:rPr>
              <a:t>stands for Receiver Operating Characteristics, and the ROC curve is the graphical representation of the effectiveness of the binary classification model.</a:t>
            </a:r>
            <a:endParaRPr sz="1200">
              <a:solidFill>
                <a:schemeClr val="dk2"/>
              </a:solidFill>
              <a:latin typeface="Inter Medium"/>
              <a:ea typeface="Inter Medium"/>
              <a:cs typeface="Inter Medium"/>
              <a:sym typeface="Inter Medium"/>
            </a:endParaRPr>
          </a:p>
        </p:txBody>
      </p:sp>
      <p:sp>
        <p:nvSpPr>
          <p:cNvPr id="597" name="Google Shape;597;p54"/>
          <p:cNvSpPr txBox="1"/>
          <p:nvPr/>
        </p:nvSpPr>
        <p:spPr>
          <a:xfrm>
            <a:off x="608500" y="2438825"/>
            <a:ext cx="3801600" cy="228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200">
                <a:solidFill>
                  <a:schemeClr val="dk1"/>
                </a:solidFill>
                <a:latin typeface="Inter"/>
                <a:ea typeface="Inter"/>
                <a:cs typeface="Inter"/>
                <a:sym typeface="Inter"/>
              </a:rPr>
              <a:t>AUC </a:t>
            </a:r>
            <a:r>
              <a:rPr lang="en" sz="1200">
                <a:solidFill>
                  <a:schemeClr val="dk2"/>
                </a:solidFill>
                <a:latin typeface="Inter Medium"/>
                <a:ea typeface="Inter Medium"/>
                <a:cs typeface="Inter Medium"/>
                <a:sym typeface="Inter Medium"/>
              </a:rPr>
              <a:t>stands for Area Under the Curve, and it refers to the area under the Receiver Operating Characteristic (ROC) curve. </a:t>
            </a:r>
            <a:endParaRPr sz="1200">
              <a:solidFill>
                <a:schemeClr val="dk2"/>
              </a:solidFill>
              <a:latin typeface="Inter Medium"/>
              <a:ea typeface="Inter Medium"/>
              <a:cs typeface="Inter Medium"/>
              <a:sym typeface="Inter Medium"/>
            </a:endParaRPr>
          </a:p>
          <a:p>
            <a:pPr indent="-304800" lvl="0" marL="457200" rtl="0" algn="l">
              <a:lnSpc>
                <a:spcPct val="115000"/>
              </a:lnSpc>
              <a:spcBef>
                <a:spcPts val="0"/>
              </a:spcBef>
              <a:spcAft>
                <a:spcPts val="0"/>
              </a:spcAft>
              <a:buClr>
                <a:schemeClr val="dk2"/>
              </a:buClr>
              <a:buSzPts val="1200"/>
              <a:buFont typeface="Inter Medium"/>
              <a:buChar char="●"/>
            </a:pPr>
            <a:r>
              <a:rPr lang="en" sz="1200">
                <a:solidFill>
                  <a:schemeClr val="dk2"/>
                </a:solidFill>
                <a:latin typeface="Inter Medium"/>
                <a:ea typeface="Inter Medium"/>
                <a:cs typeface="Inter Medium"/>
                <a:sym typeface="Inter Medium"/>
              </a:rPr>
              <a:t>AUC is a metric used to evaluate the overall performance of a binary classification model. </a:t>
            </a:r>
            <a:endParaRPr sz="1200">
              <a:solidFill>
                <a:schemeClr val="dk2"/>
              </a:solidFill>
              <a:latin typeface="Inter Medium"/>
              <a:ea typeface="Inter Medium"/>
              <a:cs typeface="Inter Medium"/>
              <a:sym typeface="Inter Medium"/>
            </a:endParaRPr>
          </a:p>
          <a:p>
            <a:pPr indent="0" lvl="0" marL="457200" rtl="0" algn="l">
              <a:lnSpc>
                <a:spcPct val="115000"/>
              </a:lnSpc>
              <a:spcBef>
                <a:spcPts val="0"/>
              </a:spcBef>
              <a:spcAft>
                <a:spcPts val="0"/>
              </a:spcAft>
              <a:buNone/>
            </a:pPr>
            <a:r>
              <a:t/>
            </a:r>
            <a:endParaRPr sz="1200">
              <a:solidFill>
                <a:schemeClr val="dk2"/>
              </a:solidFill>
              <a:latin typeface="Inter Medium"/>
              <a:ea typeface="Inter Medium"/>
              <a:cs typeface="Inter Medium"/>
              <a:sym typeface="Inter Medium"/>
            </a:endParaRPr>
          </a:p>
          <a:p>
            <a:pPr indent="-304800" lvl="0" marL="457200" rtl="0" algn="l">
              <a:lnSpc>
                <a:spcPct val="115000"/>
              </a:lnSpc>
              <a:spcBef>
                <a:spcPts val="0"/>
              </a:spcBef>
              <a:spcAft>
                <a:spcPts val="0"/>
              </a:spcAft>
              <a:buClr>
                <a:schemeClr val="dk2"/>
              </a:buClr>
              <a:buSzPts val="1200"/>
              <a:buFont typeface="Inter Medium"/>
              <a:buChar char="●"/>
            </a:pPr>
            <a:r>
              <a:rPr lang="en" sz="1200">
                <a:solidFill>
                  <a:schemeClr val="dk2"/>
                </a:solidFill>
                <a:latin typeface="Inter Medium"/>
                <a:ea typeface="Inter Medium"/>
                <a:cs typeface="Inter Medium"/>
                <a:sym typeface="Inter Medium"/>
              </a:rPr>
              <a:t>A higher AUC value indicates better model performance, with a value of 1 indicating perfect classification.</a:t>
            </a:r>
            <a:endParaRPr sz="1200">
              <a:solidFill>
                <a:schemeClr val="dk2"/>
              </a:solidFill>
              <a:latin typeface="Inter Medium"/>
              <a:ea typeface="Inter Medium"/>
              <a:cs typeface="Inter Medium"/>
              <a:sym typeface="Inter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55"/>
          <p:cNvSpPr txBox="1"/>
          <p:nvPr>
            <p:ph type="title"/>
          </p:nvPr>
        </p:nvSpPr>
        <p:spPr>
          <a:xfrm>
            <a:off x="4805675" y="2797450"/>
            <a:ext cx="3564600" cy="72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CONSTRUCTION FOR MODEL</a:t>
            </a:r>
            <a:endParaRPr/>
          </a:p>
        </p:txBody>
      </p:sp>
      <p:sp>
        <p:nvSpPr>
          <p:cNvPr id="603" name="Google Shape;603;p55"/>
          <p:cNvSpPr txBox="1"/>
          <p:nvPr>
            <p:ph idx="2" type="title"/>
          </p:nvPr>
        </p:nvSpPr>
        <p:spPr>
          <a:xfrm>
            <a:off x="5754185" y="1623650"/>
            <a:ext cx="1530900" cy="11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pic>
        <p:nvPicPr>
          <p:cNvPr id="604" name="Google Shape;604;p55"/>
          <p:cNvPicPr preferRelativeResize="0"/>
          <p:nvPr>
            <p:ph idx="3" type="pic"/>
          </p:nvPr>
        </p:nvPicPr>
        <p:blipFill rotWithShape="1">
          <a:blip r:embed="rId3">
            <a:alphaModFix/>
          </a:blip>
          <a:srcRect b="0" l="10035" r="17036" t="0"/>
          <a:stretch/>
        </p:blipFill>
        <p:spPr>
          <a:xfrm>
            <a:off x="806950" y="854699"/>
            <a:ext cx="3510600" cy="3434100"/>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9"/>
          <p:cNvSpPr txBox="1"/>
          <p:nvPr>
            <p:ph type="title"/>
          </p:nvPr>
        </p:nvSpPr>
        <p:spPr>
          <a:xfrm>
            <a:off x="673025" y="445025"/>
            <a:ext cx="248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333" name="Google Shape;333;p29"/>
          <p:cNvSpPr txBox="1"/>
          <p:nvPr/>
        </p:nvSpPr>
        <p:spPr>
          <a:xfrm>
            <a:off x="673025" y="1135125"/>
            <a:ext cx="7843200" cy="572700"/>
          </a:xfrm>
          <a:prstGeom prst="rect">
            <a:avLst/>
          </a:prstGeom>
          <a:noFill/>
          <a:ln>
            <a:noFill/>
          </a:ln>
        </p:spPr>
        <p:txBody>
          <a:bodyPr anchorCtr="0" anchor="ctr" bIns="91425" lIns="91425" spcFirstLastPara="1" rIns="91425" wrap="square" tIns="91425">
            <a:noAutofit/>
          </a:bodyPr>
          <a:lstStyle/>
          <a:p>
            <a:pPr indent="-311150" lvl="0" marL="457200" rtl="0" algn="just">
              <a:lnSpc>
                <a:spcPct val="115000"/>
              </a:lnSpc>
              <a:spcBef>
                <a:spcPts val="0"/>
              </a:spcBef>
              <a:spcAft>
                <a:spcPts val="0"/>
              </a:spcAft>
              <a:buClr>
                <a:schemeClr val="dk2"/>
              </a:buClr>
              <a:buSzPts val="1300"/>
              <a:buFont typeface="Inter"/>
              <a:buChar char="❖"/>
            </a:pPr>
            <a:r>
              <a:rPr b="1" lang="en" sz="1300">
                <a:solidFill>
                  <a:schemeClr val="dk2"/>
                </a:solidFill>
                <a:latin typeface="Inter"/>
                <a:ea typeface="Inter"/>
                <a:cs typeface="Inter"/>
                <a:sym typeface="Inter"/>
              </a:rPr>
              <a:t>Stroke is the second greatest cause of death worldwide and the third leading cause of disability</a:t>
            </a:r>
            <a:endParaRPr b="1" sz="1300">
              <a:solidFill>
                <a:schemeClr val="dk2"/>
              </a:solidFill>
              <a:latin typeface="Inter"/>
              <a:ea typeface="Inter"/>
              <a:cs typeface="Inter"/>
              <a:sym typeface="Inter"/>
            </a:endParaRPr>
          </a:p>
        </p:txBody>
      </p:sp>
      <p:sp>
        <p:nvSpPr>
          <p:cNvPr id="334" name="Google Shape;334;p29"/>
          <p:cNvSpPr txBox="1"/>
          <p:nvPr/>
        </p:nvSpPr>
        <p:spPr>
          <a:xfrm>
            <a:off x="673025" y="1825225"/>
            <a:ext cx="7843200" cy="3849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Clr>
                <a:schemeClr val="dk2"/>
              </a:buClr>
              <a:buSzPts val="1300"/>
              <a:buFont typeface="Inter"/>
              <a:buChar char="❖"/>
            </a:pPr>
            <a:r>
              <a:rPr b="1" lang="en" sz="1300">
                <a:solidFill>
                  <a:schemeClr val="dk2"/>
                </a:solidFill>
                <a:latin typeface="Inter"/>
                <a:ea typeface="Inter"/>
                <a:cs typeface="Inter"/>
                <a:sym typeface="Inter"/>
              </a:rPr>
              <a:t>Predicting a stroke is critical for avoiding serious health consequences or death. </a:t>
            </a:r>
            <a:endParaRPr/>
          </a:p>
        </p:txBody>
      </p:sp>
      <p:sp>
        <p:nvSpPr>
          <p:cNvPr id="335" name="Google Shape;335;p29"/>
          <p:cNvSpPr txBox="1"/>
          <p:nvPr/>
        </p:nvSpPr>
        <p:spPr>
          <a:xfrm>
            <a:off x="673025" y="2327525"/>
            <a:ext cx="7843200" cy="6150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Clr>
                <a:schemeClr val="dk2"/>
              </a:buClr>
              <a:buSzPts val="1300"/>
              <a:buFont typeface="Inter"/>
              <a:buChar char="❖"/>
            </a:pPr>
            <a:r>
              <a:rPr b="1" lang="en" sz="1300">
                <a:solidFill>
                  <a:schemeClr val="dk2"/>
                </a:solidFill>
                <a:latin typeface="Inter"/>
                <a:ea typeface="Inter"/>
                <a:cs typeface="Inter"/>
                <a:sym typeface="Inter"/>
              </a:rPr>
              <a:t>The objective is to detect stroke risk in patients by using machine learning classification algorithms on features derived from available dataset.</a:t>
            </a:r>
            <a:endParaRPr/>
          </a:p>
        </p:txBody>
      </p:sp>
      <p:sp>
        <p:nvSpPr>
          <p:cNvPr id="336" name="Google Shape;336;p29"/>
          <p:cNvSpPr txBox="1"/>
          <p:nvPr/>
        </p:nvSpPr>
        <p:spPr>
          <a:xfrm>
            <a:off x="673025" y="3033913"/>
            <a:ext cx="7843200" cy="6150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Clr>
                <a:schemeClr val="dk2"/>
              </a:buClr>
              <a:buSzPts val="1300"/>
              <a:buFont typeface="Inter"/>
              <a:buChar char="❖"/>
            </a:pPr>
            <a:r>
              <a:rPr b="1" lang="en" sz="1300">
                <a:solidFill>
                  <a:schemeClr val="dk2"/>
                </a:solidFill>
                <a:latin typeface="Inter"/>
                <a:ea typeface="Inter"/>
                <a:cs typeface="Inter"/>
                <a:sym typeface="Inter"/>
              </a:rPr>
              <a:t>Models used for stroke prediction included Logistic Regression, Random Forest, Decision Tree, and K-Nearest Neighbor (KNN)</a:t>
            </a:r>
            <a:endParaRPr/>
          </a:p>
        </p:txBody>
      </p:sp>
      <p:sp>
        <p:nvSpPr>
          <p:cNvPr id="337" name="Google Shape;337;p29"/>
          <p:cNvSpPr txBox="1"/>
          <p:nvPr/>
        </p:nvSpPr>
        <p:spPr>
          <a:xfrm>
            <a:off x="673025" y="3740300"/>
            <a:ext cx="7843200" cy="3849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Clr>
                <a:schemeClr val="dk2"/>
              </a:buClr>
              <a:buSzPts val="1300"/>
              <a:buFont typeface="Inter"/>
              <a:buChar char="❖"/>
            </a:pPr>
            <a:r>
              <a:rPr b="1" lang="en" sz="1300">
                <a:solidFill>
                  <a:schemeClr val="dk2"/>
                </a:solidFill>
                <a:latin typeface="Inter"/>
                <a:ea typeface="Inter"/>
                <a:cs typeface="Inter"/>
                <a:sym typeface="Inter"/>
              </a:rPr>
              <a:t>Random Forest technique has the best classification accuracy (CA) of 94.9%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1000"/>
                                        <p:tgtEl>
                                          <p:spTgt spid="332"/>
                                        </p:tgtEl>
                                        <p:attrNameLst>
                                          <p:attrName>ppt_w</p:attrName>
                                        </p:attrNameLst>
                                      </p:cBhvr>
                                      <p:tavLst>
                                        <p:tav fmla="" tm="0">
                                          <p:val>
                                            <p:strVal val="0"/>
                                          </p:val>
                                        </p:tav>
                                        <p:tav fmla="" tm="100000">
                                          <p:val>
                                            <p:strVal val="#ppt_w"/>
                                          </p:val>
                                        </p:tav>
                                      </p:tavLst>
                                    </p:anim>
                                    <p:anim calcmode="lin" valueType="num">
                                      <p:cBhvr additive="base">
                                        <p:cTn dur="1000"/>
                                        <p:tgtEl>
                                          <p:spTgt spid="33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anim calcmode="lin" valueType="num">
                                      <p:cBhvr additive="base">
                                        <p:cTn dur="1000"/>
                                        <p:tgtEl>
                                          <p:spTgt spid="33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 calcmode="lin" valueType="num">
                                      <p:cBhvr additive="base">
                                        <p:cTn dur="1000"/>
                                        <p:tgtEl>
                                          <p:spTgt spid="33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5">
                                            <p:txEl>
                                              <p:pRg end="0" st="0"/>
                                            </p:txEl>
                                          </p:spTgt>
                                        </p:tgtEl>
                                        <p:attrNameLst>
                                          <p:attrName>style.visibility</p:attrName>
                                        </p:attrNameLst>
                                      </p:cBhvr>
                                      <p:to>
                                        <p:strVal val="visible"/>
                                      </p:to>
                                    </p:set>
                                    <p:anim calcmode="lin" valueType="num">
                                      <p:cBhvr additive="base">
                                        <p:cTn dur="1000"/>
                                        <p:tgtEl>
                                          <p:spTgt spid="33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 calcmode="lin" valueType="num">
                                      <p:cBhvr additive="base">
                                        <p:cTn dur="1000"/>
                                        <p:tgtEl>
                                          <p:spTgt spid="33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7">
                                            <p:txEl>
                                              <p:pRg end="0" st="0"/>
                                            </p:txEl>
                                          </p:spTgt>
                                        </p:tgtEl>
                                        <p:attrNameLst>
                                          <p:attrName>style.visibility</p:attrName>
                                        </p:attrNameLst>
                                      </p:cBhvr>
                                      <p:to>
                                        <p:strVal val="visible"/>
                                      </p:to>
                                    </p:set>
                                    <p:anim calcmode="lin" valueType="num">
                                      <p:cBhvr additive="base">
                                        <p:cTn dur="1000"/>
                                        <p:tgtEl>
                                          <p:spTgt spid="33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56"/>
          <p:cNvSpPr txBox="1"/>
          <p:nvPr>
            <p:ph type="ctrTitle"/>
          </p:nvPr>
        </p:nvSpPr>
        <p:spPr>
          <a:xfrm>
            <a:off x="1053450" y="1285625"/>
            <a:ext cx="7305600" cy="206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4.1.	Exploratory Data Analysis – EDA</a:t>
            </a:r>
            <a:endParaRPr sz="37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4.1.1.	Data Overview</a:t>
            </a:r>
            <a:endParaRPr i="1"/>
          </a:p>
        </p:txBody>
      </p:sp>
      <p:sp>
        <p:nvSpPr>
          <p:cNvPr id="615" name="Google Shape;615;p57"/>
          <p:cNvSpPr txBox="1"/>
          <p:nvPr>
            <p:ph idx="1" type="body"/>
          </p:nvPr>
        </p:nvSpPr>
        <p:spPr>
          <a:xfrm>
            <a:off x="0" y="1550550"/>
            <a:ext cx="3608700" cy="2384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Inter Medium"/>
              <a:buChar char="●"/>
            </a:pPr>
            <a:r>
              <a:rPr lang="en">
                <a:latin typeface="Inter Medium"/>
                <a:ea typeface="Inter Medium"/>
                <a:cs typeface="Inter Medium"/>
                <a:sym typeface="Inter Medium"/>
              </a:rPr>
              <a:t>The dataset used in this study was sourced from Kaggle, a publicly available platform, focusing on stroke prediction.</a:t>
            </a:r>
            <a:endParaRPr>
              <a:latin typeface="Inter Medium"/>
              <a:ea typeface="Inter Medium"/>
              <a:cs typeface="Inter Medium"/>
              <a:sym typeface="Inter Medium"/>
            </a:endParaRPr>
          </a:p>
          <a:p>
            <a:pPr indent="0" lvl="0" marL="457200" rtl="0" algn="l">
              <a:lnSpc>
                <a:spcPct val="115000"/>
              </a:lnSpc>
              <a:spcBef>
                <a:spcPts val="0"/>
              </a:spcBef>
              <a:spcAft>
                <a:spcPts val="0"/>
              </a:spcAft>
              <a:buNone/>
            </a:pPr>
            <a:r>
              <a:t/>
            </a:r>
            <a:endParaRPr>
              <a:latin typeface="Inter Medium"/>
              <a:ea typeface="Inter Medium"/>
              <a:cs typeface="Inter Medium"/>
              <a:sym typeface="Inter Medium"/>
            </a:endParaRPr>
          </a:p>
          <a:p>
            <a:pPr indent="-317500" lvl="0" marL="457200" rtl="0" algn="l">
              <a:lnSpc>
                <a:spcPct val="115000"/>
              </a:lnSpc>
              <a:spcBef>
                <a:spcPts val="0"/>
              </a:spcBef>
              <a:spcAft>
                <a:spcPts val="0"/>
              </a:spcAft>
              <a:buSzPts val="1400"/>
              <a:buFont typeface="Inter Medium"/>
              <a:buChar char="●"/>
            </a:pPr>
            <a:r>
              <a:rPr lang="en">
                <a:latin typeface="Inter Medium"/>
                <a:ea typeface="Inter Medium"/>
                <a:cs typeface="Inter Medium"/>
                <a:sym typeface="Inter Medium"/>
              </a:rPr>
              <a:t> It contains data relevant to strokes, considering factors such as gender, age, various medical conditions, and smoking status to determine a patient's risk of stroke.</a:t>
            </a:r>
            <a:endParaRPr>
              <a:latin typeface="Inter Medium"/>
              <a:ea typeface="Inter Medium"/>
              <a:cs typeface="Inter Medium"/>
              <a:sym typeface="Inter Medium"/>
            </a:endParaRPr>
          </a:p>
        </p:txBody>
      </p:sp>
      <p:pic>
        <p:nvPicPr>
          <p:cNvPr id="616" name="Google Shape;616;p57"/>
          <p:cNvPicPr preferRelativeResize="0"/>
          <p:nvPr/>
        </p:nvPicPr>
        <p:blipFill>
          <a:blip r:embed="rId3">
            <a:alphaModFix/>
          </a:blip>
          <a:stretch>
            <a:fillRect/>
          </a:stretch>
        </p:blipFill>
        <p:spPr>
          <a:xfrm>
            <a:off x="3889350" y="1101050"/>
            <a:ext cx="4999676" cy="3353575"/>
          </a:xfrm>
          <a:prstGeom prst="rect">
            <a:avLst/>
          </a:prstGeom>
          <a:noFill/>
          <a:ln>
            <a:noFill/>
          </a:ln>
        </p:spPr>
      </p:pic>
      <p:sp>
        <p:nvSpPr>
          <p:cNvPr id="617" name="Google Shape;617;p57"/>
          <p:cNvSpPr txBox="1"/>
          <p:nvPr/>
        </p:nvSpPr>
        <p:spPr>
          <a:xfrm>
            <a:off x="4314238" y="4537950"/>
            <a:ext cx="41499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i="1" lang="en" sz="1200">
                <a:solidFill>
                  <a:schemeClr val="dk2"/>
                </a:solidFill>
                <a:latin typeface="Inter"/>
                <a:ea typeface="Inter"/>
                <a:cs typeface="Inter"/>
                <a:sym typeface="Inter"/>
              </a:rPr>
              <a:t>Table 1. A summary of the dataset's characteristics.</a:t>
            </a:r>
            <a:endParaRPr b="1" i="1" sz="1200">
              <a:solidFill>
                <a:schemeClr val="dk2"/>
              </a:solidFill>
              <a:latin typeface="Inter"/>
              <a:ea typeface="Inter"/>
              <a:cs typeface="Inter"/>
              <a:sym typeface="Inte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8"/>
          <p:cNvSpPr txBox="1"/>
          <p:nvPr>
            <p:ph type="title"/>
          </p:nvPr>
        </p:nvSpPr>
        <p:spPr>
          <a:xfrm>
            <a:off x="720000" y="445025"/>
            <a:ext cx="7704000" cy="3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Below is a representation of the appearance of the sample data:</a:t>
            </a:r>
            <a:endParaRPr sz="1400"/>
          </a:p>
        </p:txBody>
      </p:sp>
      <p:pic>
        <p:nvPicPr>
          <p:cNvPr id="623" name="Google Shape;623;p58"/>
          <p:cNvPicPr preferRelativeResize="0"/>
          <p:nvPr/>
        </p:nvPicPr>
        <p:blipFill>
          <a:blip r:embed="rId3">
            <a:alphaModFix/>
          </a:blip>
          <a:stretch>
            <a:fillRect/>
          </a:stretch>
        </p:blipFill>
        <p:spPr>
          <a:xfrm>
            <a:off x="152400" y="965825"/>
            <a:ext cx="8839201" cy="383194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4.1.2.	Exploratory data analysis</a:t>
            </a:r>
            <a:endParaRPr i="1"/>
          </a:p>
        </p:txBody>
      </p:sp>
      <p:sp>
        <p:nvSpPr>
          <p:cNvPr id="629" name="Google Shape;629;p59"/>
          <p:cNvSpPr txBox="1"/>
          <p:nvPr>
            <p:ph idx="1" type="body"/>
          </p:nvPr>
        </p:nvSpPr>
        <p:spPr>
          <a:xfrm>
            <a:off x="735675" y="1152475"/>
            <a:ext cx="7688400" cy="3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400"/>
              <a:t>Stroke – Target feature</a:t>
            </a:r>
            <a:endParaRPr b="1" i="1" sz="1400"/>
          </a:p>
        </p:txBody>
      </p:sp>
      <p:pic>
        <p:nvPicPr>
          <p:cNvPr id="630" name="Google Shape;630;p59"/>
          <p:cNvPicPr preferRelativeResize="0"/>
          <p:nvPr/>
        </p:nvPicPr>
        <p:blipFill>
          <a:blip r:embed="rId3">
            <a:alphaModFix/>
          </a:blip>
          <a:stretch>
            <a:fillRect/>
          </a:stretch>
        </p:blipFill>
        <p:spPr>
          <a:xfrm>
            <a:off x="2312224" y="1655625"/>
            <a:ext cx="3864025" cy="2813500"/>
          </a:xfrm>
          <a:prstGeom prst="rect">
            <a:avLst/>
          </a:prstGeom>
          <a:noFill/>
          <a:ln cap="flat" cmpd="sng" w="28575">
            <a:solidFill>
              <a:schemeClr val="dk1"/>
            </a:solidFill>
            <a:prstDash val="solid"/>
            <a:round/>
            <a:headEnd len="sm" w="sm" type="none"/>
            <a:tailEnd len="sm" w="sm" type="none"/>
          </a:ln>
        </p:spPr>
      </p:pic>
      <p:sp>
        <p:nvSpPr>
          <p:cNvPr id="631" name="Google Shape;631;p59"/>
          <p:cNvSpPr txBox="1"/>
          <p:nvPr/>
        </p:nvSpPr>
        <p:spPr>
          <a:xfrm>
            <a:off x="2744238" y="4603875"/>
            <a:ext cx="3000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i="1" lang="en" sz="1200">
                <a:solidFill>
                  <a:schemeClr val="dk2"/>
                </a:solidFill>
                <a:latin typeface="Inter"/>
                <a:ea typeface="Inter"/>
                <a:cs typeface="Inter"/>
                <a:sym typeface="Inter"/>
              </a:rPr>
              <a:t>Figure 7. Stroke Status</a:t>
            </a:r>
            <a:endParaRPr b="1" i="1" sz="1200">
              <a:solidFill>
                <a:schemeClr val="dk2"/>
              </a:solidFill>
              <a:highlight>
                <a:srgbClr val="FFFFFF"/>
              </a:highlight>
              <a:latin typeface="Inter"/>
              <a:ea typeface="Inter"/>
              <a:cs typeface="Inter"/>
              <a:sym typeface="Int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pic>
        <p:nvPicPr>
          <p:cNvPr id="636" name="Google Shape;636;p60"/>
          <p:cNvPicPr preferRelativeResize="0"/>
          <p:nvPr/>
        </p:nvPicPr>
        <p:blipFill>
          <a:blip r:embed="rId3">
            <a:alphaModFix/>
          </a:blip>
          <a:stretch>
            <a:fillRect/>
          </a:stretch>
        </p:blipFill>
        <p:spPr>
          <a:xfrm>
            <a:off x="220975" y="684075"/>
            <a:ext cx="4043032" cy="2991500"/>
          </a:xfrm>
          <a:prstGeom prst="rect">
            <a:avLst/>
          </a:prstGeom>
          <a:noFill/>
          <a:ln cap="flat" cmpd="sng" w="28575">
            <a:solidFill>
              <a:schemeClr val="dk1"/>
            </a:solidFill>
            <a:prstDash val="solid"/>
            <a:round/>
            <a:headEnd len="sm" w="sm" type="none"/>
            <a:tailEnd len="sm" w="sm" type="none"/>
          </a:ln>
        </p:spPr>
      </p:pic>
      <p:pic>
        <p:nvPicPr>
          <p:cNvPr id="637" name="Google Shape;637;p60"/>
          <p:cNvPicPr preferRelativeResize="0"/>
          <p:nvPr/>
        </p:nvPicPr>
        <p:blipFill>
          <a:blip r:embed="rId4">
            <a:alphaModFix/>
          </a:blip>
          <a:stretch>
            <a:fillRect/>
          </a:stretch>
        </p:blipFill>
        <p:spPr>
          <a:xfrm>
            <a:off x="4619277" y="684075"/>
            <a:ext cx="4242785" cy="2991500"/>
          </a:xfrm>
          <a:prstGeom prst="rect">
            <a:avLst/>
          </a:prstGeom>
          <a:noFill/>
          <a:ln cap="flat" cmpd="sng" w="28575">
            <a:solidFill>
              <a:schemeClr val="dk1"/>
            </a:solidFill>
            <a:prstDash val="solid"/>
            <a:round/>
            <a:headEnd len="sm" w="sm" type="none"/>
            <a:tailEnd len="sm" w="sm" type="none"/>
          </a:ln>
        </p:spPr>
      </p:pic>
      <p:sp>
        <p:nvSpPr>
          <p:cNvPr id="638" name="Google Shape;638;p60"/>
          <p:cNvSpPr txBox="1"/>
          <p:nvPr/>
        </p:nvSpPr>
        <p:spPr>
          <a:xfrm>
            <a:off x="425202" y="3767975"/>
            <a:ext cx="350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chemeClr val="dk2"/>
                </a:solidFill>
                <a:latin typeface="Inter"/>
                <a:ea typeface="Inter"/>
                <a:cs typeface="Inter"/>
                <a:sym typeface="Inter"/>
              </a:rPr>
              <a:t>Figure 8. Boxplot of age by Stroke Status</a:t>
            </a:r>
            <a:endParaRPr b="1" i="1" sz="1200">
              <a:solidFill>
                <a:schemeClr val="dk2"/>
              </a:solidFill>
              <a:latin typeface="Inter"/>
              <a:ea typeface="Inter"/>
              <a:cs typeface="Inter"/>
              <a:sym typeface="Inter"/>
            </a:endParaRPr>
          </a:p>
        </p:txBody>
      </p:sp>
      <p:sp>
        <p:nvSpPr>
          <p:cNvPr id="639" name="Google Shape;639;p60"/>
          <p:cNvSpPr txBox="1"/>
          <p:nvPr/>
        </p:nvSpPr>
        <p:spPr>
          <a:xfrm>
            <a:off x="4699125" y="3675575"/>
            <a:ext cx="438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chemeClr val="dk2"/>
                </a:solidFill>
                <a:latin typeface="Inter"/>
                <a:ea typeface="Inter"/>
                <a:cs typeface="Inter"/>
                <a:sym typeface="Inter"/>
              </a:rPr>
              <a:t>Figure 9. Boxplot of average_glucose_level by Stroke Status </a:t>
            </a:r>
            <a:endParaRPr b="1" i="1" sz="1200">
              <a:solidFill>
                <a:schemeClr val="dk2"/>
              </a:solidFill>
              <a:latin typeface="Inter"/>
              <a:ea typeface="Inter"/>
              <a:cs typeface="Inter"/>
              <a:sym typeface="Inte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pic>
        <p:nvPicPr>
          <p:cNvPr id="644" name="Google Shape;644;p61"/>
          <p:cNvPicPr preferRelativeResize="0"/>
          <p:nvPr/>
        </p:nvPicPr>
        <p:blipFill>
          <a:blip r:embed="rId3">
            <a:alphaModFix/>
          </a:blip>
          <a:stretch>
            <a:fillRect/>
          </a:stretch>
        </p:blipFill>
        <p:spPr>
          <a:xfrm>
            <a:off x="348925" y="372000"/>
            <a:ext cx="3908521" cy="3042350"/>
          </a:xfrm>
          <a:prstGeom prst="rect">
            <a:avLst/>
          </a:prstGeom>
          <a:noFill/>
          <a:ln cap="flat" cmpd="sng" w="28575">
            <a:solidFill>
              <a:schemeClr val="dk1"/>
            </a:solidFill>
            <a:prstDash val="solid"/>
            <a:round/>
            <a:headEnd len="sm" w="sm" type="none"/>
            <a:tailEnd len="sm" w="sm" type="none"/>
          </a:ln>
        </p:spPr>
      </p:pic>
      <p:pic>
        <p:nvPicPr>
          <p:cNvPr id="645" name="Google Shape;645;p61"/>
          <p:cNvPicPr preferRelativeResize="0"/>
          <p:nvPr/>
        </p:nvPicPr>
        <p:blipFill>
          <a:blip r:embed="rId4">
            <a:alphaModFix/>
          </a:blip>
          <a:stretch>
            <a:fillRect/>
          </a:stretch>
        </p:blipFill>
        <p:spPr>
          <a:xfrm>
            <a:off x="4847213" y="372000"/>
            <a:ext cx="3835512" cy="3042350"/>
          </a:xfrm>
          <a:prstGeom prst="rect">
            <a:avLst/>
          </a:prstGeom>
          <a:noFill/>
          <a:ln cap="flat" cmpd="sng" w="28575">
            <a:solidFill>
              <a:schemeClr val="dk1"/>
            </a:solidFill>
            <a:prstDash val="solid"/>
            <a:round/>
            <a:headEnd len="sm" w="sm" type="none"/>
            <a:tailEnd len="sm" w="sm" type="none"/>
          </a:ln>
        </p:spPr>
      </p:pic>
      <p:sp>
        <p:nvSpPr>
          <p:cNvPr id="646" name="Google Shape;646;p61"/>
          <p:cNvSpPr txBox="1"/>
          <p:nvPr/>
        </p:nvSpPr>
        <p:spPr>
          <a:xfrm>
            <a:off x="2082825" y="3633950"/>
            <a:ext cx="3351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2"/>
                </a:solidFill>
                <a:latin typeface="Inter"/>
                <a:ea typeface="Inter"/>
                <a:cs typeface="Inter"/>
                <a:sym typeface="Inter"/>
              </a:rPr>
              <a:t>a)</a:t>
            </a:r>
            <a:endParaRPr b="1" i="1" sz="1200">
              <a:solidFill>
                <a:schemeClr val="dk2"/>
              </a:solidFill>
              <a:latin typeface="Inter"/>
              <a:ea typeface="Inter"/>
              <a:cs typeface="Inter"/>
              <a:sym typeface="Inter"/>
            </a:endParaRPr>
          </a:p>
        </p:txBody>
      </p:sp>
      <p:sp>
        <p:nvSpPr>
          <p:cNvPr id="647" name="Google Shape;647;p61"/>
          <p:cNvSpPr txBox="1"/>
          <p:nvPr/>
        </p:nvSpPr>
        <p:spPr>
          <a:xfrm>
            <a:off x="6636850" y="3553050"/>
            <a:ext cx="3816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2"/>
                </a:solidFill>
                <a:latin typeface="Inter"/>
                <a:ea typeface="Inter"/>
                <a:cs typeface="Inter"/>
                <a:sym typeface="Inter"/>
              </a:rPr>
              <a:t>b)</a:t>
            </a:r>
            <a:endParaRPr b="1" i="1" sz="1200">
              <a:solidFill>
                <a:schemeClr val="dk2"/>
              </a:solidFill>
              <a:latin typeface="Inter"/>
              <a:ea typeface="Inter"/>
              <a:cs typeface="Inter"/>
              <a:sym typeface="Inter"/>
            </a:endParaRPr>
          </a:p>
        </p:txBody>
      </p:sp>
      <p:sp>
        <p:nvSpPr>
          <p:cNvPr id="648" name="Google Shape;648;p61"/>
          <p:cNvSpPr txBox="1"/>
          <p:nvPr/>
        </p:nvSpPr>
        <p:spPr>
          <a:xfrm>
            <a:off x="1643600" y="4103225"/>
            <a:ext cx="6519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200">
                <a:solidFill>
                  <a:schemeClr val="dk2"/>
                </a:solidFill>
                <a:latin typeface="Inter"/>
                <a:ea typeface="Inter"/>
                <a:cs typeface="Inter"/>
                <a:sym typeface="Inter"/>
              </a:rPr>
              <a:t>Figure 10. Bar plots depict certain categorical attributes as follows.(a)hypertension.and.(b)heart_disease</a:t>
            </a:r>
            <a:endParaRPr b="1" i="1" sz="1200">
              <a:solidFill>
                <a:schemeClr val="dk2"/>
              </a:solidFill>
              <a:latin typeface="Inter"/>
              <a:ea typeface="Inter"/>
              <a:cs typeface="Inter"/>
              <a:sym typeface="Inte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pic>
        <p:nvPicPr>
          <p:cNvPr id="653" name="Google Shape;653;p62"/>
          <p:cNvPicPr preferRelativeResize="0"/>
          <p:nvPr/>
        </p:nvPicPr>
        <p:blipFill>
          <a:blip r:embed="rId3">
            <a:alphaModFix/>
          </a:blip>
          <a:stretch>
            <a:fillRect/>
          </a:stretch>
        </p:blipFill>
        <p:spPr>
          <a:xfrm>
            <a:off x="279500" y="486225"/>
            <a:ext cx="4115000" cy="2835675"/>
          </a:xfrm>
          <a:prstGeom prst="rect">
            <a:avLst/>
          </a:prstGeom>
          <a:noFill/>
          <a:ln cap="flat" cmpd="sng" w="28575">
            <a:solidFill>
              <a:schemeClr val="dk1"/>
            </a:solidFill>
            <a:prstDash val="solid"/>
            <a:round/>
            <a:headEnd len="sm" w="sm" type="none"/>
            <a:tailEnd len="sm" w="sm" type="none"/>
          </a:ln>
        </p:spPr>
      </p:pic>
      <p:pic>
        <p:nvPicPr>
          <p:cNvPr id="654" name="Google Shape;654;p62"/>
          <p:cNvPicPr preferRelativeResize="0"/>
          <p:nvPr/>
        </p:nvPicPr>
        <p:blipFill>
          <a:blip r:embed="rId4">
            <a:alphaModFix/>
          </a:blip>
          <a:stretch>
            <a:fillRect/>
          </a:stretch>
        </p:blipFill>
        <p:spPr>
          <a:xfrm>
            <a:off x="4752825" y="454200"/>
            <a:ext cx="4115000" cy="2899725"/>
          </a:xfrm>
          <a:prstGeom prst="rect">
            <a:avLst/>
          </a:prstGeom>
          <a:noFill/>
          <a:ln cap="flat" cmpd="sng" w="28575">
            <a:solidFill>
              <a:schemeClr val="dk1"/>
            </a:solidFill>
            <a:prstDash val="solid"/>
            <a:round/>
            <a:headEnd len="sm" w="sm" type="none"/>
            <a:tailEnd len="sm" w="sm" type="none"/>
          </a:ln>
        </p:spPr>
      </p:pic>
      <p:sp>
        <p:nvSpPr>
          <p:cNvPr id="655" name="Google Shape;655;p62"/>
          <p:cNvSpPr txBox="1"/>
          <p:nvPr/>
        </p:nvSpPr>
        <p:spPr>
          <a:xfrm>
            <a:off x="2473525" y="4149475"/>
            <a:ext cx="5457900" cy="6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200">
                <a:solidFill>
                  <a:schemeClr val="dk2"/>
                </a:solidFill>
                <a:latin typeface="Inter"/>
                <a:ea typeface="Inter"/>
                <a:cs typeface="Inter"/>
                <a:sym typeface="Inter"/>
              </a:rPr>
              <a:t>Figure 10. Bar plots depict certain categorical attributes as follows.(c)smoking_status and.(d)work_type</a:t>
            </a:r>
            <a:endParaRPr b="1" i="1" sz="1200">
              <a:solidFill>
                <a:schemeClr val="dk2"/>
              </a:solidFill>
              <a:latin typeface="Inter"/>
              <a:ea typeface="Inter"/>
              <a:cs typeface="Inter"/>
              <a:sym typeface="Inter"/>
            </a:endParaRPr>
          </a:p>
        </p:txBody>
      </p:sp>
      <p:sp>
        <p:nvSpPr>
          <p:cNvPr id="656" name="Google Shape;656;p62"/>
          <p:cNvSpPr txBox="1"/>
          <p:nvPr/>
        </p:nvSpPr>
        <p:spPr>
          <a:xfrm>
            <a:off x="2104188" y="3624600"/>
            <a:ext cx="3351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2"/>
                </a:solidFill>
                <a:latin typeface="Inter"/>
                <a:ea typeface="Inter"/>
                <a:cs typeface="Inter"/>
                <a:sym typeface="Inter"/>
              </a:rPr>
              <a:t>c)</a:t>
            </a:r>
            <a:endParaRPr b="1" i="1" sz="1200">
              <a:solidFill>
                <a:schemeClr val="dk2"/>
              </a:solidFill>
              <a:latin typeface="Inter"/>
              <a:ea typeface="Inter"/>
              <a:cs typeface="Inter"/>
              <a:sym typeface="Inter"/>
            </a:endParaRPr>
          </a:p>
        </p:txBody>
      </p:sp>
      <p:sp>
        <p:nvSpPr>
          <p:cNvPr id="657" name="Google Shape;657;p62"/>
          <p:cNvSpPr txBox="1"/>
          <p:nvPr/>
        </p:nvSpPr>
        <p:spPr>
          <a:xfrm>
            <a:off x="6889388" y="3532125"/>
            <a:ext cx="3816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2"/>
                </a:solidFill>
                <a:latin typeface="Inter"/>
                <a:ea typeface="Inter"/>
                <a:cs typeface="Inter"/>
                <a:sym typeface="Inter"/>
              </a:rPr>
              <a:t>d</a:t>
            </a:r>
            <a:r>
              <a:rPr b="1" i="1" lang="en" sz="1200">
                <a:solidFill>
                  <a:schemeClr val="dk2"/>
                </a:solidFill>
                <a:latin typeface="Inter"/>
                <a:ea typeface="Inter"/>
                <a:cs typeface="Inter"/>
                <a:sym typeface="Inter"/>
              </a:rPr>
              <a:t>)</a:t>
            </a:r>
            <a:endParaRPr b="1" i="1" sz="1200">
              <a:solidFill>
                <a:schemeClr val="dk2"/>
              </a:solidFill>
              <a:latin typeface="Inter"/>
              <a:ea typeface="Inter"/>
              <a:cs typeface="Inter"/>
              <a:sym typeface="Inte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3"/>
          <p:cNvSpPr txBox="1"/>
          <p:nvPr>
            <p:ph type="ctrTitle"/>
          </p:nvPr>
        </p:nvSpPr>
        <p:spPr>
          <a:xfrm>
            <a:off x="1053450" y="1285625"/>
            <a:ext cx="7305600" cy="206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4.2.	Data Preprocessing</a:t>
            </a:r>
            <a:endParaRPr sz="37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4.2.1.	Fill missing values</a:t>
            </a:r>
            <a:endParaRPr i="1"/>
          </a:p>
        </p:txBody>
      </p:sp>
      <p:sp>
        <p:nvSpPr>
          <p:cNvPr id="668" name="Google Shape;668;p64"/>
          <p:cNvSpPr txBox="1"/>
          <p:nvPr>
            <p:ph idx="1" type="body"/>
          </p:nvPr>
        </p:nvSpPr>
        <p:spPr>
          <a:xfrm>
            <a:off x="3567500" y="2730750"/>
            <a:ext cx="4856400" cy="139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Inter Medium"/>
                <a:ea typeface="Inter Medium"/>
                <a:cs typeface="Inter Medium"/>
                <a:sym typeface="Inter Medium"/>
              </a:rPr>
              <a:t>In table 3, of the 201 NULL values in the bmi property, 40 Nan values out of 249 BMI values had a stroke. </a:t>
            </a:r>
            <a:endParaRPr>
              <a:latin typeface="Inter Medium"/>
              <a:ea typeface="Inter Medium"/>
              <a:cs typeface="Inter Medium"/>
              <a:sym typeface="Inter Medium"/>
            </a:endParaRPr>
          </a:p>
          <a:p>
            <a:pPr indent="0" lvl="0" marL="0" rtl="0" algn="l">
              <a:lnSpc>
                <a:spcPct val="115000"/>
              </a:lnSpc>
              <a:spcBef>
                <a:spcPts val="0"/>
              </a:spcBef>
              <a:spcAft>
                <a:spcPts val="0"/>
              </a:spcAft>
              <a:buNone/>
            </a:pPr>
            <a:r>
              <a:t/>
            </a:r>
            <a:endParaRPr>
              <a:latin typeface="Inter Medium"/>
              <a:ea typeface="Inter Medium"/>
              <a:cs typeface="Inter Medium"/>
              <a:sym typeface="Inter Medium"/>
            </a:endParaRPr>
          </a:p>
          <a:p>
            <a:pPr indent="0" lvl="0" marL="0" rtl="0" algn="l">
              <a:lnSpc>
                <a:spcPct val="115000"/>
              </a:lnSpc>
              <a:spcBef>
                <a:spcPts val="0"/>
              </a:spcBef>
              <a:spcAft>
                <a:spcPts val="0"/>
              </a:spcAft>
              <a:buNone/>
            </a:pPr>
            <a:r>
              <a:rPr lang="en">
                <a:latin typeface="Inter Medium"/>
                <a:ea typeface="Inter Medium"/>
                <a:cs typeface="Inter Medium"/>
                <a:sym typeface="Inter Medium"/>
              </a:rPr>
              <a:t>=&gt; As a result, we are unable to discard the NULL value. We cannot calculate the mean because the outliers have an effect on the mean. Hence we impute it with median values.</a:t>
            </a:r>
            <a:endParaRPr>
              <a:latin typeface="Inter Medium"/>
              <a:ea typeface="Inter Medium"/>
              <a:cs typeface="Inter Medium"/>
              <a:sym typeface="Inter Medium"/>
            </a:endParaRPr>
          </a:p>
        </p:txBody>
      </p:sp>
      <p:pic>
        <p:nvPicPr>
          <p:cNvPr id="669" name="Google Shape;669;p64"/>
          <p:cNvPicPr preferRelativeResize="0"/>
          <p:nvPr/>
        </p:nvPicPr>
        <p:blipFill>
          <a:blip r:embed="rId3">
            <a:alphaModFix/>
          </a:blip>
          <a:stretch>
            <a:fillRect/>
          </a:stretch>
        </p:blipFill>
        <p:spPr>
          <a:xfrm>
            <a:off x="459976" y="1133937"/>
            <a:ext cx="2362600" cy="2875625"/>
          </a:xfrm>
          <a:prstGeom prst="rect">
            <a:avLst/>
          </a:prstGeom>
          <a:noFill/>
          <a:ln>
            <a:noFill/>
          </a:ln>
        </p:spPr>
      </p:pic>
      <p:sp>
        <p:nvSpPr>
          <p:cNvPr id="670" name="Google Shape;670;p64"/>
          <p:cNvSpPr txBox="1"/>
          <p:nvPr/>
        </p:nvSpPr>
        <p:spPr>
          <a:xfrm>
            <a:off x="265850" y="41257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chemeClr val="dk2"/>
                </a:solidFill>
                <a:latin typeface="Inter"/>
                <a:ea typeface="Inter"/>
                <a:cs typeface="Inter"/>
                <a:sym typeface="Inter"/>
              </a:rPr>
              <a:t>Table 3. Null values of each feature</a:t>
            </a:r>
            <a:endParaRPr b="1" i="1" sz="1200">
              <a:solidFill>
                <a:schemeClr val="dk2"/>
              </a:solidFill>
              <a:latin typeface="Inter"/>
              <a:ea typeface="Inter"/>
              <a:cs typeface="Inter"/>
              <a:sym typeface="Inter"/>
            </a:endParaRPr>
          </a:p>
        </p:txBody>
      </p:sp>
      <p:pic>
        <p:nvPicPr>
          <p:cNvPr id="671" name="Google Shape;671;p64"/>
          <p:cNvPicPr preferRelativeResize="0"/>
          <p:nvPr/>
        </p:nvPicPr>
        <p:blipFill>
          <a:blip r:embed="rId4">
            <a:alphaModFix/>
          </a:blip>
          <a:stretch>
            <a:fillRect/>
          </a:stretch>
        </p:blipFill>
        <p:spPr>
          <a:xfrm>
            <a:off x="3475025" y="1133925"/>
            <a:ext cx="5096953" cy="1119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pic>
        <p:nvPicPr>
          <p:cNvPr id="676" name="Google Shape;676;p65"/>
          <p:cNvPicPr preferRelativeResize="0"/>
          <p:nvPr/>
        </p:nvPicPr>
        <p:blipFill>
          <a:blip r:embed="rId3">
            <a:alphaModFix/>
          </a:blip>
          <a:stretch>
            <a:fillRect/>
          </a:stretch>
        </p:blipFill>
        <p:spPr>
          <a:xfrm>
            <a:off x="152400" y="984625"/>
            <a:ext cx="8839200" cy="22150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0"/>
          <p:cNvSpPr txBox="1"/>
          <p:nvPr>
            <p:ph type="title"/>
          </p:nvPr>
        </p:nvSpPr>
        <p:spPr>
          <a:xfrm>
            <a:off x="4805675" y="2797450"/>
            <a:ext cx="3564600" cy="72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43" name="Google Shape;343;p30"/>
          <p:cNvSpPr txBox="1"/>
          <p:nvPr>
            <p:ph idx="2" type="title"/>
          </p:nvPr>
        </p:nvSpPr>
        <p:spPr>
          <a:xfrm>
            <a:off x="5754185" y="1623650"/>
            <a:ext cx="1530900" cy="11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pic>
        <p:nvPicPr>
          <p:cNvPr id="344" name="Google Shape;344;p30"/>
          <p:cNvPicPr preferRelativeResize="0"/>
          <p:nvPr>
            <p:ph idx="3" type="pic"/>
          </p:nvPr>
        </p:nvPicPr>
        <p:blipFill rotWithShape="1">
          <a:blip r:embed="rId3">
            <a:alphaModFix/>
          </a:blip>
          <a:srcRect b="0" l="2662" r="3914" t="0"/>
          <a:stretch/>
        </p:blipFill>
        <p:spPr>
          <a:xfrm>
            <a:off x="806950" y="854699"/>
            <a:ext cx="3510600" cy="3434100"/>
          </a:xfrm>
          <a:prstGeom prst="ellipse">
            <a:avLst/>
          </a:prstGeom>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43"/>
                                        </p:tgtEl>
                                        <p:attrNameLst>
                                          <p:attrName>style.visibility</p:attrName>
                                        </p:attrNameLst>
                                      </p:cBhvr>
                                      <p:to>
                                        <p:strVal val="visible"/>
                                      </p:to>
                                    </p:set>
                                    <p:anim calcmode="lin" valueType="num">
                                      <p:cBhvr additive="base">
                                        <p:cTn dur="1000"/>
                                        <p:tgtEl>
                                          <p:spTgt spid="343"/>
                                        </p:tgtEl>
                                        <p:attrNameLst>
                                          <p:attrName>ppt_w</p:attrName>
                                        </p:attrNameLst>
                                      </p:cBhvr>
                                      <p:tavLst>
                                        <p:tav fmla="" tm="0">
                                          <p:val>
                                            <p:strVal val="0"/>
                                          </p:val>
                                        </p:tav>
                                        <p:tav fmla="" tm="100000">
                                          <p:val>
                                            <p:strVal val="#ppt_w"/>
                                          </p:val>
                                        </p:tav>
                                      </p:tavLst>
                                    </p:anim>
                                    <p:anim calcmode="lin" valueType="num">
                                      <p:cBhvr additive="base">
                                        <p:cTn dur="1000"/>
                                        <p:tgtEl>
                                          <p:spTgt spid="34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1000"/>
                                        <p:tgtEl>
                                          <p:spTgt spid="34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4.2.2.	Categorical features</a:t>
            </a:r>
            <a:endParaRPr i="1"/>
          </a:p>
        </p:txBody>
      </p:sp>
      <p:pic>
        <p:nvPicPr>
          <p:cNvPr id="682" name="Google Shape;682;p66"/>
          <p:cNvPicPr preferRelativeResize="0"/>
          <p:nvPr/>
        </p:nvPicPr>
        <p:blipFill>
          <a:blip r:embed="rId3">
            <a:alphaModFix/>
          </a:blip>
          <a:stretch>
            <a:fillRect/>
          </a:stretch>
        </p:blipFill>
        <p:spPr>
          <a:xfrm>
            <a:off x="152400" y="1170125"/>
            <a:ext cx="8839203" cy="3011463"/>
          </a:xfrm>
          <a:prstGeom prst="rect">
            <a:avLst/>
          </a:prstGeom>
          <a:noFill/>
          <a:ln>
            <a:noFill/>
          </a:ln>
        </p:spPr>
      </p:pic>
      <p:sp>
        <p:nvSpPr>
          <p:cNvPr id="683" name="Google Shape;683;p66"/>
          <p:cNvSpPr txBox="1"/>
          <p:nvPr/>
        </p:nvSpPr>
        <p:spPr>
          <a:xfrm>
            <a:off x="1259850" y="4334000"/>
            <a:ext cx="682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Inter Medium"/>
                <a:ea typeface="Inter Medium"/>
                <a:cs typeface="Inter Medium"/>
                <a:sym typeface="Inter Medium"/>
              </a:rPr>
              <a:t>I chose to use dummy encoding for the remaining category variables. </a:t>
            </a:r>
            <a:endParaRPr sz="1200">
              <a:solidFill>
                <a:schemeClr val="dk2"/>
              </a:solidFill>
              <a:latin typeface="Inter Medium"/>
              <a:ea typeface="Inter Medium"/>
              <a:cs typeface="Inter Medium"/>
              <a:sym typeface="Inter Medium"/>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4.2.3.	Data Scaling</a:t>
            </a:r>
            <a:endParaRPr i="1"/>
          </a:p>
        </p:txBody>
      </p:sp>
      <p:sp>
        <p:nvSpPr>
          <p:cNvPr id="689" name="Google Shape;689;p67"/>
          <p:cNvSpPr txBox="1"/>
          <p:nvPr>
            <p:ph idx="1" type="body"/>
          </p:nvPr>
        </p:nvSpPr>
        <p:spPr>
          <a:xfrm>
            <a:off x="388925" y="2539500"/>
            <a:ext cx="7688400" cy="1290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Inter Medium"/>
              <a:buChar char="●"/>
            </a:pPr>
            <a:r>
              <a:rPr lang="en">
                <a:latin typeface="Inter Medium"/>
                <a:ea typeface="Inter Medium"/>
                <a:cs typeface="Inter Medium"/>
                <a:sym typeface="Inter Medium"/>
              </a:rPr>
              <a:t>The data in the article are scaled according to the Standardization (Z-score normalization)method with a mean of 0 and a variance of 1. </a:t>
            </a:r>
            <a:endParaRPr>
              <a:latin typeface="Inter Medium"/>
              <a:ea typeface="Inter Medium"/>
              <a:cs typeface="Inter Medium"/>
              <a:sym typeface="Inter Medium"/>
            </a:endParaRPr>
          </a:p>
          <a:p>
            <a:pPr indent="-317500" lvl="0" marL="457200" rtl="0" algn="l">
              <a:lnSpc>
                <a:spcPct val="115000"/>
              </a:lnSpc>
              <a:spcBef>
                <a:spcPts val="0"/>
              </a:spcBef>
              <a:spcAft>
                <a:spcPts val="0"/>
              </a:spcAft>
              <a:buSzPts val="1400"/>
              <a:buFont typeface="Inter Medium"/>
              <a:buChar char="●"/>
            </a:pPr>
            <a:r>
              <a:rPr lang="en">
                <a:latin typeface="Inter Medium"/>
                <a:ea typeface="Inter Medium"/>
                <a:cs typeface="Inter Medium"/>
                <a:sym typeface="Inter Medium"/>
              </a:rPr>
              <a:t>This standardization supports algorithms such as logistic regression, as they are often assume that the input data follows a Gaussian distribution.</a:t>
            </a:r>
            <a:endParaRPr>
              <a:latin typeface="Inter Medium"/>
              <a:ea typeface="Inter Medium"/>
              <a:cs typeface="Inter Medium"/>
              <a:sym typeface="Inter Medium"/>
            </a:endParaRPr>
          </a:p>
        </p:txBody>
      </p:sp>
      <p:pic>
        <p:nvPicPr>
          <p:cNvPr id="690" name="Google Shape;690;p67"/>
          <p:cNvPicPr preferRelativeResize="0"/>
          <p:nvPr/>
        </p:nvPicPr>
        <p:blipFill>
          <a:blip r:embed="rId3">
            <a:alphaModFix/>
          </a:blip>
          <a:stretch>
            <a:fillRect/>
          </a:stretch>
        </p:blipFill>
        <p:spPr>
          <a:xfrm>
            <a:off x="553775" y="1343550"/>
            <a:ext cx="7870224" cy="686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4.2.4.	Balance Data using SMOTE</a:t>
            </a:r>
            <a:endParaRPr i="1"/>
          </a:p>
        </p:txBody>
      </p:sp>
      <p:pic>
        <p:nvPicPr>
          <p:cNvPr id="696" name="Google Shape;696;p68"/>
          <p:cNvPicPr preferRelativeResize="0"/>
          <p:nvPr/>
        </p:nvPicPr>
        <p:blipFill>
          <a:blip r:embed="rId3">
            <a:alphaModFix/>
          </a:blip>
          <a:stretch>
            <a:fillRect/>
          </a:stretch>
        </p:blipFill>
        <p:spPr>
          <a:xfrm>
            <a:off x="360450" y="1158438"/>
            <a:ext cx="3664200" cy="2605175"/>
          </a:xfrm>
          <a:prstGeom prst="rect">
            <a:avLst/>
          </a:prstGeom>
          <a:noFill/>
          <a:ln cap="flat" cmpd="sng" w="28575">
            <a:solidFill>
              <a:schemeClr val="dk1"/>
            </a:solidFill>
            <a:prstDash val="solid"/>
            <a:round/>
            <a:headEnd len="sm" w="sm" type="none"/>
            <a:tailEnd len="sm" w="sm" type="none"/>
          </a:ln>
        </p:spPr>
      </p:pic>
      <p:pic>
        <p:nvPicPr>
          <p:cNvPr id="697" name="Google Shape;697;p68"/>
          <p:cNvPicPr preferRelativeResize="0"/>
          <p:nvPr/>
        </p:nvPicPr>
        <p:blipFill>
          <a:blip r:embed="rId4">
            <a:alphaModFix/>
          </a:blip>
          <a:stretch>
            <a:fillRect/>
          </a:stretch>
        </p:blipFill>
        <p:spPr>
          <a:xfrm>
            <a:off x="4972425" y="1163013"/>
            <a:ext cx="3664200" cy="2596061"/>
          </a:xfrm>
          <a:prstGeom prst="rect">
            <a:avLst/>
          </a:prstGeom>
          <a:noFill/>
          <a:ln cap="flat" cmpd="sng" w="28575">
            <a:solidFill>
              <a:schemeClr val="dk1"/>
            </a:solidFill>
            <a:prstDash val="solid"/>
            <a:round/>
            <a:headEnd len="sm" w="sm" type="none"/>
            <a:tailEnd len="sm" w="sm" type="none"/>
          </a:ln>
        </p:spPr>
      </p:pic>
      <p:sp>
        <p:nvSpPr>
          <p:cNvPr id="698" name="Google Shape;698;p68"/>
          <p:cNvSpPr txBox="1"/>
          <p:nvPr/>
        </p:nvSpPr>
        <p:spPr>
          <a:xfrm>
            <a:off x="692550" y="40107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chemeClr val="dk2"/>
                </a:solidFill>
                <a:latin typeface="Inter"/>
                <a:ea typeface="Inter"/>
                <a:cs typeface="Inter"/>
                <a:sym typeface="Inter"/>
              </a:rPr>
              <a:t>Figure 11.Unbalanced training dataset</a:t>
            </a:r>
            <a:endParaRPr b="1" i="1" sz="1200">
              <a:solidFill>
                <a:schemeClr val="dk2"/>
              </a:solidFill>
              <a:latin typeface="Inter"/>
              <a:ea typeface="Inter"/>
              <a:cs typeface="Inter"/>
              <a:sym typeface="Inter"/>
            </a:endParaRPr>
          </a:p>
        </p:txBody>
      </p:sp>
      <p:sp>
        <p:nvSpPr>
          <p:cNvPr id="699" name="Google Shape;699;p68"/>
          <p:cNvSpPr txBox="1"/>
          <p:nvPr/>
        </p:nvSpPr>
        <p:spPr>
          <a:xfrm>
            <a:off x="5255625" y="4010775"/>
            <a:ext cx="3097800" cy="6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200">
                <a:solidFill>
                  <a:schemeClr val="dk2"/>
                </a:solidFill>
                <a:latin typeface="Inter"/>
                <a:ea typeface="Inter"/>
                <a:cs typeface="Inter"/>
                <a:sym typeface="Inter"/>
              </a:rPr>
              <a:t>Figure 12. Balanced training dataset using Borderline-SMOTE</a:t>
            </a:r>
            <a:endParaRPr b="1" i="1" sz="1200">
              <a:solidFill>
                <a:schemeClr val="dk2"/>
              </a:solidFill>
              <a:latin typeface="Inter"/>
              <a:ea typeface="Inter"/>
              <a:cs typeface="Inter"/>
              <a:sym typeface="Inte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6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4.2.5.	Features Selection</a:t>
            </a:r>
            <a:endParaRPr i="1"/>
          </a:p>
        </p:txBody>
      </p:sp>
      <p:sp>
        <p:nvSpPr>
          <p:cNvPr id="705" name="Google Shape;705;p69"/>
          <p:cNvSpPr txBox="1"/>
          <p:nvPr>
            <p:ph idx="1" type="body"/>
          </p:nvPr>
        </p:nvSpPr>
        <p:spPr>
          <a:xfrm>
            <a:off x="735675" y="1094675"/>
            <a:ext cx="7688400" cy="72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1300">
                <a:solidFill>
                  <a:schemeClr val="dk1"/>
                </a:solidFill>
              </a:rPr>
              <a:t>Pearson's Correlation</a:t>
            </a:r>
            <a:endParaRPr b="1" i="1" sz="1300">
              <a:solidFill>
                <a:schemeClr val="dk1"/>
              </a:solidFill>
            </a:endParaRPr>
          </a:p>
          <a:p>
            <a:pPr indent="0" lvl="0" marL="0" rtl="0" algn="l">
              <a:lnSpc>
                <a:spcPct val="115000"/>
              </a:lnSpc>
              <a:spcBef>
                <a:spcPts val="0"/>
              </a:spcBef>
              <a:spcAft>
                <a:spcPts val="0"/>
              </a:spcAft>
              <a:buNone/>
            </a:pPr>
            <a:r>
              <a:t/>
            </a:r>
            <a:endParaRPr b="1" i="1" sz="600">
              <a:solidFill>
                <a:schemeClr val="dk1"/>
              </a:solidFill>
            </a:endParaRPr>
          </a:p>
          <a:p>
            <a:pPr indent="0" lvl="0" marL="0" rtl="0" algn="l">
              <a:lnSpc>
                <a:spcPct val="115000"/>
              </a:lnSpc>
              <a:spcBef>
                <a:spcPts val="0"/>
              </a:spcBef>
              <a:spcAft>
                <a:spcPts val="0"/>
              </a:spcAft>
              <a:buNone/>
            </a:pPr>
            <a:r>
              <a:rPr lang="en">
                <a:latin typeface="Inter Medium"/>
                <a:ea typeface="Inter Medium"/>
                <a:cs typeface="Inter Medium"/>
                <a:sym typeface="Inter Medium"/>
              </a:rPr>
              <a:t>A heat map provides you with the correlation between each feature on the other values, which is equivalent to a multicollinearity correlation matrix.</a:t>
            </a:r>
            <a:endParaRPr>
              <a:latin typeface="Inter Medium"/>
              <a:ea typeface="Inter Medium"/>
              <a:cs typeface="Inter Medium"/>
              <a:sym typeface="Inter Medium"/>
            </a:endParaRPr>
          </a:p>
          <a:p>
            <a:pPr indent="0" lvl="0" marL="0" rtl="0" algn="l">
              <a:lnSpc>
                <a:spcPct val="115000"/>
              </a:lnSpc>
              <a:spcBef>
                <a:spcPts val="0"/>
              </a:spcBef>
              <a:spcAft>
                <a:spcPts val="0"/>
              </a:spcAft>
              <a:buNone/>
            </a:pPr>
            <a:r>
              <a:t/>
            </a:r>
            <a:endParaRPr/>
          </a:p>
        </p:txBody>
      </p:sp>
      <p:pic>
        <p:nvPicPr>
          <p:cNvPr id="706" name="Google Shape;706;p69"/>
          <p:cNvPicPr preferRelativeResize="0"/>
          <p:nvPr/>
        </p:nvPicPr>
        <p:blipFill>
          <a:blip r:embed="rId3">
            <a:alphaModFix/>
          </a:blip>
          <a:stretch>
            <a:fillRect/>
          </a:stretch>
        </p:blipFill>
        <p:spPr>
          <a:xfrm>
            <a:off x="1838650" y="2011725"/>
            <a:ext cx="5482447" cy="29617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70"/>
          <p:cNvSpPr txBox="1"/>
          <p:nvPr>
            <p:ph idx="1" type="body"/>
          </p:nvPr>
        </p:nvSpPr>
        <p:spPr>
          <a:xfrm>
            <a:off x="562300" y="470525"/>
            <a:ext cx="7688400" cy="123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1300">
                <a:solidFill>
                  <a:schemeClr val="dk1"/>
                </a:solidFill>
              </a:rPr>
              <a:t>Mutual Information</a:t>
            </a:r>
            <a:endParaRPr b="1" i="1" sz="1300">
              <a:solidFill>
                <a:schemeClr val="dk1"/>
              </a:solidFill>
            </a:endParaRPr>
          </a:p>
          <a:p>
            <a:pPr indent="0" lvl="0" marL="0" rtl="0" algn="l">
              <a:lnSpc>
                <a:spcPct val="115000"/>
              </a:lnSpc>
              <a:spcBef>
                <a:spcPts val="0"/>
              </a:spcBef>
              <a:spcAft>
                <a:spcPts val="0"/>
              </a:spcAft>
              <a:buNone/>
            </a:pPr>
            <a:r>
              <a:t/>
            </a:r>
            <a:endParaRPr b="1" i="1" sz="1300">
              <a:solidFill>
                <a:schemeClr val="dk1"/>
              </a:solidFill>
            </a:endParaRPr>
          </a:p>
          <a:p>
            <a:pPr indent="0" lvl="0" marL="0" rtl="0" algn="l">
              <a:lnSpc>
                <a:spcPct val="115000"/>
              </a:lnSpc>
              <a:spcBef>
                <a:spcPts val="0"/>
              </a:spcBef>
              <a:spcAft>
                <a:spcPts val="0"/>
              </a:spcAft>
              <a:buNone/>
            </a:pPr>
            <a:r>
              <a:rPr lang="en">
                <a:latin typeface="Inter Medium"/>
                <a:ea typeface="Inter Medium"/>
                <a:cs typeface="Inter Medium"/>
                <a:sym typeface="Inter Medium"/>
              </a:rPr>
              <a:t>MI can be used to measure the importance of features to the target variable during the feature selection process. The attributes were ranked based on how much each attribute contributes to the target variable.</a:t>
            </a:r>
            <a:endParaRPr>
              <a:latin typeface="Inter Medium"/>
              <a:ea typeface="Inter Medium"/>
              <a:cs typeface="Inter Medium"/>
              <a:sym typeface="Inter Medium"/>
            </a:endParaRPr>
          </a:p>
          <a:p>
            <a:pPr indent="0" lvl="0" marL="0" rtl="0" algn="l">
              <a:lnSpc>
                <a:spcPct val="115000"/>
              </a:lnSpc>
              <a:spcBef>
                <a:spcPts val="0"/>
              </a:spcBef>
              <a:spcAft>
                <a:spcPts val="0"/>
              </a:spcAft>
              <a:buNone/>
            </a:pPr>
            <a:r>
              <a:t/>
            </a:r>
            <a:endParaRPr/>
          </a:p>
        </p:txBody>
      </p:sp>
      <p:pic>
        <p:nvPicPr>
          <p:cNvPr id="712" name="Google Shape;712;p70"/>
          <p:cNvPicPr preferRelativeResize="0"/>
          <p:nvPr/>
        </p:nvPicPr>
        <p:blipFill>
          <a:blip r:embed="rId3">
            <a:alphaModFix/>
          </a:blip>
          <a:stretch>
            <a:fillRect/>
          </a:stretch>
        </p:blipFill>
        <p:spPr>
          <a:xfrm>
            <a:off x="1111750" y="1752200"/>
            <a:ext cx="7072007" cy="313487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71"/>
          <p:cNvSpPr txBox="1"/>
          <p:nvPr>
            <p:ph type="title"/>
          </p:nvPr>
        </p:nvSpPr>
        <p:spPr>
          <a:xfrm>
            <a:off x="3823200" y="2500000"/>
            <a:ext cx="3564600" cy="86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RESULT</a:t>
            </a:r>
            <a:endParaRPr sz="4800"/>
          </a:p>
        </p:txBody>
      </p:sp>
      <p:sp>
        <p:nvSpPr>
          <p:cNvPr id="718" name="Google Shape;718;p71"/>
          <p:cNvSpPr txBox="1"/>
          <p:nvPr>
            <p:ph idx="2" type="title"/>
          </p:nvPr>
        </p:nvSpPr>
        <p:spPr>
          <a:xfrm>
            <a:off x="1731860" y="2345950"/>
            <a:ext cx="1530900" cy="11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7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5.1. </a:t>
            </a:r>
            <a:r>
              <a:rPr lang="en" sz="2700"/>
              <a:t>Model Evaluation</a:t>
            </a:r>
            <a:endParaRPr sz="2700"/>
          </a:p>
        </p:txBody>
      </p:sp>
      <p:sp>
        <p:nvSpPr>
          <p:cNvPr id="724" name="Google Shape;724;p72"/>
          <p:cNvSpPr txBox="1"/>
          <p:nvPr/>
        </p:nvSpPr>
        <p:spPr>
          <a:xfrm>
            <a:off x="2971475" y="3876975"/>
            <a:ext cx="40452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i="1" lang="en" sz="1200">
                <a:solidFill>
                  <a:schemeClr val="dk2"/>
                </a:solidFill>
                <a:latin typeface="Inter"/>
                <a:ea typeface="Inter"/>
                <a:cs typeface="Inter"/>
                <a:sym typeface="Inter"/>
              </a:rPr>
              <a:t>Tabl</a:t>
            </a:r>
            <a:r>
              <a:rPr b="1" i="1" lang="en" sz="1200">
                <a:solidFill>
                  <a:schemeClr val="dk2"/>
                </a:solidFill>
                <a:latin typeface="Inter"/>
                <a:ea typeface="Inter"/>
                <a:cs typeface="Inter"/>
                <a:sym typeface="Inter"/>
              </a:rPr>
              <a:t>e 4</a:t>
            </a:r>
            <a:r>
              <a:rPr b="1" i="1" lang="en" sz="1200">
                <a:solidFill>
                  <a:schemeClr val="dk2"/>
                </a:solidFill>
                <a:latin typeface="Inter"/>
                <a:ea typeface="Inter"/>
                <a:cs typeface="Inter"/>
                <a:sym typeface="Inter"/>
              </a:rPr>
              <a:t> . Performance Metrics using 80-20 </a:t>
            </a:r>
            <a:r>
              <a:rPr b="1" i="1" lang="en" sz="1200">
                <a:solidFill>
                  <a:schemeClr val="dk2"/>
                </a:solidFill>
                <a:latin typeface="Inter"/>
                <a:ea typeface="Inter"/>
                <a:cs typeface="Inter"/>
                <a:sym typeface="Inter"/>
              </a:rPr>
              <a:t>Ratio</a:t>
            </a:r>
            <a:endParaRPr b="1" i="1" sz="1200">
              <a:solidFill>
                <a:schemeClr val="dk2"/>
              </a:solidFill>
              <a:latin typeface="Inter"/>
              <a:ea typeface="Inter"/>
              <a:cs typeface="Inter"/>
              <a:sym typeface="Inter"/>
            </a:endParaRPr>
          </a:p>
        </p:txBody>
      </p:sp>
      <p:graphicFrame>
        <p:nvGraphicFramePr>
          <p:cNvPr id="725" name="Google Shape;725;p72"/>
          <p:cNvGraphicFramePr/>
          <p:nvPr/>
        </p:nvGraphicFramePr>
        <p:xfrm>
          <a:off x="808600" y="1422375"/>
          <a:ext cx="3000000" cy="3000000"/>
        </p:xfrm>
        <a:graphic>
          <a:graphicData uri="http://schemas.openxmlformats.org/drawingml/2006/table">
            <a:tbl>
              <a:tblPr>
                <a:noFill/>
                <a:tableStyleId>{D4FDA7F1-61FD-4E66-B773-1165B5E06127}</a:tableStyleId>
              </a:tblPr>
              <a:tblGrid>
                <a:gridCol w="1728600"/>
                <a:gridCol w="1449550"/>
                <a:gridCol w="1449550"/>
                <a:gridCol w="1105100"/>
                <a:gridCol w="1794000"/>
              </a:tblGrid>
              <a:tr h="459750">
                <a:tc>
                  <a:txBody>
                    <a:bodyPr/>
                    <a:lstStyle/>
                    <a:p>
                      <a:pPr indent="0" lvl="0" marL="0" rtl="0" algn="ctr">
                        <a:lnSpc>
                          <a:spcPct val="100000"/>
                        </a:lnSpc>
                        <a:spcBef>
                          <a:spcPts val="0"/>
                        </a:spcBef>
                        <a:spcAft>
                          <a:spcPts val="0"/>
                        </a:spcAft>
                        <a:buNone/>
                      </a:pPr>
                      <a:r>
                        <a:rPr b="1" lang="en" sz="1200">
                          <a:solidFill>
                            <a:schemeClr val="dk1"/>
                          </a:solidFill>
                          <a:latin typeface="Inter"/>
                          <a:ea typeface="Inter"/>
                          <a:cs typeface="Inter"/>
                          <a:sym typeface="Inter"/>
                        </a:rPr>
                        <a:t>Model</a:t>
                      </a:r>
                      <a:endParaRPr b="1" sz="1200">
                        <a:solidFill>
                          <a:schemeClr val="dk1"/>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200">
                          <a:solidFill>
                            <a:schemeClr val="dk1"/>
                          </a:solidFill>
                          <a:latin typeface="Inter"/>
                          <a:ea typeface="Inter"/>
                          <a:cs typeface="Inter"/>
                          <a:sym typeface="Inter"/>
                        </a:rPr>
                        <a:t>Accuracy</a:t>
                      </a:r>
                      <a:endParaRPr b="1" sz="1200">
                        <a:solidFill>
                          <a:schemeClr val="dk1"/>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200">
                          <a:solidFill>
                            <a:schemeClr val="dk1"/>
                          </a:solidFill>
                          <a:latin typeface="Inter"/>
                          <a:ea typeface="Inter"/>
                          <a:cs typeface="Inter"/>
                          <a:sym typeface="Inter"/>
                        </a:rPr>
                        <a:t>Precision</a:t>
                      </a:r>
                      <a:endParaRPr b="1" sz="1200">
                        <a:solidFill>
                          <a:schemeClr val="dk1"/>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200">
                          <a:solidFill>
                            <a:schemeClr val="dk1"/>
                          </a:solidFill>
                          <a:latin typeface="Inter"/>
                          <a:ea typeface="Inter"/>
                          <a:cs typeface="Inter"/>
                          <a:sym typeface="Inter"/>
                        </a:rPr>
                        <a:t>Recall</a:t>
                      </a:r>
                      <a:endParaRPr b="1" sz="1200">
                        <a:solidFill>
                          <a:schemeClr val="dk1"/>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200">
                          <a:solidFill>
                            <a:schemeClr val="dk1"/>
                          </a:solidFill>
                          <a:latin typeface="Inter"/>
                          <a:ea typeface="Inter"/>
                          <a:cs typeface="Inter"/>
                          <a:sym typeface="Inter"/>
                        </a:rPr>
                        <a:t>F1-Score</a:t>
                      </a:r>
                      <a:endParaRPr b="1" sz="1200">
                        <a:solidFill>
                          <a:schemeClr val="dk1"/>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9750">
                <a:tc>
                  <a:txBody>
                    <a:bodyPr/>
                    <a:lstStyle/>
                    <a:p>
                      <a:pPr indent="0" lvl="0" marL="0" rtl="0" algn="ctr">
                        <a:lnSpc>
                          <a:spcPct val="100000"/>
                        </a:lnSpc>
                        <a:spcBef>
                          <a:spcPts val="0"/>
                        </a:spcBef>
                        <a:spcAft>
                          <a:spcPts val="0"/>
                        </a:spcAft>
                        <a:buNone/>
                      </a:pPr>
                      <a:r>
                        <a:rPr b="1" lang="en" sz="1200">
                          <a:solidFill>
                            <a:schemeClr val="dk1"/>
                          </a:solidFill>
                          <a:latin typeface="Inter"/>
                          <a:ea typeface="Inter"/>
                          <a:cs typeface="Inter"/>
                          <a:sym typeface="Inter"/>
                        </a:rPr>
                        <a:t>Logistic Regression</a:t>
                      </a:r>
                      <a:endParaRPr b="1" sz="1200">
                        <a:solidFill>
                          <a:schemeClr val="dk1"/>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79.38%</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0.785</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0.808</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0.796</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9750">
                <a:tc>
                  <a:txBody>
                    <a:bodyPr/>
                    <a:lstStyle/>
                    <a:p>
                      <a:pPr indent="0" lvl="0" marL="0" rtl="0" algn="ctr">
                        <a:lnSpc>
                          <a:spcPct val="100000"/>
                        </a:lnSpc>
                        <a:spcBef>
                          <a:spcPts val="0"/>
                        </a:spcBef>
                        <a:spcAft>
                          <a:spcPts val="0"/>
                        </a:spcAft>
                        <a:buNone/>
                      </a:pPr>
                      <a:r>
                        <a:rPr b="1" lang="en" sz="1200">
                          <a:solidFill>
                            <a:schemeClr val="dk1"/>
                          </a:solidFill>
                          <a:latin typeface="Inter"/>
                          <a:ea typeface="Inter"/>
                          <a:cs typeface="Inter"/>
                          <a:sym typeface="Inter"/>
                        </a:rPr>
                        <a:t>Decision Tree</a:t>
                      </a:r>
                      <a:endParaRPr b="1" sz="1200">
                        <a:solidFill>
                          <a:schemeClr val="dk1"/>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90.4%</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0.887</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0.826</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0.906</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9750">
                <a:tc>
                  <a:txBody>
                    <a:bodyPr/>
                    <a:lstStyle/>
                    <a:p>
                      <a:pPr indent="0" lvl="0" marL="0" rtl="0" algn="ctr">
                        <a:lnSpc>
                          <a:spcPct val="100000"/>
                        </a:lnSpc>
                        <a:spcBef>
                          <a:spcPts val="0"/>
                        </a:spcBef>
                        <a:spcAft>
                          <a:spcPts val="0"/>
                        </a:spcAft>
                        <a:buNone/>
                      </a:pPr>
                      <a:r>
                        <a:rPr b="1" lang="en" sz="1200">
                          <a:solidFill>
                            <a:schemeClr val="dk1"/>
                          </a:solidFill>
                          <a:latin typeface="Inter"/>
                          <a:ea typeface="Inter"/>
                          <a:cs typeface="Inter"/>
                          <a:sym typeface="Inter"/>
                        </a:rPr>
                        <a:t>Random Forest</a:t>
                      </a:r>
                      <a:endParaRPr b="1" sz="1200">
                        <a:solidFill>
                          <a:schemeClr val="dk1"/>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94.7%</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0.93</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0.966</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0.948</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9750">
                <a:tc>
                  <a:txBody>
                    <a:bodyPr/>
                    <a:lstStyle/>
                    <a:p>
                      <a:pPr indent="0" lvl="0" marL="0" rtl="0" algn="ctr">
                        <a:lnSpc>
                          <a:spcPct val="100000"/>
                        </a:lnSpc>
                        <a:spcBef>
                          <a:spcPts val="0"/>
                        </a:spcBef>
                        <a:spcAft>
                          <a:spcPts val="0"/>
                        </a:spcAft>
                        <a:buNone/>
                      </a:pPr>
                      <a:r>
                        <a:rPr b="1" lang="en" sz="1200">
                          <a:solidFill>
                            <a:schemeClr val="dk1"/>
                          </a:solidFill>
                          <a:latin typeface="Inter"/>
                          <a:ea typeface="Inter"/>
                          <a:cs typeface="Inter"/>
                          <a:sym typeface="Inter"/>
                        </a:rPr>
                        <a:t>KNN</a:t>
                      </a:r>
                      <a:endParaRPr b="1" sz="1200">
                        <a:solidFill>
                          <a:schemeClr val="dk1"/>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92.4%</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0.855</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0.984</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0.915</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73"/>
          <p:cNvSpPr txBox="1"/>
          <p:nvPr/>
        </p:nvSpPr>
        <p:spPr>
          <a:xfrm>
            <a:off x="2751875" y="3507100"/>
            <a:ext cx="47055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i="1" lang="en" sz="1200">
                <a:solidFill>
                  <a:schemeClr val="dk2"/>
                </a:solidFill>
                <a:latin typeface="Inter"/>
                <a:ea typeface="Inter"/>
                <a:cs typeface="Inter"/>
                <a:sym typeface="Inter"/>
              </a:rPr>
              <a:t>Table 5. Performance Metrics using 5-fold cross validation</a:t>
            </a:r>
            <a:endParaRPr b="1" i="1" sz="1200">
              <a:solidFill>
                <a:schemeClr val="dk2"/>
              </a:solidFill>
              <a:latin typeface="Inter"/>
              <a:ea typeface="Inter"/>
              <a:cs typeface="Inter"/>
              <a:sym typeface="Inter"/>
            </a:endParaRPr>
          </a:p>
        </p:txBody>
      </p:sp>
      <p:graphicFrame>
        <p:nvGraphicFramePr>
          <p:cNvPr id="731" name="Google Shape;731;p73"/>
          <p:cNvGraphicFramePr/>
          <p:nvPr/>
        </p:nvGraphicFramePr>
        <p:xfrm>
          <a:off x="808600" y="905075"/>
          <a:ext cx="3000000" cy="3000000"/>
        </p:xfrm>
        <a:graphic>
          <a:graphicData uri="http://schemas.openxmlformats.org/drawingml/2006/table">
            <a:tbl>
              <a:tblPr>
                <a:noFill/>
                <a:tableStyleId>{D4FDA7F1-61FD-4E66-B773-1165B5E06127}</a:tableStyleId>
              </a:tblPr>
              <a:tblGrid>
                <a:gridCol w="1728600"/>
                <a:gridCol w="1449550"/>
                <a:gridCol w="1449550"/>
                <a:gridCol w="1105100"/>
                <a:gridCol w="1794000"/>
              </a:tblGrid>
              <a:tr h="459750">
                <a:tc>
                  <a:txBody>
                    <a:bodyPr/>
                    <a:lstStyle/>
                    <a:p>
                      <a:pPr indent="0" lvl="0" marL="0" rtl="0" algn="ctr">
                        <a:lnSpc>
                          <a:spcPct val="100000"/>
                        </a:lnSpc>
                        <a:spcBef>
                          <a:spcPts val="0"/>
                        </a:spcBef>
                        <a:spcAft>
                          <a:spcPts val="0"/>
                        </a:spcAft>
                        <a:buNone/>
                      </a:pPr>
                      <a:r>
                        <a:rPr b="1" lang="en" sz="1200">
                          <a:solidFill>
                            <a:schemeClr val="dk1"/>
                          </a:solidFill>
                          <a:latin typeface="Inter"/>
                          <a:ea typeface="Inter"/>
                          <a:cs typeface="Inter"/>
                          <a:sym typeface="Inter"/>
                        </a:rPr>
                        <a:t>Model</a:t>
                      </a:r>
                      <a:endParaRPr b="1" sz="1200">
                        <a:solidFill>
                          <a:schemeClr val="dk1"/>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200">
                          <a:solidFill>
                            <a:schemeClr val="dk1"/>
                          </a:solidFill>
                          <a:latin typeface="Inter"/>
                          <a:ea typeface="Inter"/>
                          <a:cs typeface="Inter"/>
                          <a:sym typeface="Inter"/>
                        </a:rPr>
                        <a:t>Accuracy</a:t>
                      </a:r>
                      <a:endParaRPr b="1" sz="1200">
                        <a:solidFill>
                          <a:schemeClr val="dk1"/>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200">
                          <a:solidFill>
                            <a:schemeClr val="dk1"/>
                          </a:solidFill>
                          <a:latin typeface="Inter"/>
                          <a:ea typeface="Inter"/>
                          <a:cs typeface="Inter"/>
                          <a:sym typeface="Inter"/>
                        </a:rPr>
                        <a:t>Precision</a:t>
                      </a:r>
                      <a:endParaRPr b="1" sz="1200">
                        <a:solidFill>
                          <a:schemeClr val="dk1"/>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200">
                          <a:solidFill>
                            <a:schemeClr val="dk1"/>
                          </a:solidFill>
                          <a:latin typeface="Inter"/>
                          <a:ea typeface="Inter"/>
                          <a:cs typeface="Inter"/>
                          <a:sym typeface="Inter"/>
                        </a:rPr>
                        <a:t>Recall</a:t>
                      </a:r>
                      <a:endParaRPr b="1" sz="1200">
                        <a:solidFill>
                          <a:schemeClr val="dk1"/>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200">
                          <a:solidFill>
                            <a:schemeClr val="dk1"/>
                          </a:solidFill>
                          <a:latin typeface="Inter"/>
                          <a:ea typeface="Inter"/>
                          <a:cs typeface="Inter"/>
                          <a:sym typeface="Inter"/>
                        </a:rPr>
                        <a:t>F1-Score</a:t>
                      </a:r>
                      <a:endParaRPr b="1" sz="1200">
                        <a:solidFill>
                          <a:schemeClr val="dk1"/>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9750">
                <a:tc>
                  <a:txBody>
                    <a:bodyPr/>
                    <a:lstStyle/>
                    <a:p>
                      <a:pPr indent="0" lvl="0" marL="0" rtl="0" algn="ctr">
                        <a:lnSpc>
                          <a:spcPct val="100000"/>
                        </a:lnSpc>
                        <a:spcBef>
                          <a:spcPts val="0"/>
                        </a:spcBef>
                        <a:spcAft>
                          <a:spcPts val="0"/>
                        </a:spcAft>
                        <a:buNone/>
                      </a:pPr>
                      <a:r>
                        <a:rPr b="1" lang="en" sz="1200">
                          <a:solidFill>
                            <a:schemeClr val="dk1"/>
                          </a:solidFill>
                          <a:latin typeface="Inter"/>
                          <a:ea typeface="Inter"/>
                          <a:cs typeface="Inter"/>
                          <a:sym typeface="Inter"/>
                        </a:rPr>
                        <a:t>Logistic Regression</a:t>
                      </a:r>
                      <a:endParaRPr b="1" sz="1200">
                        <a:solidFill>
                          <a:schemeClr val="dk1"/>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86.32%</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0.856</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0.879592</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0.864</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9750">
                <a:tc>
                  <a:txBody>
                    <a:bodyPr/>
                    <a:lstStyle/>
                    <a:p>
                      <a:pPr indent="0" lvl="0" marL="0" rtl="0" algn="ctr">
                        <a:lnSpc>
                          <a:spcPct val="100000"/>
                        </a:lnSpc>
                        <a:spcBef>
                          <a:spcPts val="0"/>
                        </a:spcBef>
                        <a:spcAft>
                          <a:spcPts val="0"/>
                        </a:spcAft>
                        <a:buNone/>
                      </a:pPr>
                      <a:r>
                        <a:rPr b="1" lang="en" sz="1200">
                          <a:solidFill>
                            <a:schemeClr val="dk1"/>
                          </a:solidFill>
                          <a:latin typeface="Inter"/>
                          <a:ea typeface="Inter"/>
                          <a:cs typeface="Inter"/>
                          <a:sym typeface="Inter"/>
                        </a:rPr>
                        <a:t>Decision Tree</a:t>
                      </a:r>
                      <a:endParaRPr b="1" sz="1200">
                        <a:solidFill>
                          <a:schemeClr val="dk1"/>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92.2%</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0.909</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0.938</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0.923</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9750">
                <a:tc>
                  <a:txBody>
                    <a:bodyPr/>
                    <a:lstStyle/>
                    <a:p>
                      <a:pPr indent="0" lvl="0" marL="0" rtl="0" algn="ctr">
                        <a:lnSpc>
                          <a:spcPct val="100000"/>
                        </a:lnSpc>
                        <a:spcBef>
                          <a:spcPts val="0"/>
                        </a:spcBef>
                        <a:spcAft>
                          <a:spcPts val="0"/>
                        </a:spcAft>
                        <a:buNone/>
                      </a:pPr>
                      <a:r>
                        <a:rPr b="1" lang="en" sz="1200">
                          <a:solidFill>
                            <a:schemeClr val="dk1"/>
                          </a:solidFill>
                          <a:latin typeface="Inter"/>
                          <a:ea typeface="Inter"/>
                          <a:cs typeface="Inter"/>
                          <a:sym typeface="Inter"/>
                        </a:rPr>
                        <a:t>Random Forest</a:t>
                      </a:r>
                      <a:endParaRPr b="1" sz="1200">
                        <a:solidFill>
                          <a:schemeClr val="dk1"/>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94.9%</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0.94</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0.959</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0.949</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9750">
                <a:tc>
                  <a:txBody>
                    <a:bodyPr/>
                    <a:lstStyle/>
                    <a:p>
                      <a:pPr indent="0" lvl="0" marL="0" rtl="0" algn="ctr">
                        <a:lnSpc>
                          <a:spcPct val="100000"/>
                        </a:lnSpc>
                        <a:spcBef>
                          <a:spcPts val="0"/>
                        </a:spcBef>
                        <a:spcAft>
                          <a:spcPts val="0"/>
                        </a:spcAft>
                        <a:buNone/>
                      </a:pPr>
                      <a:r>
                        <a:rPr b="1" lang="en" sz="1200">
                          <a:solidFill>
                            <a:schemeClr val="dk1"/>
                          </a:solidFill>
                          <a:latin typeface="Inter"/>
                          <a:ea typeface="Inter"/>
                          <a:cs typeface="Inter"/>
                          <a:sym typeface="Inter"/>
                        </a:rPr>
                        <a:t>KNN</a:t>
                      </a:r>
                      <a:endParaRPr b="1" sz="1200">
                        <a:solidFill>
                          <a:schemeClr val="dk1"/>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90.85%</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0.855</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0.984</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200">
                          <a:solidFill>
                            <a:schemeClr val="dk2"/>
                          </a:solidFill>
                          <a:latin typeface="Inter"/>
                          <a:ea typeface="Inter"/>
                          <a:cs typeface="Inter"/>
                          <a:sym typeface="Inter"/>
                        </a:rPr>
                        <a:t>0.915</a:t>
                      </a:r>
                      <a:endParaRPr sz="1200">
                        <a:solidFill>
                          <a:schemeClr val="dk2"/>
                        </a:solidFill>
                        <a:latin typeface="Inter"/>
                        <a:ea typeface="Inter"/>
                        <a:cs typeface="Inter"/>
                        <a:sym typeface="Inter"/>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74"/>
          <p:cNvSpPr txBox="1"/>
          <p:nvPr>
            <p:ph type="title"/>
          </p:nvPr>
        </p:nvSpPr>
        <p:spPr>
          <a:xfrm>
            <a:off x="568425" y="225400"/>
            <a:ext cx="589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5.2. Hyperparameter tuning</a:t>
            </a:r>
            <a:endParaRPr sz="2700"/>
          </a:p>
        </p:txBody>
      </p:sp>
      <p:graphicFrame>
        <p:nvGraphicFramePr>
          <p:cNvPr id="737" name="Google Shape;737;p74"/>
          <p:cNvGraphicFramePr/>
          <p:nvPr/>
        </p:nvGraphicFramePr>
        <p:xfrm>
          <a:off x="1362825" y="942875"/>
          <a:ext cx="3000000" cy="3000000"/>
        </p:xfrm>
        <a:graphic>
          <a:graphicData uri="http://schemas.openxmlformats.org/drawingml/2006/table">
            <a:tbl>
              <a:tblPr>
                <a:noFill/>
                <a:tableStyleId>{2458515F-C22E-44FD-851A-AC257089E569}</a:tableStyleId>
              </a:tblPr>
              <a:tblGrid>
                <a:gridCol w="2602375"/>
                <a:gridCol w="3815975"/>
              </a:tblGrid>
              <a:tr h="381000">
                <a:tc>
                  <a:txBody>
                    <a:bodyPr/>
                    <a:lstStyle/>
                    <a:p>
                      <a:pPr indent="0" lvl="0" marL="0" rtl="0" algn="ctr">
                        <a:lnSpc>
                          <a:spcPct val="115000"/>
                        </a:lnSpc>
                        <a:spcBef>
                          <a:spcPts val="1200"/>
                        </a:spcBef>
                        <a:spcAft>
                          <a:spcPts val="1200"/>
                        </a:spcAft>
                        <a:buNone/>
                      </a:pPr>
                      <a:r>
                        <a:rPr b="1" lang="en" sz="2200">
                          <a:latin typeface="Angsana New"/>
                          <a:ea typeface="Angsana New"/>
                          <a:cs typeface="Angsana New"/>
                          <a:sym typeface="Angsana New"/>
                        </a:rPr>
                        <a:t>Algorithm</a:t>
                      </a:r>
                      <a:endParaRPr b="1" sz="2200">
                        <a:latin typeface="Angsana New"/>
                        <a:ea typeface="Angsana New"/>
                        <a:cs typeface="Angsana New"/>
                        <a:sym typeface="Angsana New"/>
                      </a:endParaRPr>
                    </a:p>
                  </a:txBody>
                  <a:tcPr marT="91425" marB="91425" marR="68575" marL="68575">
                    <a:lnL cap="flat" cmpd="sng" w="1905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 sz="2200">
                          <a:latin typeface="Angsana New"/>
                          <a:ea typeface="Angsana New"/>
                          <a:cs typeface="Angsana New"/>
                          <a:sym typeface="Angsana New"/>
                        </a:rPr>
                        <a:t>Hyperparameters</a:t>
                      </a:r>
                      <a:endParaRPr b="1" sz="2200">
                        <a:latin typeface="Angsana New"/>
                        <a:ea typeface="Angsana New"/>
                        <a:cs typeface="Angsana New"/>
                        <a:sym typeface="Angsana New"/>
                      </a:endParaRPr>
                    </a:p>
                  </a:txBody>
                  <a:tcPr marT="91425" marB="91425" marR="68575" marL="68575">
                    <a:lnL cap="flat" cmpd="sng" w="9525">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b="1" i="1" lang="en" sz="1700">
                          <a:latin typeface="Angsana New"/>
                          <a:ea typeface="Angsana New"/>
                          <a:cs typeface="Angsana New"/>
                          <a:sym typeface="Angsana New"/>
                        </a:rPr>
                        <a:t>Logistic Regression</a:t>
                      </a:r>
                      <a:endParaRPr b="1" i="1" sz="1700">
                        <a:latin typeface="Angsana New"/>
                        <a:ea typeface="Angsana New"/>
                        <a:cs typeface="Angsana New"/>
                        <a:sym typeface="Angsana New"/>
                      </a:endParaRPr>
                    </a:p>
                  </a:txBody>
                  <a:tcPr marT="91425" marB="91425" marR="68575" marL="68575">
                    <a:lnL cap="flat" cmpd="sng" w="1905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i="1" lang="en" sz="1700">
                          <a:latin typeface="Angsana New"/>
                          <a:ea typeface="Angsana New"/>
                          <a:cs typeface="Angsana New"/>
                          <a:sym typeface="Angsana New"/>
                        </a:rPr>
                        <a:t>{'C': 0.2, 'penalty': 'l1', 'solver': 'liblinear'}</a:t>
                      </a:r>
                      <a:endParaRPr b="1" i="1" sz="1700">
                        <a:latin typeface="Angsana New"/>
                        <a:ea typeface="Angsana New"/>
                        <a:cs typeface="Angsana New"/>
                        <a:sym typeface="Angsana New"/>
                      </a:endParaRPr>
                    </a:p>
                  </a:txBody>
                  <a:tcPr marT="91425" marB="91425" marR="68575" marL="68575">
                    <a:lnL cap="flat" cmpd="sng" w="9525">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b="1" i="1" lang="en" sz="1700">
                          <a:latin typeface="Angsana New"/>
                          <a:ea typeface="Angsana New"/>
                          <a:cs typeface="Angsana New"/>
                          <a:sym typeface="Angsana New"/>
                        </a:rPr>
                        <a:t>Decision Tree</a:t>
                      </a:r>
                      <a:endParaRPr b="1" i="1" sz="1700">
                        <a:latin typeface="Angsana New"/>
                        <a:ea typeface="Angsana New"/>
                        <a:cs typeface="Angsana New"/>
                        <a:sym typeface="Angsana New"/>
                      </a:endParaRPr>
                    </a:p>
                  </a:txBody>
                  <a:tcPr marT="91425" marB="91425" marR="68575" marL="68575">
                    <a:lnL cap="flat" cmpd="sng" w="1905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i="1" lang="en" sz="1700">
                          <a:latin typeface="Angsana New"/>
                          <a:ea typeface="Angsana New"/>
                          <a:cs typeface="Angsana New"/>
                          <a:sym typeface="Angsana New"/>
                        </a:rPr>
                        <a:t>{'criterion': 'entropy', 'max_depth': 20, 'min_samples_leaf': 1}</a:t>
                      </a:r>
                      <a:endParaRPr b="1" i="1" sz="1700">
                        <a:latin typeface="Angsana New"/>
                        <a:ea typeface="Angsana New"/>
                        <a:cs typeface="Angsana New"/>
                        <a:sym typeface="Angsana New"/>
                      </a:endParaRPr>
                    </a:p>
                  </a:txBody>
                  <a:tcPr marT="91425" marB="91425" marR="68575" marL="68575">
                    <a:lnL cap="flat" cmpd="sng" w="9525">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b="1" i="1" lang="en" sz="1700">
                          <a:latin typeface="Angsana New"/>
                          <a:ea typeface="Angsana New"/>
                          <a:cs typeface="Angsana New"/>
                          <a:sym typeface="Angsana New"/>
                        </a:rPr>
                        <a:t>Random Forest</a:t>
                      </a:r>
                      <a:endParaRPr b="1" i="1" sz="1700">
                        <a:latin typeface="Angsana New"/>
                        <a:ea typeface="Angsana New"/>
                        <a:cs typeface="Angsana New"/>
                        <a:sym typeface="Angsana New"/>
                      </a:endParaRPr>
                    </a:p>
                  </a:txBody>
                  <a:tcPr marT="91425" marB="91425" marR="68575" marL="68575">
                    <a:lnL cap="flat" cmpd="sng" w="1905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i="1" lang="en" sz="1700">
                          <a:latin typeface="Angsana New"/>
                          <a:ea typeface="Angsana New"/>
                          <a:cs typeface="Angsana New"/>
                          <a:sym typeface="Angsana New"/>
                        </a:rPr>
                        <a:t>{'bootstrap': False,</a:t>
                      </a:r>
                      <a:br>
                        <a:rPr b="1" i="1" lang="en" sz="1700">
                          <a:latin typeface="Angsana New"/>
                          <a:ea typeface="Angsana New"/>
                          <a:cs typeface="Angsana New"/>
                          <a:sym typeface="Angsana New"/>
                        </a:rPr>
                      </a:br>
                      <a:r>
                        <a:rPr b="1" i="1" lang="en" sz="1700">
                          <a:latin typeface="Angsana New"/>
                          <a:ea typeface="Angsana New"/>
                          <a:cs typeface="Angsana New"/>
                          <a:sym typeface="Angsana New"/>
                        </a:rPr>
                        <a:t>  'max_depth': None,</a:t>
                      </a:r>
                      <a:br>
                        <a:rPr b="1" i="1" lang="en" sz="1700">
                          <a:latin typeface="Angsana New"/>
                          <a:ea typeface="Angsana New"/>
                          <a:cs typeface="Angsana New"/>
                          <a:sym typeface="Angsana New"/>
                        </a:rPr>
                      </a:br>
                      <a:r>
                        <a:rPr b="1" i="1" lang="en" sz="1700">
                          <a:latin typeface="Angsana New"/>
                          <a:ea typeface="Angsana New"/>
                          <a:cs typeface="Angsana New"/>
                          <a:sym typeface="Angsana New"/>
                        </a:rPr>
                        <a:t>  'min_samples_leaf': 1,</a:t>
                      </a:r>
                      <a:br>
                        <a:rPr b="1" i="1" lang="en" sz="1700">
                          <a:latin typeface="Angsana New"/>
                          <a:ea typeface="Angsana New"/>
                          <a:cs typeface="Angsana New"/>
                          <a:sym typeface="Angsana New"/>
                        </a:rPr>
                      </a:br>
                      <a:r>
                        <a:rPr b="1" i="1" lang="en" sz="1700">
                          <a:latin typeface="Angsana New"/>
                          <a:ea typeface="Angsana New"/>
                          <a:cs typeface="Angsana New"/>
                          <a:sym typeface="Angsana New"/>
                        </a:rPr>
                        <a:t>  'min_samples_split': 2,</a:t>
                      </a:r>
                      <a:br>
                        <a:rPr b="1" i="1" lang="en" sz="1700">
                          <a:latin typeface="Angsana New"/>
                          <a:ea typeface="Angsana New"/>
                          <a:cs typeface="Angsana New"/>
                          <a:sym typeface="Angsana New"/>
                        </a:rPr>
                      </a:br>
                      <a:r>
                        <a:rPr b="1" i="1" lang="en" sz="1700">
                          <a:latin typeface="Angsana New"/>
                          <a:ea typeface="Angsana New"/>
                          <a:cs typeface="Angsana New"/>
                          <a:sym typeface="Angsana New"/>
                        </a:rPr>
                        <a:t>  'n_estimators': 200}</a:t>
                      </a:r>
                      <a:endParaRPr b="1" i="1" sz="1700">
                        <a:latin typeface="Angsana New"/>
                        <a:ea typeface="Angsana New"/>
                        <a:cs typeface="Angsana New"/>
                        <a:sym typeface="Angsana New"/>
                      </a:endParaRPr>
                    </a:p>
                  </a:txBody>
                  <a:tcPr marT="91425" marB="91425" marR="68575" marL="68575">
                    <a:lnL cap="flat" cmpd="sng" w="9525">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2925">
                <a:tc>
                  <a:txBody>
                    <a:bodyPr/>
                    <a:lstStyle/>
                    <a:p>
                      <a:pPr indent="0" lvl="0" marL="0" rtl="0" algn="ctr">
                        <a:lnSpc>
                          <a:spcPct val="115000"/>
                        </a:lnSpc>
                        <a:spcBef>
                          <a:spcPts val="1200"/>
                        </a:spcBef>
                        <a:spcAft>
                          <a:spcPts val="1200"/>
                        </a:spcAft>
                        <a:buNone/>
                      </a:pPr>
                      <a:r>
                        <a:rPr b="1" i="1" lang="en" sz="1700">
                          <a:latin typeface="Angsana New"/>
                          <a:ea typeface="Angsana New"/>
                          <a:cs typeface="Angsana New"/>
                          <a:sym typeface="Angsana New"/>
                        </a:rPr>
                        <a:t>KNN</a:t>
                      </a:r>
                      <a:endParaRPr b="1" i="1" sz="1700">
                        <a:latin typeface="Angsana New"/>
                        <a:ea typeface="Angsana New"/>
                        <a:cs typeface="Angsana New"/>
                        <a:sym typeface="Angsana New"/>
                      </a:endParaRPr>
                    </a:p>
                  </a:txBody>
                  <a:tcPr marT="91425" marB="91425" marR="68575" marL="68575">
                    <a:lnL cap="flat" cmpd="sng" w="1905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i="1" lang="en" sz="1700">
                          <a:latin typeface="Angsana New"/>
                          <a:ea typeface="Angsana New"/>
                          <a:cs typeface="Angsana New"/>
                          <a:sym typeface="Angsana New"/>
                        </a:rPr>
                        <a:t>{'metric': 'minkowski', 'n_neighbors': 3, 'weights': 'distance'}</a:t>
                      </a:r>
                      <a:endParaRPr b="1" i="1" sz="1700">
                        <a:latin typeface="Angsana New"/>
                        <a:ea typeface="Angsana New"/>
                        <a:cs typeface="Angsana New"/>
                        <a:sym typeface="Angsana New"/>
                      </a:endParaRPr>
                    </a:p>
                  </a:txBody>
                  <a:tcPr marT="91425" marB="91425" marR="68575" marL="68575">
                    <a:lnL cap="flat" cmpd="sng" w="9525">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75"/>
          <p:cNvSpPr txBox="1"/>
          <p:nvPr>
            <p:ph type="title"/>
          </p:nvPr>
        </p:nvSpPr>
        <p:spPr>
          <a:xfrm>
            <a:off x="488825" y="2519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5.3. ROC_AUC</a:t>
            </a:r>
            <a:endParaRPr sz="2700"/>
          </a:p>
        </p:txBody>
      </p:sp>
      <p:pic>
        <p:nvPicPr>
          <p:cNvPr id="743" name="Google Shape;743;p75"/>
          <p:cNvPicPr preferRelativeResize="0"/>
          <p:nvPr/>
        </p:nvPicPr>
        <p:blipFill>
          <a:blip r:embed="rId3">
            <a:alphaModFix/>
          </a:blip>
          <a:stretch>
            <a:fillRect/>
          </a:stretch>
        </p:blipFill>
        <p:spPr>
          <a:xfrm>
            <a:off x="279550" y="989600"/>
            <a:ext cx="4076866" cy="3049350"/>
          </a:xfrm>
          <a:prstGeom prst="rect">
            <a:avLst/>
          </a:prstGeom>
          <a:noFill/>
          <a:ln cap="flat" cmpd="sng" w="28575">
            <a:solidFill>
              <a:schemeClr val="dk1"/>
            </a:solidFill>
            <a:prstDash val="solid"/>
            <a:round/>
            <a:headEnd len="sm" w="sm" type="none"/>
            <a:tailEnd len="sm" w="sm" type="none"/>
          </a:ln>
        </p:spPr>
      </p:pic>
      <p:pic>
        <p:nvPicPr>
          <p:cNvPr id="744" name="Google Shape;744;p75"/>
          <p:cNvPicPr preferRelativeResize="0"/>
          <p:nvPr/>
        </p:nvPicPr>
        <p:blipFill>
          <a:blip r:embed="rId4">
            <a:alphaModFix/>
          </a:blip>
          <a:stretch>
            <a:fillRect/>
          </a:stretch>
        </p:blipFill>
        <p:spPr>
          <a:xfrm>
            <a:off x="4794600" y="989600"/>
            <a:ext cx="4230550" cy="3049350"/>
          </a:xfrm>
          <a:prstGeom prst="rect">
            <a:avLst/>
          </a:prstGeom>
          <a:noFill/>
          <a:ln cap="flat" cmpd="sng" w="28575">
            <a:solidFill>
              <a:schemeClr val="dk1"/>
            </a:solidFill>
            <a:prstDash val="solid"/>
            <a:round/>
            <a:headEnd len="sm" w="sm" type="none"/>
            <a:tailEnd len="sm" w="sm" type="none"/>
          </a:ln>
        </p:spPr>
      </p:pic>
      <p:sp>
        <p:nvSpPr>
          <p:cNvPr id="745" name="Google Shape;745;p75"/>
          <p:cNvSpPr txBox="1"/>
          <p:nvPr/>
        </p:nvSpPr>
        <p:spPr>
          <a:xfrm>
            <a:off x="469238" y="4203950"/>
            <a:ext cx="3697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i="1" lang="en" sz="1200">
                <a:solidFill>
                  <a:schemeClr val="dk2"/>
                </a:solidFill>
                <a:latin typeface="Inter"/>
                <a:ea typeface="Inter"/>
                <a:cs typeface="Inter"/>
                <a:sym typeface="Inter"/>
              </a:rPr>
              <a:t>Figure 15. Logistic Regression algorithm ROC </a:t>
            </a:r>
            <a:endParaRPr b="1" i="1" sz="1200">
              <a:solidFill>
                <a:schemeClr val="dk2"/>
              </a:solidFill>
              <a:latin typeface="Inter"/>
              <a:ea typeface="Inter"/>
              <a:cs typeface="Inter"/>
              <a:sym typeface="Inter"/>
            </a:endParaRPr>
          </a:p>
        </p:txBody>
      </p:sp>
      <p:sp>
        <p:nvSpPr>
          <p:cNvPr id="746" name="Google Shape;746;p75"/>
          <p:cNvSpPr txBox="1"/>
          <p:nvPr/>
        </p:nvSpPr>
        <p:spPr>
          <a:xfrm>
            <a:off x="5206025" y="4203950"/>
            <a:ext cx="3407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i="1" lang="en" sz="1200">
                <a:solidFill>
                  <a:schemeClr val="dk2"/>
                </a:solidFill>
                <a:latin typeface="Inter"/>
                <a:ea typeface="Inter"/>
                <a:cs typeface="Inter"/>
                <a:sym typeface="Inter"/>
              </a:rPr>
              <a:t>Figure 16. Decision Tree algorithm ROC</a:t>
            </a:r>
            <a:endParaRPr b="1" i="1" sz="1200">
              <a:solidFill>
                <a:schemeClr val="dk2"/>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1"/>
          <p:cNvSpPr txBox="1"/>
          <p:nvPr>
            <p:ph type="title"/>
          </p:nvPr>
        </p:nvSpPr>
        <p:spPr>
          <a:xfrm>
            <a:off x="2669300" y="327500"/>
            <a:ext cx="4179300" cy="581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2700"/>
              <a:t>WHAT IS A STROKE?</a:t>
            </a:r>
            <a:endParaRPr sz="2700"/>
          </a:p>
        </p:txBody>
      </p:sp>
      <p:sp>
        <p:nvSpPr>
          <p:cNvPr id="350" name="Google Shape;350;p31"/>
          <p:cNvSpPr txBox="1"/>
          <p:nvPr>
            <p:ph idx="1" type="body"/>
          </p:nvPr>
        </p:nvSpPr>
        <p:spPr>
          <a:xfrm>
            <a:off x="3736600" y="1225975"/>
            <a:ext cx="4684200" cy="2508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1" lang="en" sz="1400">
                <a:solidFill>
                  <a:schemeClr val="dk2"/>
                </a:solidFill>
              </a:rPr>
              <a:t>Stroke is a serious disease that takes a person's life:</a:t>
            </a:r>
            <a:endParaRPr b="1" sz="1400">
              <a:solidFill>
                <a:schemeClr val="dk2"/>
              </a:solidFill>
            </a:endParaRPr>
          </a:p>
          <a:p>
            <a:pPr indent="0" lvl="0" marL="0" rtl="0" algn="just">
              <a:spcBef>
                <a:spcPts val="0"/>
              </a:spcBef>
              <a:spcAft>
                <a:spcPts val="0"/>
              </a:spcAft>
              <a:buNone/>
            </a:pPr>
            <a:r>
              <a:t/>
            </a:r>
            <a:endParaRPr b="1" sz="1400">
              <a:solidFill>
                <a:schemeClr val="dk2"/>
              </a:solidFill>
            </a:endParaRPr>
          </a:p>
          <a:p>
            <a:pPr indent="-317500" lvl="0" marL="457200" rtl="0" algn="just">
              <a:spcBef>
                <a:spcPts val="0"/>
              </a:spcBef>
              <a:spcAft>
                <a:spcPts val="0"/>
              </a:spcAft>
              <a:buClr>
                <a:schemeClr val="dk2"/>
              </a:buClr>
              <a:buSzPts val="1400"/>
              <a:buFont typeface="Inter Medium"/>
              <a:buChar char="●"/>
            </a:pPr>
            <a:r>
              <a:rPr lang="en" sz="1400">
                <a:solidFill>
                  <a:schemeClr val="dk2"/>
                </a:solidFill>
                <a:latin typeface="Inter Medium"/>
                <a:ea typeface="Inter Medium"/>
                <a:cs typeface="Inter Medium"/>
                <a:sym typeface="Inter Medium"/>
              </a:rPr>
              <a:t>A stroke happens when a blockage or hemorrhage in the blood arteries disrupts or lowers the flow of blood to the brain. When this occurs, the brain does not receive enough oxygen or nutrients, causing brain cells to die. </a:t>
            </a:r>
            <a:endParaRPr b="1" sz="1400">
              <a:solidFill>
                <a:schemeClr val="dk2"/>
              </a:solidFill>
            </a:endParaRPr>
          </a:p>
        </p:txBody>
      </p:sp>
      <p:pic>
        <p:nvPicPr>
          <p:cNvPr id="351" name="Google Shape;351;p31"/>
          <p:cNvPicPr preferRelativeResize="0"/>
          <p:nvPr>
            <p:ph idx="2" type="pic"/>
          </p:nvPr>
        </p:nvPicPr>
        <p:blipFill rotWithShape="1">
          <a:blip r:embed="rId3">
            <a:alphaModFix/>
          </a:blip>
          <a:srcRect b="1361" l="-9613" r="0" t="0"/>
          <a:stretch/>
        </p:blipFill>
        <p:spPr>
          <a:xfrm>
            <a:off x="266575" y="1108550"/>
            <a:ext cx="3411300" cy="3248100"/>
          </a:xfrm>
          <a:prstGeom prst="ellipse">
            <a:avLst/>
          </a:prstGeom>
          <a:ln cap="flat" cmpd="sng" w="9525">
            <a:solidFill>
              <a:schemeClr val="dk1"/>
            </a:solidFill>
            <a:prstDash val="solid"/>
            <a:round/>
            <a:headEnd len="sm" w="sm" type="none"/>
            <a:tailEnd len="sm" w="sm" type="none"/>
          </a:ln>
        </p:spPr>
      </p:pic>
      <p:sp>
        <p:nvSpPr>
          <p:cNvPr id="352" name="Google Shape;352;p31"/>
          <p:cNvSpPr txBox="1"/>
          <p:nvPr/>
        </p:nvSpPr>
        <p:spPr>
          <a:xfrm>
            <a:off x="3736600" y="3645100"/>
            <a:ext cx="4512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solidFill>
                  <a:schemeClr val="dk2"/>
                </a:solidFill>
                <a:latin typeface="Inter"/>
                <a:ea typeface="Inter"/>
                <a:cs typeface="Inter"/>
                <a:sym typeface="Inter"/>
              </a:rPr>
              <a:t>Stroke is a cerebrovascular disorder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animEffect filter="fade" transition="in">
                                      <p:cBhvr>
                                        <p:cTn dur="1000"/>
                                        <p:tgtEl>
                                          <p:spTgt spid="3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1" st="1"/>
                                            </p:txEl>
                                          </p:spTgt>
                                        </p:tgtEl>
                                        <p:attrNameLst>
                                          <p:attrName>style.visibility</p:attrName>
                                        </p:attrNameLst>
                                      </p:cBhvr>
                                      <p:to>
                                        <p:strVal val="visible"/>
                                      </p:to>
                                    </p:set>
                                    <p:animEffect filter="fade" transition="in">
                                      <p:cBhvr>
                                        <p:cTn dur="1000"/>
                                        <p:tgtEl>
                                          <p:spTgt spid="3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2" st="2"/>
                                            </p:txEl>
                                          </p:spTgt>
                                        </p:tgtEl>
                                        <p:attrNameLst>
                                          <p:attrName>style.visibility</p:attrName>
                                        </p:attrNameLst>
                                      </p:cBhvr>
                                      <p:to>
                                        <p:strVal val="visible"/>
                                      </p:to>
                                    </p:set>
                                    <p:animEffect filter="fade" transition="in">
                                      <p:cBhvr>
                                        <p:cTn dur="1000"/>
                                        <p:tgtEl>
                                          <p:spTgt spid="3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anim calcmode="lin" valueType="num">
                                      <p:cBhvr additive="base">
                                        <p:cTn dur="1000"/>
                                        <p:tgtEl>
                                          <p:spTgt spid="35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pic>
        <p:nvPicPr>
          <p:cNvPr id="751" name="Google Shape;751;p76"/>
          <p:cNvPicPr preferRelativeResize="0"/>
          <p:nvPr/>
        </p:nvPicPr>
        <p:blipFill>
          <a:blip r:embed="rId3">
            <a:alphaModFix/>
          </a:blip>
          <a:stretch>
            <a:fillRect/>
          </a:stretch>
        </p:blipFill>
        <p:spPr>
          <a:xfrm>
            <a:off x="325813" y="695625"/>
            <a:ext cx="4114975" cy="3331575"/>
          </a:xfrm>
          <a:prstGeom prst="rect">
            <a:avLst/>
          </a:prstGeom>
          <a:noFill/>
          <a:ln>
            <a:noFill/>
          </a:ln>
        </p:spPr>
      </p:pic>
      <p:pic>
        <p:nvPicPr>
          <p:cNvPr id="752" name="Google Shape;752;p76"/>
          <p:cNvPicPr preferRelativeResize="0"/>
          <p:nvPr/>
        </p:nvPicPr>
        <p:blipFill>
          <a:blip r:embed="rId4">
            <a:alphaModFix/>
          </a:blip>
          <a:stretch>
            <a:fillRect/>
          </a:stretch>
        </p:blipFill>
        <p:spPr>
          <a:xfrm>
            <a:off x="4815075" y="695625"/>
            <a:ext cx="4114975" cy="3308419"/>
          </a:xfrm>
          <a:prstGeom prst="rect">
            <a:avLst/>
          </a:prstGeom>
          <a:noFill/>
          <a:ln>
            <a:noFill/>
          </a:ln>
        </p:spPr>
      </p:pic>
      <p:sp>
        <p:nvSpPr>
          <p:cNvPr id="753" name="Google Shape;753;p76"/>
          <p:cNvSpPr txBox="1"/>
          <p:nvPr/>
        </p:nvSpPr>
        <p:spPr>
          <a:xfrm>
            <a:off x="567388" y="4253500"/>
            <a:ext cx="3631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chemeClr val="dk2"/>
                </a:solidFill>
                <a:latin typeface="Inter"/>
                <a:ea typeface="Inter"/>
                <a:cs typeface="Inter"/>
                <a:sym typeface="Inter"/>
              </a:rPr>
              <a:t>Figure 17. Random Forest Classifiers ROC	</a:t>
            </a:r>
            <a:endParaRPr b="1" i="1" sz="1200">
              <a:solidFill>
                <a:schemeClr val="dk2"/>
              </a:solidFill>
              <a:latin typeface="Inter"/>
              <a:ea typeface="Inter"/>
              <a:cs typeface="Inter"/>
              <a:sym typeface="Inter"/>
            </a:endParaRPr>
          </a:p>
        </p:txBody>
      </p:sp>
      <p:sp>
        <p:nvSpPr>
          <p:cNvPr id="754" name="Google Shape;754;p76"/>
          <p:cNvSpPr txBox="1"/>
          <p:nvPr/>
        </p:nvSpPr>
        <p:spPr>
          <a:xfrm>
            <a:off x="5372563" y="42535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chemeClr val="dk2"/>
                </a:solidFill>
                <a:latin typeface="Inter"/>
                <a:ea typeface="Inter"/>
                <a:cs typeface="Inter"/>
                <a:sym typeface="Inter"/>
              </a:rPr>
              <a:t>Figure 18. K-NN algorithm ROC</a:t>
            </a:r>
            <a:endParaRPr b="1" i="1" sz="1200">
              <a:solidFill>
                <a:schemeClr val="dk2"/>
              </a:solidFill>
              <a:latin typeface="Inter"/>
              <a:ea typeface="Inter"/>
              <a:cs typeface="Inter"/>
              <a:sym typeface="Inte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77"/>
          <p:cNvSpPr txBox="1"/>
          <p:nvPr>
            <p:ph type="title"/>
          </p:nvPr>
        </p:nvSpPr>
        <p:spPr>
          <a:xfrm>
            <a:off x="4805675" y="2797450"/>
            <a:ext cx="3564600" cy="72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760" name="Google Shape;760;p77"/>
          <p:cNvSpPr txBox="1"/>
          <p:nvPr>
            <p:ph idx="2" type="title"/>
          </p:nvPr>
        </p:nvSpPr>
        <p:spPr>
          <a:xfrm>
            <a:off x="5754185" y="1623650"/>
            <a:ext cx="1530900" cy="11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pic>
        <p:nvPicPr>
          <p:cNvPr id="761" name="Google Shape;761;p77"/>
          <p:cNvPicPr preferRelativeResize="0"/>
          <p:nvPr>
            <p:ph idx="3" type="pic"/>
          </p:nvPr>
        </p:nvPicPr>
        <p:blipFill rotWithShape="1">
          <a:blip r:embed="rId3">
            <a:alphaModFix/>
          </a:blip>
          <a:srcRect b="0" l="14546" r="17319" t="0"/>
          <a:stretch/>
        </p:blipFill>
        <p:spPr>
          <a:xfrm>
            <a:off x="1286125" y="978825"/>
            <a:ext cx="3469500" cy="3393900"/>
          </a:xfrm>
          <a:prstGeom prst="ellipse">
            <a:avLst/>
          </a:prstGeom>
          <a:noFill/>
          <a:ln cap="flat" cmpd="sng" w="76200">
            <a:solidFill>
              <a:srgbClr val="FBE2CE"/>
            </a:solidFill>
            <a:prstDash val="solid"/>
            <a:round/>
            <a:headEnd len="sm" w="sm" type="none"/>
            <a:tailEnd len="sm" w="sm" type="none"/>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78"/>
          <p:cNvSpPr txBox="1"/>
          <p:nvPr>
            <p:ph type="title"/>
          </p:nvPr>
        </p:nvSpPr>
        <p:spPr>
          <a:xfrm>
            <a:off x="2903475" y="1404375"/>
            <a:ext cx="4068600" cy="11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6000">
                <a:latin typeface="Caveat SemiBold"/>
                <a:ea typeface="Caveat SemiBold"/>
                <a:cs typeface="Caveat SemiBold"/>
                <a:sym typeface="Caveat SemiBold"/>
              </a:rPr>
              <a:t>Thank You !</a:t>
            </a:r>
            <a:endParaRPr b="0" sz="6000">
              <a:latin typeface="Caveat SemiBold"/>
              <a:ea typeface="Caveat SemiBold"/>
              <a:cs typeface="Caveat SemiBold"/>
              <a:sym typeface="Caveat SemiBold"/>
            </a:endParaRPr>
          </a:p>
        </p:txBody>
      </p:sp>
      <p:grpSp>
        <p:nvGrpSpPr>
          <p:cNvPr id="767" name="Google Shape;767;p78"/>
          <p:cNvGrpSpPr/>
          <p:nvPr/>
        </p:nvGrpSpPr>
        <p:grpSpPr>
          <a:xfrm>
            <a:off x="1158433" y="2886174"/>
            <a:ext cx="796562" cy="711201"/>
            <a:chOff x="1578708" y="3550985"/>
            <a:chExt cx="796562" cy="711201"/>
          </a:xfrm>
        </p:grpSpPr>
        <p:grpSp>
          <p:nvGrpSpPr>
            <p:cNvPr id="768" name="Google Shape;768;p78"/>
            <p:cNvGrpSpPr/>
            <p:nvPr/>
          </p:nvGrpSpPr>
          <p:grpSpPr>
            <a:xfrm>
              <a:off x="1578708" y="3550985"/>
              <a:ext cx="796562" cy="306226"/>
              <a:chOff x="3043733" y="3767335"/>
              <a:chExt cx="796562" cy="306226"/>
            </a:xfrm>
          </p:grpSpPr>
          <p:sp>
            <p:nvSpPr>
              <p:cNvPr id="769" name="Google Shape;769;p78"/>
              <p:cNvSpPr/>
              <p:nvPr/>
            </p:nvSpPr>
            <p:spPr>
              <a:xfrm>
                <a:off x="3043733" y="3767335"/>
                <a:ext cx="37666" cy="37666"/>
              </a:xfrm>
              <a:custGeom>
                <a:rect b="b" l="l" r="r" t="t"/>
                <a:pathLst>
                  <a:path extrusionOk="0" h="822" w="822">
                    <a:moveTo>
                      <a:pt x="405" y="0"/>
                    </a:moveTo>
                    <a:cubicBezTo>
                      <a:pt x="179" y="0"/>
                      <a:pt x="0" y="191"/>
                      <a:pt x="0" y="417"/>
                    </a:cubicBezTo>
                    <a:cubicBezTo>
                      <a:pt x="0" y="643"/>
                      <a:pt x="179" y="822"/>
                      <a:pt x="405" y="822"/>
                    </a:cubicBezTo>
                    <a:cubicBezTo>
                      <a:pt x="631" y="822"/>
                      <a:pt x="822" y="643"/>
                      <a:pt x="822" y="417"/>
                    </a:cubicBezTo>
                    <a:cubicBezTo>
                      <a:pt x="822" y="191"/>
                      <a:pt x="631" y="0"/>
                      <a:pt x="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78"/>
              <p:cNvSpPr/>
              <p:nvPr/>
            </p:nvSpPr>
            <p:spPr>
              <a:xfrm>
                <a:off x="3195402" y="3767335"/>
                <a:ext cx="37666" cy="37666"/>
              </a:xfrm>
              <a:custGeom>
                <a:rect b="b" l="l" r="r" t="t"/>
                <a:pathLst>
                  <a:path extrusionOk="0" h="822" w="822">
                    <a:moveTo>
                      <a:pt x="417" y="0"/>
                    </a:moveTo>
                    <a:cubicBezTo>
                      <a:pt x="191" y="0"/>
                      <a:pt x="0" y="191"/>
                      <a:pt x="0" y="417"/>
                    </a:cubicBezTo>
                    <a:cubicBezTo>
                      <a:pt x="0" y="643"/>
                      <a:pt x="191" y="822"/>
                      <a:pt x="417" y="822"/>
                    </a:cubicBezTo>
                    <a:cubicBezTo>
                      <a:pt x="643" y="822"/>
                      <a:pt x="822" y="643"/>
                      <a:pt x="822" y="417"/>
                    </a:cubicBezTo>
                    <a:cubicBezTo>
                      <a:pt x="822" y="191"/>
                      <a:pt x="643"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78"/>
              <p:cNvSpPr/>
              <p:nvPr/>
            </p:nvSpPr>
            <p:spPr>
              <a:xfrm>
                <a:off x="3347025" y="3767335"/>
                <a:ext cx="37712" cy="37666"/>
              </a:xfrm>
              <a:custGeom>
                <a:rect b="b" l="l" r="r" t="t"/>
                <a:pathLst>
                  <a:path extrusionOk="0" h="822" w="823">
                    <a:moveTo>
                      <a:pt x="418" y="0"/>
                    </a:moveTo>
                    <a:cubicBezTo>
                      <a:pt x="191" y="0"/>
                      <a:pt x="1" y="191"/>
                      <a:pt x="1" y="417"/>
                    </a:cubicBezTo>
                    <a:cubicBezTo>
                      <a:pt x="1" y="643"/>
                      <a:pt x="191" y="822"/>
                      <a:pt x="418" y="822"/>
                    </a:cubicBezTo>
                    <a:cubicBezTo>
                      <a:pt x="644" y="822"/>
                      <a:pt x="822" y="643"/>
                      <a:pt x="822" y="417"/>
                    </a:cubicBezTo>
                    <a:cubicBezTo>
                      <a:pt x="822" y="191"/>
                      <a:pt x="644" y="0"/>
                      <a:pt x="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78"/>
              <p:cNvSpPr/>
              <p:nvPr/>
            </p:nvSpPr>
            <p:spPr>
              <a:xfrm>
                <a:off x="3499244" y="3767335"/>
                <a:ext cx="37712" cy="37666"/>
              </a:xfrm>
              <a:custGeom>
                <a:rect b="b" l="l" r="r" t="t"/>
                <a:pathLst>
                  <a:path extrusionOk="0" h="822" w="823">
                    <a:moveTo>
                      <a:pt x="406" y="0"/>
                    </a:moveTo>
                    <a:cubicBezTo>
                      <a:pt x="179" y="0"/>
                      <a:pt x="1" y="191"/>
                      <a:pt x="1" y="417"/>
                    </a:cubicBezTo>
                    <a:cubicBezTo>
                      <a:pt x="1" y="643"/>
                      <a:pt x="179" y="822"/>
                      <a:pt x="406" y="822"/>
                    </a:cubicBezTo>
                    <a:cubicBezTo>
                      <a:pt x="632" y="822"/>
                      <a:pt x="822" y="643"/>
                      <a:pt x="822" y="417"/>
                    </a:cubicBezTo>
                    <a:cubicBezTo>
                      <a:pt x="822" y="191"/>
                      <a:pt x="632" y="0"/>
                      <a:pt x="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78"/>
              <p:cNvSpPr/>
              <p:nvPr/>
            </p:nvSpPr>
            <p:spPr>
              <a:xfrm>
                <a:off x="3644361" y="3767335"/>
                <a:ext cx="44265" cy="37804"/>
              </a:xfrm>
              <a:custGeom>
                <a:rect b="b" l="l" r="r" t="t"/>
                <a:pathLst>
                  <a:path extrusionOk="0" h="825" w="966">
                    <a:moveTo>
                      <a:pt x="560" y="0"/>
                    </a:moveTo>
                    <a:cubicBezTo>
                      <a:pt x="191" y="0"/>
                      <a:pt x="1" y="441"/>
                      <a:pt x="263" y="703"/>
                    </a:cubicBezTo>
                    <a:cubicBezTo>
                      <a:pt x="347" y="787"/>
                      <a:pt x="450" y="825"/>
                      <a:pt x="551" y="825"/>
                    </a:cubicBezTo>
                    <a:cubicBezTo>
                      <a:pt x="763" y="825"/>
                      <a:pt x="965" y="659"/>
                      <a:pt x="965" y="417"/>
                    </a:cubicBezTo>
                    <a:cubicBezTo>
                      <a:pt x="965" y="191"/>
                      <a:pt x="787" y="0"/>
                      <a:pt x="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78"/>
              <p:cNvSpPr/>
              <p:nvPr/>
            </p:nvSpPr>
            <p:spPr>
              <a:xfrm>
                <a:off x="3802582" y="3767335"/>
                <a:ext cx="37712" cy="37666"/>
              </a:xfrm>
              <a:custGeom>
                <a:rect b="b" l="l" r="r" t="t"/>
                <a:pathLst>
                  <a:path extrusionOk="0" h="822" w="823">
                    <a:moveTo>
                      <a:pt x="417" y="0"/>
                    </a:moveTo>
                    <a:cubicBezTo>
                      <a:pt x="191" y="0"/>
                      <a:pt x="1" y="191"/>
                      <a:pt x="1" y="417"/>
                    </a:cubicBezTo>
                    <a:cubicBezTo>
                      <a:pt x="1" y="643"/>
                      <a:pt x="191" y="822"/>
                      <a:pt x="417" y="822"/>
                    </a:cubicBezTo>
                    <a:cubicBezTo>
                      <a:pt x="644" y="822"/>
                      <a:pt x="822" y="643"/>
                      <a:pt x="822" y="417"/>
                    </a:cubicBezTo>
                    <a:cubicBezTo>
                      <a:pt x="822" y="191"/>
                      <a:pt x="644"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78"/>
              <p:cNvSpPr/>
              <p:nvPr/>
            </p:nvSpPr>
            <p:spPr>
              <a:xfrm>
                <a:off x="3043733" y="3901546"/>
                <a:ext cx="37666" cy="37666"/>
              </a:xfrm>
              <a:custGeom>
                <a:rect b="b" l="l" r="r" t="t"/>
                <a:pathLst>
                  <a:path extrusionOk="0" h="822" w="822">
                    <a:moveTo>
                      <a:pt x="405" y="0"/>
                    </a:moveTo>
                    <a:cubicBezTo>
                      <a:pt x="179" y="0"/>
                      <a:pt x="0" y="179"/>
                      <a:pt x="0" y="405"/>
                    </a:cubicBezTo>
                    <a:cubicBezTo>
                      <a:pt x="0" y="643"/>
                      <a:pt x="179" y="822"/>
                      <a:pt x="405" y="822"/>
                    </a:cubicBezTo>
                    <a:cubicBezTo>
                      <a:pt x="631" y="822"/>
                      <a:pt x="822" y="643"/>
                      <a:pt x="822" y="405"/>
                    </a:cubicBezTo>
                    <a:cubicBezTo>
                      <a:pt x="822" y="179"/>
                      <a:pt x="631" y="0"/>
                      <a:pt x="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78"/>
              <p:cNvSpPr/>
              <p:nvPr/>
            </p:nvSpPr>
            <p:spPr>
              <a:xfrm>
                <a:off x="3195402" y="3901546"/>
                <a:ext cx="37666" cy="37666"/>
              </a:xfrm>
              <a:custGeom>
                <a:rect b="b" l="l" r="r" t="t"/>
                <a:pathLst>
                  <a:path extrusionOk="0" h="822" w="822">
                    <a:moveTo>
                      <a:pt x="417" y="0"/>
                    </a:moveTo>
                    <a:cubicBezTo>
                      <a:pt x="191" y="0"/>
                      <a:pt x="0" y="179"/>
                      <a:pt x="0" y="405"/>
                    </a:cubicBezTo>
                    <a:cubicBezTo>
                      <a:pt x="0" y="643"/>
                      <a:pt x="191" y="822"/>
                      <a:pt x="417" y="822"/>
                    </a:cubicBezTo>
                    <a:cubicBezTo>
                      <a:pt x="643" y="822"/>
                      <a:pt x="822" y="643"/>
                      <a:pt x="822" y="405"/>
                    </a:cubicBezTo>
                    <a:cubicBezTo>
                      <a:pt x="822" y="179"/>
                      <a:pt x="643"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78"/>
              <p:cNvSpPr/>
              <p:nvPr/>
            </p:nvSpPr>
            <p:spPr>
              <a:xfrm>
                <a:off x="3347025" y="3901546"/>
                <a:ext cx="37712" cy="37666"/>
              </a:xfrm>
              <a:custGeom>
                <a:rect b="b" l="l" r="r" t="t"/>
                <a:pathLst>
                  <a:path extrusionOk="0" h="822" w="823">
                    <a:moveTo>
                      <a:pt x="418" y="0"/>
                    </a:moveTo>
                    <a:cubicBezTo>
                      <a:pt x="191" y="0"/>
                      <a:pt x="1" y="179"/>
                      <a:pt x="1" y="405"/>
                    </a:cubicBezTo>
                    <a:cubicBezTo>
                      <a:pt x="1" y="643"/>
                      <a:pt x="191" y="822"/>
                      <a:pt x="418" y="822"/>
                    </a:cubicBezTo>
                    <a:cubicBezTo>
                      <a:pt x="644" y="822"/>
                      <a:pt x="822" y="643"/>
                      <a:pt x="822" y="405"/>
                    </a:cubicBezTo>
                    <a:cubicBezTo>
                      <a:pt x="822" y="179"/>
                      <a:pt x="644" y="0"/>
                      <a:pt x="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78"/>
              <p:cNvSpPr/>
              <p:nvPr/>
            </p:nvSpPr>
            <p:spPr>
              <a:xfrm>
                <a:off x="3499244" y="3901546"/>
                <a:ext cx="37712" cy="37666"/>
              </a:xfrm>
              <a:custGeom>
                <a:rect b="b" l="l" r="r" t="t"/>
                <a:pathLst>
                  <a:path extrusionOk="0" h="822" w="823">
                    <a:moveTo>
                      <a:pt x="406" y="0"/>
                    </a:moveTo>
                    <a:cubicBezTo>
                      <a:pt x="179" y="0"/>
                      <a:pt x="1" y="179"/>
                      <a:pt x="1" y="405"/>
                    </a:cubicBezTo>
                    <a:cubicBezTo>
                      <a:pt x="1" y="643"/>
                      <a:pt x="179" y="822"/>
                      <a:pt x="406" y="822"/>
                    </a:cubicBezTo>
                    <a:cubicBezTo>
                      <a:pt x="632" y="822"/>
                      <a:pt x="822" y="643"/>
                      <a:pt x="822" y="405"/>
                    </a:cubicBezTo>
                    <a:cubicBezTo>
                      <a:pt x="822" y="179"/>
                      <a:pt x="632" y="0"/>
                      <a:pt x="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78"/>
              <p:cNvSpPr/>
              <p:nvPr/>
            </p:nvSpPr>
            <p:spPr>
              <a:xfrm>
                <a:off x="3644361" y="3901546"/>
                <a:ext cx="44265" cy="37804"/>
              </a:xfrm>
              <a:custGeom>
                <a:rect b="b" l="l" r="r" t="t"/>
                <a:pathLst>
                  <a:path extrusionOk="0" h="825" w="966">
                    <a:moveTo>
                      <a:pt x="560" y="0"/>
                    </a:moveTo>
                    <a:cubicBezTo>
                      <a:pt x="191" y="0"/>
                      <a:pt x="1" y="441"/>
                      <a:pt x="263" y="703"/>
                    </a:cubicBezTo>
                    <a:cubicBezTo>
                      <a:pt x="347" y="787"/>
                      <a:pt x="450" y="825"/>
                      <a:pt x="551" y="825"/>
                    </a:cubicBezTo>
                    <a:cubicBezTo>
                      <a:pt x="763" y="825"/>
                      <a:pt x="965" y="659"/>
                      <a:pt x="965" y="417"/>
                    </a:cubicBezTo>
                    <a:cubicBezTo>
                      <a:pt x="965" y="179"/>
                      <a:pt x="787" y="0"/>
                      <a:pt x="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8"/>
              <p:cNvSpPr/>
              <p:nvPr/>
            </p:nvSpPr>
            <p:spPr>
              <a:xfrm>
                <a:off x="3802582" y="3901546"/>
                <a:ext cx="37712" cy="37666"/>
              </a:xfrm>
              <a:custGeom>
                <a:rect b="b" l="l" r="r" t="t"/>
                <a:pathLst>
                  <a:path extrusionOk="0" h="822" w="823">
                    <a:moveTo>
                      <a:pt x="417" y="0"/>
                    </a:moveTo>
                    <a:cubicBezTo>
                      <a:pt x="191" y="0"/>
                      <a:pt x="1" y="179"/>
                      <a:pt x="1" y="405"/>
                    </a:cubicBezTo>
                    <a:cubicBezTo>
                      <a:pt x="1" y="643"/>
                      <a:pt x="191" y="822"/>
                      <a:pt x="417" y="822"/>
                    </a:cubicBezTo>
                    <a:cubicBezTo>
                      <a:pt x="644" y="822"/>
                      <a:pt x="822" y="643"/>
                      <a:pt x="822" y="405"/>
                    </a:cubicBezTo>
                    <a:cubicBezTo>
                      <a:pt x="822" y="179"/>
                      <a:pt x="644"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78"/>
              <p:cNvSpPr/>
              <p:nvPr/>
            </p:nvSpPr>
            <p:spPr>
              <a:xfrm>
                <a:off x="3043733" y="4035757"/>
                <a:ext cx="37666" cy="37666"/>
              </a:xfrm>
              <a:custGeom>
                <a:rect b="b" l="l" r="r" t="t"/>
                <a:pathLst>
                  <a:path extrusionOk="0" h="822" w="822">
                    <a:moveTo>
                      <a:pt x="405" y="0"/>
                    </a:moveTo>
                    <a:cubicBezTo>
                      <a:pt x="179" y="0"/>
                      <a:pt x="0" y="179"/>
                      <a:pt x="0" y="405"/>
                    </a:cubicBezTo>
                    <a:cubicBezTo>
                      <a:pt x="0" y="631"/>
                      <a:pt x="179" y="822"/>
                      <a:pt x="405" y="822"/>
                    </a:cubicBezTo>
                    <a:cubicBezTo>
                      <a:pt x="631" y="822"/>
                      <a:pt x="822" y="631"/>
                      <a:pt x="822" y="405"/>
                    </a:cubicBezTo>
                    <a:cubicBezTo>
                      <a:pt x="822" y="179"/>
                      <a:pt x="631" y="0"/>
                      <a:pt x="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78"/>
              <p:cNvSpPr/>
              <p:nvPr/>
            </p:nvSpPr>
            <p:spPr>
              <a:xfrm>
                <a:off x="3195402" y="4035757"/>
                <a:ext cx="37666" cy="37666"/>
              </a:xfrm>
              <a:custGeom>
                <a:rect b="b" l="l" r="r" t="t"/>
                <a:pathLst>
                  <a:path extrusionOk="0" h="822" w="822">
                    <a:moveTo>
                      <a:pt x="417" y="0"/>
                    </a:moveTo>
                    <a:cubicBezTo>
                      <a:pt x="191" y="0"/>
                      <a:pt x="0" y="179"/>
                      <a:pt x="0" y="405"/>
                    </a:cubicBezTo>
                    <a:cubicBezTo>
                      <a:pt x="0" y="631"/>
                      <a:pt x="191" y="822"/>
                      <a:pt x="417" y="822"/>
                    </a:cubicBezTo>
                    <a:cubicBezTo>
                      <a:pt x="643" y="822"/>
                      <a:pt x="822" y="631"/>
                      <a:pt x="822" y="405"/>
                    </a:cubicBezTo>
                    <a:cubicBezTo>
                      <a:pt x="822" y="179"/>
                      <a:pt x="643"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8"/>
              <p:cNvSpPr/>
              <p:nvPr/>
            </p:nvSpPr>
            <p:spPr>
              <a:xfrm>
                <a:off x="3347025" y="4035757"/>
                <a:ext cx="37712" cy="37666"/>
              </a:xfrm>
              <a:custGeom>
                <a:rect b="b" l="l" r="r" t="t"/>
                <a:pathLst>
                  <a:path extrusionOk="0" h="822" w="823">
                    <a:moveTo>
                      <a:pt x="418" y="0"/>
                    </a:moveTo>
                    <a:cubicBezTo>
                      <a:pt x="191" y="0"/>
                      <a:pt x="1" y="179"/>
                      <a:pt x="1" y="405"/>
                    </a:cubicBezTo>
                    <a:cubicBezTo>
                      <a:pt x="1" y="631"/>
                      <a:pt x="191" y="822"/>
                      <a:pt x="418" y="822"/>
                    </a:cubicBezTo>
                    <a:cubicBezTo>
                      <a:pt x="644" y="822"/>
                      <a:pt x="822" y="631"/>
                      <a:pt x="822" y="405"/>
                    </a:cubicBezTo>
                    <a:cubicBezTo>
                      <a:pt x="822" y="179"/>
                      <a:pt x="644" y="0"/>
                      <a:pt x="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78"/>
              <p:cNvSpPr/>
              <p:nvPr/>
            </p:nvSpPr>
            <p:spPr>
              <a:xfrm>
                <a:off x="3499244" y="4035757"/>
                <a:ext cx="37712" cy="37666"/>
              </a:xfrm>
              <a:custGeom>
                <a:rect b="b" l="l" r="r" t="t"/>
                <a:pathLst>
                  <a:path extrusionOk="0" h="822" w="823">
                    <a:moveTo>
                      <a:pt x="406" y="0"/>
                    </a:moveTo>
                    <a:cubicBezTo>
                      <a:pt x="179" y="0"/>
                      <a:pt x="1" y="179"/>
                      <a:pt x="1" y="405"/>
                    </a:cubicBezTo>
                    <a:cubicBezTo>
                      <a:pt x="1" y="631"/>
                      <a:pt x="179" y="822"/>
                      <a:pt x="406" y="822"/>
                    </a:cubicBezTo>
                    <a:cubicBezTo>
                      <a:pt x="632" y="822"/>
                      <a:pt x="822" y="631"/>
                      <a:pt x="822" y="405"/>
                    </a:cubicBezTo>
                    <a:cubicBezTo>
                      <a:pt x="822" y="179"/>
                      <a:pt x="632" y="0"/>
                      <a:pt x="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78"/>
              <p:cNvSpPr/>
              <p:nvPr/>
            </p:nvSpPr>
            <p:spPr>
              <a:xfrm>
                <a:off x="3644361" y="4035757"/>
                <a:ext cx="44265" cy="37804"/>
              </a:xfrm>
              <a:custGeom>
                <a:rect b="b" l="l" r="r" t="t"/>
                <a:pathLst>
                  <a:path extrusionOk="0" h="825" w="966">
                    <a:moveTo>
                      <a:pt x="560" y="0"/>
                    </a:moveTo>
                    <a:cubicBezTo>
                      <a:pt x="191" y="0"/>
                      <a:pt x="1" y="441"/>
                      <a:pt x="263" y="703"/>
                    </a:cubicBezTo>
                    <a:cubicBezTo>
                      <a:pt x="347" y="787"/>
                      <a:pt x="449" y="824"/>
                      <a:pt x="549" y="824"/>
                    </a:cubicBezTo>
                    <a:cubicBezTo>
                      <a:pt x="762" y="824"/>
                      <a:pt x="965" y="656"/>
                      <a:pt x="965" y="405"/>
                    </a:cubicBezTo>
                    <a:cubicBezTo>
                      <a:pt x="965" y="179"/>
                      <a:pt x="787" y="0"/>
                      <a:pt x="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78"/>
              <p:cNvSpPr/>
              <p:nvPr/>
            </p:nvSpPr>
            <p:spPr>
              <a:xfrm>
                <a:off x="3802582" y="4035757"/>
                <a:ext cx="37712" cy="37666"/>
              </a:xfrm>
              <a:custGeom>
                <a:rect b="b" l="l" r="r" t="t"/>
                <a:pathLst>
                  <a:path extrusionOk="0" h="822" w="823">
                    <a:moveTo>
                      <a:pt x="417" y="0"/>
                    </a:moveTo>
                    <a:cubicBezTo>
                      <a:pt x="191" y="0"/>
                      <a:pt x="1" y="179"/>
                      <a:pt x="1" y="405"/>
                    </a:cubicBezTo>
                    <a:cubicBezTo>
                      <a:pt x="1" y="631"/>
                      <a:pt x="191" y="822"/>
                      <a:pt x="417" y="822"/>
                    </a:cubicBezTo>
                    <a:cubicBezTo>
                      <a:pt x="644" y="822"/>
                      <a:pt x="822" y="631"/>
                      <a:pt x="822" y="405"/>
                    </a:cubicBezTo>
                    <a:cubicBezTo>
                      <a:pt x="822" y="179"/>
                      <a:pt x="644"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7" name="Google Shape;787;p78"/>
            <p:cNvGrpSpPr/>
            <p:nvPr/>
          </p:nvGrpSpPr>
          <p:grpSpPr>
            <a:xfrm>
              <a:off x="1578708" y="3955960"/>
              <a:ext cx="796562" cy="306226"/>
              <a:chOff x="3043733" y="3767335"/>
              <a:chExt cx="796562" cy="306226"/>
            </a:xfrm>
          </p:grpSpPr>
          <p:sp>
            <p:nvSpPr>
              <p:cNvPr id="788" name="Google Shape;788;p78"/>
              <p:cNvSpPr/>
              <p:nvPr/>
            </p:nvSpPr>
            <p:spPr>
              <a:xfrm>
                <a:off x="3043733" y="3767335"/>
                <a:ext cx="37666" cy="37666"/>
              </a:xfrm>
              <a:custGeom>
                <a:rect b="b" l="l" r="r" t="t"/>
                <a:pathLst>
                  <a:path extrusionOk="0" h="822" w="822">
                    <a:moveTo>
                      <a:pt x="405" y="0"/>
                    </a:moveTo>
                    <a:cubicBezTo>
                      <a:pt x="179" y="0"/>
                      <a:pt x="0" y="191"/>
                      <a:pt x="0" y="417"/>
                    </a:cubicBezTo>
                    <a:cubicBezTo>
                      <a:pt x="0" y="643"/>
                      <a:pt x="179" y="822"/>
                      <a:pt x="405" y="822"/>
                    </a:cubicBezTo>
                    <a:cubicBezTo>
                      <a:pt x="631" y="822"/>
                      <a:pt x="822" y="643"/>
                      <a:pt x="822" y="417"/>
                    </a:cubicBezTo>
                    <a:cubicBezTo>
                      <a:pt x="822" y="191"/>
                      <a:pt x="631" y="0"/>
                      <a:pt x="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78"/>
              <p:cNvSpPr/>
              <p:nvPr/>
            </p:nvSpPr>
            <p:spPr>
              <a:xfrm>
                <a:off x="3195402" y="3767335"/>
                <a:ext cx="37666" cy="37666"/>
              </a:xfrm>
              <a:custGeom>
                <a:rect b="b" l="l" r="r" t="t"/>
                <a:pathLst>
                  <a:path extrusionOk="0" h="822" w="822">
                    <a:moveTo>
                      <a:pt x="417" y="0"/>
                    </a:moveTo>
                    <a:cubicBezTo>
                      <a:pt x="191" y="0"/>
                      <a:pt x="0" y="191"/>
                      <a:pt x="0" y="417"/>
                    </a:cubicBezTo>
                    <a:cubicBezTo>
                      <a:pt x="0" y="643"/>
                      <a:pt x="191" y="822"/>
                      <a:pt x="417" y="822"/>
                    </a:cubicBezTo>
                    <a:cubicBezTo>
                      <a:pt x="643" y="822"/>
                      <a:pt x="822" y="643"/>
                      <a:pt x="822" y="417"/>
                    </a:cubicBezTo>
                    <a:cubicBezTo>
                      <a:pt x="822" y="191"/>
                      <a:pt x="643"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78"/>
              <p:cNvSpPr/>
              <p:nvPr/>
            </p:nvSpPr>
            <p:spPr>
              <a:xfrm>
                <a:off x="3347025" y="3767335"/>
                <a:ext cx="37712" cy="37666"/>
              </a:xfrm>
              <a:custGeom>
                <a:rect b="b" l="l" r="r" t="t"/>
                <a:pathLst>
                  <a:path extrusionOk="0" h="822" w="823">
                    <a:moveTo>
                      <a:pt x="418" y="0"/>
                    </a:moveTo>
                    <a:cubicBezTo>
                      <a:pt x="191" y="0"/>
                      <a:pt x="1" y="191"/>
                      <a:pt x="1" y="417"/>
                    </a:cubicBezTo>
                    <a:cubicBezTo>
                      <a:pt x="1" y="643"/>
                      <a:pt x="191" y="822"/>
                      <a:pt x="418" y="822"/>
                    </a:cubicBezTo>
                    <a:cubicBezTo>
                      <a:pt x="644" y="822"/>
                      <a:pt x="822" y="643"/>
                      <a:pt x="822" y="417"/>
                    </a:cubicBezTo>
                    <a:cubicBezTo>
                      <a:pt x="822" y="191"/>
                      <a:pt x="644" y="0"/>
                      <a:pt x="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78"/>
              <p:cNvSpPr/>
              <p:nvPr/>
            </p:nvSpPr>
            <p:spPr>
              <a:xfrm>
                <a:off x="3499244" y="3767335"/>
                <a:ext cx="37712" cy="37666"/>
              </a:xfrm>
              <a:custGeom>
                <a:rect b="b" l="l" r="r" t="t"/>
                <a:pathLst>
                  <a:path extrusionOk="0" h="822" w="823">
                    <a:moveTo>
                      <a:pt x="406" y="0"/>
                    </a:moveTo>
                    <a:cubicBezTo>
                      <a:pt x="179" y="0"/>
                      <a:pt x="1" y="191"/>
                      <a:pt x="1" y="417"/>
                    </a:cubicBezTo>
                    <a:cubicBezTo>
                      <a:pt x="1" y="643"/>
                      <a:pt x="179" y="822"/>
                      <a:pt x="406" y="822"/>
                    </a:cubicBezTo>
                    <a:cubicBezTo>
                      <a:pt x="632" y="822"/>
                      <a:pt x="822" y="643"/>
                      <a:pt x="822" y="417"/>
                    </a:cubicBezTo>
                    <a:cubicBezTo>
                      <a:pt x="822" y="191"/>
                      <a:pt x="632" y="0"/>
                      <a:pt x="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78"/>
              <p:cNvSpPr/>
              <p:nvPr/>
            </p:nvSpPr>
            <p:spPr>
              <a:xfrm>
                <a:off x="3644361" y="3767335"/>
                <a:ext cx="44265" cy="37804"/>
              </a:xfrm>
              <a:custGeom>
                <a:rect b="b" l="l" r="r" t="t"/>
                <a:pathLst>
                  <a:path extrusionOk="0" h="825" w="966">
                    <a:moveTo>
                      <a:pt x="560" y="0"/>
                    </a:moveTo>
                    <a:cubicBezTo>
                      <a:pt x="191" y="0"/>
                      <a:pt x="1" y="441"/>
                      <a:pt x="263" y="703"/>
                    </a:cubicBezTo>
                    <a:cubicBezTo>
                      <a:pt x="347" y="787"/>
                      <a:pt x="450" y="825"/>
                      <a:pt x="551" y="825"/>
                    </a:cubicBezTo>
                    <a:cubicBezTo>
                      <a:pt x="763" y="825"/>
                      <a:pt x="965" y="659"/>
                      <a:pt x="965" y="417"/>
                    </a:cubicBezTo>
                    <a:cubicBezTo>
                      <a:pt x="965" y="191"/>
                      <a:pt x="787" y="0"/>
                      <a:pt x="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78"/>
              <p:cNvSpPr/>
              <p:nvPr/>
            </p:nvSpPr>
            <p:spPr>
              <a:xfrm>
                <a:off x="3802582" y="3767335"/>
                <a:ext cx="37712" cy="37666"/>
              </a:xfrm>
              <a:custGeom>
                <a:rect b="b" l="l" r="r" t="t"/>
                <a:pathLst>
                  <a:path extrusionOk="0" h="822" w="823">
                    <a:moveTo>
                      <a:pt x="417" y="0"/>
                    </a:moveTo>
                    <a:cubicBezTo>
                      <a:pt x="191" y="0"/>
                      <a:pt x="1" y="191"/>
                      <a:pt x="1" y="417"/>
                    </a:cubicBezTo>
                    <a:cubicBezTo>
                      <a:pt x="1" y="643"/>
                      <a:pt x="191" y="822"/>
                      <a:pt x="417" y="822"/>
                    </a:cubicBezTo>
                    <a:cubicBezTo>
                      <a:pt x="644" y="822"/>
                      <a:pt x="822" y="643"/>
                      <a:pt x="822" y="417"/>
                    </a:cubicBezTo>
                    <a:cubicBezTo>
                      <a:pt x="822" y="191"/>
                      <a:pt x="644"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78"/>
              <p:cNvSpPr/>
              <p:nvPr/>
            </p:nvSpPr>
            <p:spPr>
              <a:xfrm>
                <a:off x="3043733" y="3901546"/>
                <a:ext cx="37666" cy="37666"/>
              </a:xfrm>
              <a:custGeom>
                <a:rect b="b" l="l" r="r" t="t"/>
                <a:pathLst>
                  <a:path extrusionOk="0" h="822" w="822">
                    <a:moveTo>
                      <a:pt x="405" y="0"/>
                    </a:moveTo>
                    <a:cubicBezTo>
                      <a:pt x="179" y="0"/>
                      <a:pt x="0" y="179"/>
                      <a:pt x="0" y="405"/>
                    </a:cubicBezTo>
                    <a:cubicBezTo>
                      <a:pt x="0" y="643"/>
                      <a:pt x="179" y="822"/>
                      <a:pt x="405" y="822"/>
                    </a:cubicBezTo>
                    <a:cubicBezTo>
                      <a:pt x="631" y="822"/>
                      <a:pt x="822" y="643"/>
                      <a:pt x="822" y="405"/>
                    </a:cubicBezTo>
                    <a:cubicBezTo>
                      <a:pt x="822" y="179"/>
                      <a:pt x="631" y="0"/>
                      <a:pt x="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78"/>
              <p:cNvSpPr/>
              <p:nvPr/>
            </p:nvSpPr>
            <p:spPr>
              <a:xfrm>
                <a:off x="3195402" y="3901546"/>
                <a:ext cx="37666" cy="37666"/>
              </a:xfrm>
              <a:custGeom>
                <a:rect b="b" l="l" r="r" t="t"/>
                <a:pathLst>
                  <a:path extrusionOk="0" h="822" w="822">
                    <a:moveTo>
                      <a:pt x="417" y="0"/>
                    </a:moveTo>
                    <a:cubicBezTo>
                      <a:pt x="191" y="0"/>
                      <a:pt x="0" y="179"/>
                      <a:pt x="0" y="405"/>
                    </a:cubicBezTo>
                    <a:cubicBezTo>
                      <a:pt x="0" y="643"/>
                      <a:pt x="191" y="822"/>
                      <a:pt x="417" y="822"/>
                    </a:cubicBezTo>
                    <a:cubicBezTo>
                      <a:pt x="643" y="822"/>
                      <a:pt x="822" y="643"/>
                      <a:pt x="822" y="405"/>
                    </a:cubicBezTo>
                    <a:cubicBezTo>
                      <a:pt x="822" y="179"/>
                      <a:pt x="643"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78"/>
              <p:cNvSpPr/>
              <p:nvPr/>
            </p:nvSpPr>
            <p:spPr>
              <a:xfrm>
                <a:off x="3347025" y="3901546"/>
                <a:ext cx="37712" cy="37666"/>
              </a:xfrm>
              <a:custGeom>
                <a:rect b="b" l="l" r="r" t="t"/>
                <a:pathLst>
                  <a:path extrusionOk="0" h="822" w="823">
                    <a:moveTo>
                      <a:pt x="418" y="0"/>
                    </a:moveTo>
                    <a:cubicBezTo>
                      <a:pt x="191" y="0"/>
                      <a:pt x="1" y="179"/>
                      <a:pt x="1" y="405"/>
                    </a:cubicBezTo>
                    <a:cubicBezTo>
                      <a:pt x="1" y="643"/>
                      <a:pt x="191" y="822"/>
                      <a:pt x="418" y="822"/>
                    </a:cubicBezTo>
                    <a:cubicBezTo>
                      <a:pt x="644" y="822"/>
                      <a:pt x="822" y="643"/>
                      <a:pt x="822" y="405"/>
                    </a:cubicBezTo>
                    <a:cubicBezTo>
                      <a:pt x="822" y="179"/>
                      <a:pt x="644" y="0"/>
                      <a:pt x="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78"/>
              <p:cNvSpPr/>
              <p:nvPr/>
            </p:nvSpPr>
            <p:spPr>
              <a:xfrm>
                <a:off x="3499244" y="3901546"/>
                <a:ext cx="37712" cy="37666"/>
              </a:xfrm>
              <a:custGeom>
                <a:rect b="b" l="l" r="r" t="t"/>
                <a:pathLst>
                  <a:path extrusionOk="0" h="822" w="823">
                    <a:moveTo>
                      <a:pt x="406" y="0"/>
                    </a:moveTo>
                    <a:cubicBezTo>
                      <a:pt x="179" y="0"/>
                      <a:pt x="1" y="179"/>
                      <a:pt x="1" y="405"/>
                    </a:cubicBezTo>
                    <a:cubicBezTo>
                      <a:pt x="1" y="643"/>
                      <a:pt x="179" y="822"/>
                      <a:pt x="406" y="822"/>
                    </a:cubicBezTo>
                    <a:cubicBezTo>
                      <a:pt x="632" y="822"/>
                      <a:pt x="822" y="643"/>
                      <a:pt x="822" y="405"/>
                    </a:cubicBezTo>
                    <a:cubicBezTo>
                      <a:pt x="822" y="179"/>
                      <a:pt x="632" y="0"/>
                      <a:pt x="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78"/>
              <p:cNvSpPr/>
              <p:nvPr/>
            </p:nvSpPr>
            <p:spPr>
              <a:xfrm>
                <a:off x="3644361" y="3901546"/>
                <a:ext cx="44265" cy="37804"/>
              </a:xfrm>
              <a:custGeom>
                <a:rect b="b" l="l" r="r" t="t"/>
                <a:pathLst>
                  <a:path extrusionOk="0" h="825" w="966">
                    <a:moveTo>
                      <a:pt x="560" y="0"/>
                    </a:moveTo>
                    <a:cubicBezTo>
                      <a:pt x="191" y="0"/>
                      <a:pt x="1" y="441"/>
                      <a:pt x="263" y="703"/>
                    </a:cubicBezTo>
                    <a:cubicBezTo>
                      <a:pt x="347" y="787"/>
                      <a:pt x="450" y="825"/>
                      <a:pt x="551" y="825"/>
                    </a:cubicBezTo>
                    <a:cubicBezTo>
                      <a:pt x="763" y="825"/>
                      <a:pt x="965" y="659"/>
                      <a:pt x="965" y="417"/>
                    </a:cubicBezTo>
                    <a:cubicBezTo>
                      <a:pt x="965" y="179"/>
                      <a:pt x="787" y="0"/>
                      <a:pt x="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78"/>
              <p:cNvSpPr/>
              <p:nvPr/>
            </p:nvSpPr>
            <p:spPr>
              <a:xfrm>
                <a:off x="3802582" y="3901546"/>
                <a:ext cx="37712" cy="37666"/>
              </a:xfrm>
              <a:custGeom>
                <a:rect b="b" l="l" r="r" t="t"/>
                <a:pathLst>
                  <a:path extrusionOk="0" h="822" w="823">
                    <a:moveTo>
                      <a:pt x="417" y="0"/>
                    </a:moveTo>
                    <a:cubicBezTo>
                      <a:pt x="191" y="0"/>
                      <a:pt x="1" y="179"/>
                      <a:pt x="1" y="405"/>
                    </a:cubicBezTo>
                    <a:cubicBezTo>
                      <a:pt x="1" y="643"/>
                      <a:pt x="191" y="822"/>
                      <a:pt x="417" y="822"/>
                    </a:cubicBezTo>
                    <a:cubicBezTo>
                      <a:pt x="644" y="822"/>
                      <a:pt x="822" y="643"/>
                      <a:pt x="822" y="405"/>
                    </a:cubicBezTo>
                    <a:cubicBezTo>
                      <a:pt x="822" y="179"/>
                      <a:pt x="644"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78"/>
              <p:cNvSpPr/>
              <p:nvPr/>
            </p:nvSpPr>
            <p:spPr>
              <a:xfrm>
                <a:off x="3043733" y="4035757"/>
                <a:ext cx="37666" cy="37666"/>
              </a:xfrm>
              <a:custGeom>
                <a:rect b="b" l="l" r="r" t="t"/>
                <a:pathLst>
                  <a:path extrusionOk="0" h="822" w="822">
                    <a:moveTo>
                      <a:pt x="405" y="0"/>
                    </a:moveTo>
                    <a:cubicBezTo>
                      <a:pt x="179" y="0"/>
                      <a:pt x="0" y="179"/>
                      <a:pt x="0" y="405"/>
                    </a:cubicBezTo>
                    <a:cubicBezTo>
                      <a:pt x="0" y="631"/>
                      <a:pt x="179" y="822"/>
                      <a:pt x="405" y="822"/>
                    </a:cubicBezTo>
                    <a:cubicBezTo>
                      <a:pt x="631" y="822"/>
                      <a:pt x="822" y="631"/>
                      <a:pt x="822" y="405"/>
                    </a:cubicBezTo>
                    <a:cubicBezTo>
                      <a:pt x="822" y="179"/>
                      <a:pt x="631" y="0"/>
                      <a:pt x="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8"/>
              <p:cNvSpPr/>
              <p:nvPr/>
            </p:nvSpPr>
            <p:spPr>
              <a:xfrm>
                <a:off x="3195402" y="4035757"/>
                <a:ext cx="37666" cy="37666"/>
              </a:xfrm>
              <a:custGeom>
                <a:rect b="b" l="l" r="r" t="t"/>
                <a:pathLst>
                  <a:path extrusionOk="0" h="822" w="822">
                    <a:moveTo>
                      <a:pt x="417" y="0"/>
                    </a:moveTo>
                    <a:cubicBezTo>
                      <a:pt x="191" y="0"/>
                      <a:pt x="0" y="179"/>
                      <a:pt x="0" y="405"/>
                    </a:cubicBezTo>
                    <a:cubicBezTo>
                      <a:pt x="0" y="631"/>
                      <a:pt x="191" y="822"/>
                      <a:pt x="417" y="822"/>
                    </a:cubicBezTo>
                    <a:cubicBezTo>
                      <a:pt x="643" y="822"/>
                      <a:pt x="822" y="631"/>
                      <a:pt x="822" y="405"/>
                    </a:cubicBezTo>
                    <a:cubicBezTo>
                      <a:pt x="822" y="179"/>
                      <a:pt x="643"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78"/>
              <p:cNvSpPr/>
              <p:nvPr/>
            </p:nvSpPr>
            <p:spPr>
              <a:xfrm>
                <a:off x="3347025" y="4035757"/>
                <a:ext cx="37712" cy="37666"/>
              </a:xfrm>
              <a:custGeom>
                <a:rect b="b" l="l" r="r" t="t"/>
                <a:pathLst>
                  <a:path extrusionOk="0" h="822" w="823">
                    <a:moveTo>
                      <a:pt x="418" y="0"/>
                    </a:moveTo>
                    <a:cubicBezTo>
                      <a:pt x="191" y="0"/>
                      <a:pt x="1" y="179"/>
                      <a:pt x="1" y="405"/>
                    </a:cubicBezTo>
                    <a:cubicBezTo>
                      <a:pt x="1" y="631"/>
                      <a:pt x="191" y="822"/>
                      <a:pt x="418" y="822"/>
                    </a:cubicBezTo>
                    <a:cubicBezTo>
                      <a:pt x="644" y="822"/>
                      <a:pt x="822" y="631"/>
                      <a:pt x="822" y="405"/>
                    </a:cubicBezTo>
                    <a:cubicBezTo>
                      <a:pt x="822" y="179"/>
                      <a:pt x="644" y="0"/>
                      <a:pt x="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78"/>
              <p:cNvSpPr/>
              <p:nvPr/>
            </p:nvSpPr>
            <p:spPr>
              <a:xfrm>
                <a:off x="3499244" y="4035757"/>
                <a:ext cx="37712" cy="37666"/>
              </a:xfrm>
              <a:custGeom>
                <a:rect b="b" l="l" r="r" t="t"/>
                <a:pathLst>
                  <a:path extrusionOk="0" h="822" w="823">
                    <a:moveTo>
                      <a:pt x="406" y="0"/>
                    </a:moveTo>
                    <a:cubicBezTo>
                      <a:pt x="179" y="0"/>
                      <a:pt x="1" y="179"/>
                      <a:pt x="1" y="405"/>
                    </a:cubicBezTo>
                    <a:cubicBezTo>
                      <a:pt x="1" y="631"/>
                      <a:pt x="179" y="822"/>
                      <a:pt x="406" y="822"/>
                    </a:cubicBezTo>
                    <a:cubicBezTo>
                      <a:pt x="632" y="822"/>
                      <a:pt x="822" y="631"/>
                      <a:pt x="822" y="405"/>
                    </a:cubicBezTo>
                    <a:cubicBezTo>
                      <a:pt x="822" y="179"/>
                      <a:pt x="632" y="0"/>
                      <a:pt x="4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8"/>
              <p:cNvSpPr/>
              <p:nvPr/>
            </p:nvSpPr>
            <p:spPr>
              <a:xfrm>
                <a:off x="3644361" y="4035757"/>
                <a:ext cx="44265" cy="37804"/>
              </a:xfrm>
              <a:custGeom>
                <a:rect b="b" l="l" r="r" t="t"/>
                <a:pathLst>
                  <a:path extrusionOk="0" h="825" w="966">
                    <a:moveTo>
                      <a:pt x="560" y="0"/>
                    </a:moveTo>
                    <a:cubicBezTo>
                      <a:pt x="191" y="0"/>
                      <a:pt x="1" y="441"/>
                      <a:pt x="263" y="703"/>
                    </a:cubicBezTo>
                    <a:cubicBezTo>
                      <a:pt x="347" y="787"/>
                      <a:pt x="449" y="824"/>
                      <a:pt x="549" y="824"/>
                    </a:cubicBezTo>
                    <a:cubicBezTo>
                      <a:pt x="762" y="824"/>
                      <a:pt x="965" y="656"/>
                      <a:pt x="965" y="405"/>
                    </a:cubicBezTo>
                    <a:cubicBezTo>
                      <a:pt x="965" y="179"/>
                      <a:pt x="787" y="0"/>
                      <a:pt x="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8"/>
              <p:cNvSpPr/>
              <p:nvPr/>
            </p:nvSpPr>
            <p:spPr>
              <a:xfrm>
                <a:off x="3802582" y="4035757"/>
                <a:ext cx="37712" cy="37666"/>
              </a:xfrm>
              <a:custGeom>
                <a:rect b="b" l="l" r="r" t="t"/>
                <a:pathLst>
                  <a:path extrusionOk="0" h="822" w="823">
                    <a:moveTo>
                      <a:pt x="417" y="0"/>
                    </a:moveTo>
                    <a:cubicBezTo>
                      <a:pt x="191" y="0"/>
                      <a:pt x="1" y="179"/>
                      <a:pt x="1" y="405"/>
                    </a:cubicBezTo>
                    <a:cubicBezTo>
                      <a:pt x="1" y="631"/>
                      <a:pt x="191" y="822"/>
                      <a:pt x="417" y="822"/>
                    </a:cubicBezTo>
                    <a:cubicBezTo>
                      <a:pt x="644" y="822"/>
                      <a:pt x="822" y="631"/>
                      <a:pt x="822" y="405"/>
                    </a:cubicBezTo>
                    <a:cubicBezTo>
                      <a:pt x="822" y="179"/>
                      <a:pt x="644"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6" name="Google Shape;806;p78"/>
          <p:cNvSpPr/>
          <p:nvPr/>
        </p:nvSpPr>
        <p:spPr>
          <a:xfrm>
            <a:off x="4940025" y="2842441"/>
            <a:ext cx="796573" cy="798668"/>
          </a:xfrm>
          <a:custGeom>
            <a:rect b="b" l="l" r="r" t="t"/>
            <a:pathLst>
              <a:path extrusionOk="0" h="27833" w="27760">
                <a:moveTo>
                  <a:pt x="13917" y="0"/>
                </a:moveTo>
                <a:lnTo>
                  <a:pt x="12061" y="3897"/>
                </a:lnTo>
                <a:cubicBezTo>
                  <a:pt x="10354" y="7459"/>
                  <a:pt x="7460" y="10317"/>
                  <a:pt x="3897" y="12061"/>
                </a:cubicBezTo>
                <a:lnTo>
                  <a:pt x="1" y="13916"/>
                </a:lnTo>
                <a:lnTo>
                  <a:pt x="3897" y="15772"/>
                </a:lnTo>
                <a:cubicBezTo>
                  <a:pt x="7460" y="17479"/>
                  <a:pt x="10317" y="20374"/>
                  <a:pt x="12024" y="23936"/>
                </a:cubicBezTo>
                <a:lnTo>
                  <a:pt x="13880" y="27833"/>
                </a:lnTo>
                <a:lnTo>
                  <a:pt x="15735" y="23936"/>
                </a:lnTo>
                <a:cubicBezTo>
                  <a:pt x="17442" y="20374"/>
                  <a:pt x="20300" y="17516"/>
                  <a:pt x="23862" y="15809"/>
                </a:cubicBezTo>
                <a:lnTo>
                  <a:pt x="27759" y="13954"/>
                </a:lnTo>
                <a:lnTo>
                  <a:pt x="23937" y="12061"/>
                </a:lnTo>
                <a:cubicBezTo>
                  <a:pt x="20374" y="10317"/>
                  <a:pt x="17479" y="7459"/>
                  <a:pt x="15772" y="3897"/>
                </a:cubicBezTo>
                <a:lnTo>
                  <a:pt x="13917"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78"/>
          <p:cNvSpPr/>
          <p:nvPr/>
        </p:nvSpPr>
        <p:spPr>
          <a:xfrm>
            <a:off x="2424125" y="2826140"/>
            <a:ext cx="830174" cy="831270"/>
          </a:xfrm>
          <a:custGeom>
            <a:rect b="b" l="l" r="r" t="t"/>
            <a:pathLst>
              <a:path extrusionOk="0" h="28836" w="28798">
                <a:moveTo>
                  <a:pt x="13026" y="1"/>
                </a:moveTo>
                <a:lnTo>
                  <a:pt x="13026" y="11097"/>
                </a:lnTo>
                <a:lnTo>
                  <a:pt x="5196" y="3266"/>
                </a:lnTo>
                <a:lnTo>
                  <a:pt x="3229" y="5196"/>
                </a:lnTo>
                <a:lnTo>
                  <a:pt x="11059" y="13063"/>
                </a:lnTo>
                <a:lnTo>
                  <a:pt x="0" y="13063"/>
                </a:lnTo>
                <a:lnTo>
                  <a:pt x="0" y="15810"/>
                </a:lnTo>
                <a:lnTo>
                  <a:pt x="11059" y="15810"/>
                </a:lnTo>
                <a:lnTo>
                  <a:pt x="3229" y="23640"/>
                </a:lnTo>
                <a:lnTo>
                  <a:pt x="5196" y="25607"/>
                </a:lnTo>
                <a:lnTo>
                  <a:pt x="13026" y="17739"/>
                </a:lnTo>
                <a:lnTo>
                  <a:pt x="13026" y="28835"/>
                </a:lnTo>
                <a:lnTo>
                  <a:pt x="15772" y="28835"/>
                </a:lnTo>
                <a:lnTo>
                  <a:pt x="15772" y="17739"/>
                </a:lnTo>
                <a:lnTo>
                  <a:pt x="23602" y="25607"/>
                </a:lnTo>
                <a:lnTo>
                  <a:pt x="25569" y="23640"/>
                </a:lnTo>
                <a:lnTo>
                  <a:pt x="17702" y="15810"/>
                </a:lnTo>
                <a:lnTo>
                  <a:pt x="28798" y="15810"/>
                </a:lnTo>
                <a:lnTo>
                  <a:pt x="28798" y="13063"/>
                </a:lnTo>
                <a:lnTo>
                  <a:pt x="17702" y="13063"/>
                </a:lnTo>
                <a:lnTo>
                  <a:pt x="25569" y="5196"/>
                </a:lnTo>
                <a:lnTo>
                  <a:pt x="23602" y="3266"/>
                </a:lnTo>
                <a:lnTo>
                  <a:pt x="15772" y="11097"/>
                </a:lnTo>
                <a:lnTo>
                  <a:pt x="15772"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8" name="Google Shape;808;p78"/>
          <p:cNvGrpSpPr/>
          <p:nvPr/>
        </p:nvGrpSpPr>
        <p:grpSpPr>
          <a:xfrm rot="-5400000">
            <a:off x="6040575" y="3037200"/>
            <a:ext cx="831300" cy="409150"/>
            <a:chOff x="2564925" y="1288200"/>
            <a:chExt cx="831300" cy="409150"/>
          </a:xfrm>
        </p:grpSpPr>
        <p:sp>
          <p:nvSpPr>
            <p:cNvPr id="809" name="Google Shape;809;p78"/>
            <p:cNvSpPr/>
            <p:nvPr/>
          </p:nvSpPr>
          <p:spPr>
            <a:xfrm>
              <a:off x="2783875" y="1288200"/>
              <a:ext cx="393400" cy="197625"/>
            </a:xfrm>
            <a:custGeom>
              <a:rect b="b" l="l" r="r" t="t"/>
              <a:pathLst>
                <a:path extrusionOk="0" h="7905" w="15736">
                  <a:moveTo>
                    <a:pt x="1" y="0"/>
                  </a:moveTo>
                  <a:cubicBezTo>
                    <a:pt x="1" y="4342"/>
                    <a:pt x="3526" y="7867"/>
                    <a:pt x="7868" y="7905"/>
                  </a:cubicBezTo>
                  <a:cubicBezTo>
                    <a:pt x="12210" y="7905"/>
                    <a:pt x="15736" y="4342"/>
                    <a:pt x="15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8"/>
            <p:cNvSpPr/>
            <p:nvPr/>
          </p:nvSpPr>
          <p:spPr>
            <a:xfrm>
              <a:off x="2564925" y="1289125"/>
              <a:ext cx="831300" cy="408225"/>
            </a:xfrm>
            <a:custGeom>
              <a:rect b="b" l="l" r="r" t="t"/>
              <a:pathLst>
                <a:path extrusionOk="0" h="16329" w="33252">
                  <a:moveTo>
                    <a:pt x="1" y="0"/>
                  </a:moveTo>
                  <a:cubicBezTo>
                    <a:pt x="149" y="9055"/>
                    <a:pt x="7534" y="16329"/>
                    <a:pt x="16626" y="16329"/>
                  </a:cubicBezTo>
                  <a:cubicBezTo>
                    <a:pt x="25681" y="16329"/>
                    <a:pt x="33103" y="9055"/>
                    <a:pt x="33252" y="0"/>
                  </a:cubicBezTo>
                  <a:lnTo>
                    <a:pt x="29726" y="0"/>
                  </a:lnTo>
                  <a:cubicBezTo>
                    <a:pt x="29726" y="7237"/>
                    <a:pt x="23863" y="13100"/>
                    <a:pt x="16626" y="13100"/>
                  </a:cubicBezTo>
                  <a:cubicBezTo>
                    <a:pt x="9353" y="13100"/>
                    <a:pt x="3489" y="7237"/>
                    <a:pt x="34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1" name="Google Shape;811;p78"/>
          <p:cNvSpPr/>
          <p:nvPr/>
        </p:nvSpPr>
        <p:spPr>
          <a:xfrm>
            <a:off x="6906167" y="2702225"/>
            <a:ext cx="1079400" cy="1079100"/>
          </a:xfrm>
          <a:prstGeom prst="mathMultiply">
            <a:avLst>
              <a:gd fmla="val 23520" name="adj1"/>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812" name="Google Shape;812;p78"/>
          <p:cNvGrpSpPr/>
          <p:nvPr/>
        </p:nvGrpSpPr>
        <p:grpSpPr>
          <a:xfrm>
            <a:off x="3869450" y="2822213"/>
            <a:ext cx="455425" cy="839125"/>
            <a:chOff x="5117900" y="2607000"/>
            <a:chExt cx="455425" cy="839125"/>
          </a:xfrm>
        </p:grpSpPr>
        <p:sp>
          <p:nvSpPr>
            <p:cNvPr id="813" name="Google Shape;813;p78"/>
            <p:cNvSpPr/>
            <p:nvPr/>
          </p:nvSpPr>
          <p:spPr>
            <a:xfrm>
              <a:off x="5117900" y="3216000"/>
              <a:ext cx="455425" cy="230125"/>
            </a:xfrm>
            <a:custGeom>
              <a:rect b="b" l="l" r="r" t="t"/>
              <a:pathLst>
                <a:path extrusionOk="0" h="9205" w="18217">
                  <a:moveTo>
                    <a:pt x="9108" y="1"/>
                  </a:moveTo>
                  <a:cubicBezTo>
                    <a:pt x="4084" y="1"/>
                    <a:pt x="0" y="4120"/>
                    <a:pt x="0" y="9204"/>
                  </a:cubicBezTo>
                  <a:lnTo>
                    <a:pt x="18217" y="9204"/>
                  </a:lnTo>
                  <a:cubicBezTo>
                    <a:pt x="18217" y="4120"/>
                    <a:pt x="14145" y="1"/>
                    <a:pt x="9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8"/>
            <p:cNvSpPr/>
            <p:nvPr/>
          </p:nvSpPr>
          <p:spPr>
            <a:xfrm>
              <a:off x="5117900" y="2911800"/>
              <a:ext cx="455425" cy="229800"/>
            </a:xfrm>
            <a:custGeom>
              <a:rect b="b" l="l" r="r" t="t"/>
              <a:pathLst>
                <a:path extrusionOk="0" h="9192" w="18217">
                  <a:moveTo>
                    <a:pt x="9108" y="0"/>
                  </a:moveTo>
                  <a:cubicBezTo>
                    <a:pt x="4084" y="0"/>
                    <a:pt x="0" y="4108"/>
                    <a:pt x="0" y="9192"/>
                  </a:cubicBezTo>
                  <a:lnTo>
                    <a:pt x="18217" y="9192"/>
                  </a:lnTo>
                  <a:cubicBezTo>
                    <a:pt x="18217" y="4108"/>
                    <a:pt x="14145" y="0"/>
                    <a:pt x="91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8"/>
            <p:cNvSpPr/>
            <p:nvPr/>
          </p:nvSpPr>
          <p:spPr>
            <a:xfrm>
              <a:off x="5117900" y="2607000"/>
              <a:ext cx="455425" cy="229825"/>
            </a:xfrm>
            <a:custGeom>
              <a:rect b="b" l="l" r="r" t="t"/>
              <a:pathLst>
                <a:path extrusionOk="0" h="9193" w="18217">
                  <a:moveTo>
                    <a:pt x="9108" y="0"/>
                  </a:moveTo>
                  <a:cubicBezTo>
                    <a:pt x="4084" y="0"/>
                    <a:pt x="0" y="4120"/>
                    <a:pt x="0" y="9192"/>
                  </a:cubicBezTo>
                  <a:lnTo>
                    <a:pt x="18217" y="9192"/>
                  </a:lnTo>
                  <a:cubicBezTo>
                    <a:pt x="18217" y="4120"/>
                    <a:pt x="14145" y="0"/>
                    <a:pt x="91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2"/>
          <p:cNvSpPr txBox="1"/>
          <p:nvPr>
            <p:ph type="title"/>
          </p:nvPr>
        </p:nvSpPr>
        <p:spPr>
          <a:xfrm>
            <a:off x="708275" y="245400"/>
            <a:ext cx="403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Indicators of a stroke:</a:t>
            </a:r>
            <a:endParaRPr sz="2700"/>
          </a:p>
        </p:txBody>
      </p:sp>
      <p:pic>
        <p:nvPicPr>
          <p:cNvPr id="358" name="Google Shape;358;p32"/>
          <p:cNvPicPr preferRelativeResize="0"/>
          <p:nvPr/>
        </p:nvPicPr>
        <p:blipFill>
          <a:blip r:embed="rId3">
            <a:alphaModFix/>
          </a:blip>
          <a:stretch>
            <a:fillRect/>
          </a:stretch>
        </p:blipFill>
        <p:spPr>
          <a:xfrm>
            <a:off x="3177425" y="955875"/>
            <a:ext cx="2415900" cy="3859200"/>
          </a:xfrm>
          <a:prstGeom prst="roundRect">
            <a:avLst>
              <a:gd fmla="val 16667" name="adj"/>
            </a:avLst>
          </a:prstGeom>
          <a:noFill/>
          <a:ln cap="flat" cmpd="sng" w="9525">
            <a:solidFill>
              <a:schemeClr val="accent1"/>
            </a:solidFill>
            <a:prstDash val="solid"/>
            <a:round/>
            <a:headEnd len="sm" w="sm" type="none"/>
            <a:tailEnd len="sm" w="sm" type="none"/>
          </a:ln>
        </p:spPr>
      </p:pic>
      <p:sp>
        <p:nvSpPr>
          <p:cNvPr id="359" name="Google Shape;359;p32"/>
          <p:cNvSpPr txBox="1"/>
          <p:nvPr/>
        </p:nvSpPr>
        <p:spPr>
          <a:xfrm>
            <a:off x="295925" y="1207350"/>
            <a:ext cx="2834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Inter Medium"/>
                <a:ea typeface="Inter Medium"/>
                <a:cs typeface="Inter Medium"/>
                <a:sym typeface="Inter Medium"/>
              </a:rPr>
              <a:t>D</a:t>
            </a:r>
            <a:r>
              <a:rPr lang="en" sz="1300">
                <a:solidFill>
                  <a:schemeClr val="dk2"/>
                </a:solidFill>
                <a:latin typeface="Inter Medium"/>
                <a:ea typeface="Inter Medium"/>
                <a:cs typeface="Inter Medium"/>
                <a:sym typeface="Inter Medium"/>
              </a:rPr>
              <a:t>izziness, trouble speaking or comprehending</a:t>
            </a:r>
            <a:endParaRPr sz="1500">
              <a:solidFill>
                <a:schemeClr val="dk2"/>
              </a:solidFill>
              <a:latin typeface="Inter Medium"/>
              <a:ea typeface="Inter Medium"/>
              <a:cs typeface="Inter Medium"/>
              <a:sym typeface="Inter Medium"/>
            </a:endParaRPr>
          </a:p>
        </p:txBody>
      </p:sp>
      <p:sp>
        <p:nvSpPr>
          <p:cNvPr id="360" name="Google Shape;360;p32"/>
          <p:cNvSpPr txBox="1"/>
          <p:nvPr/>
        </p:nvSpPr>
        <p:spPr>
          <a:xfrm>
            <a:off x="295925" y="1975875"/>
            <a:ext cx="2834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Inter Medium"/>
                <a:ea typeface="Inter Medium"/>
                <a:cs typeface="Inter Medium"/>
                <a:sym typeface="Inter Medium"/>
              </a:rPr>
              <a:t>B</a:t>
            </a:r>
            <a:r>
              <a:rPr lang="en" sz="1300">
                <a:solidFill>
                  <a:schemeClr val="dk2"/>
                </a:solidFill>
                <a:latin typeface="Inter Medium"/>
                <a:ea typeface="Inter Medium"/>
                <a:cs typeface="Inter Medium"/>
                <a:sym typeface="Inter Medium"/>
              </a:rPr>
              <a:t>lurred or lost vision in one or both eyes</a:t>
            </a:r>
            <a:endParaRPr sz="1500">
              <a:solidFill>
                <a:schemeClr val="dk2"/>
              </a:solidFill>
              <a:latin typeface="Inter Medium"/>
              <a:ea typeface="Inter Medium"/>
              <a:cs typeface="Inter Medium"/>
              <a:sym typeface="Inter Medium"/>
            </a:endParaRPr>
          </a:p>
        </p:txBody>
      </p:sp>
      <p:sp>
        <p:nvSpPr>
          <p:cNvPr id="361" name="Google Shape;361;p32"/>
          <p:cNvSpPr txBox="1"/>
          <p:nvPr/>
        </p:nvSpPr>
        <p:spPr>
          <a:xfrm>
            <a:off x="295925" y="2725688"/>
            <a:ext cx="2834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Inter Medium"/>
                <a:ea typeface="Inter Medium"/>
                <a:cs typeface="Inter Medium"/>
                <a:sym typeface="Inter Medium"/>
              </a:rPr>
              <a:t>N</a:t>
            </a:r>
            <a:r>
              <a:rPr lang="en" sz="1300">
                <a:solidFill>
                  <a:schemeClr val="dk2"/>
                </a:solidFill>
                <a:latin typeface="Inter Medium"/>
                <a:ea typeface="Inter Medium"/>
                <a:cs typeface="Inter Medium"/>
                <a:sym typeface="Inter Medium"/>
              </a:rPr>
              <a:t>umbness in the arms, legs, or face, typically on one side of the body</a:t>
            </a:r>
            <a:endParaRPr sz="1500">
              <a:solidFill>
                <a:schemeClr val="dk2"/>
              </a:solidFill>
              <a:latin typeface="Inter Medium"/>
              <a:ea typeface="Inter Medium"/>
              <a:cs typeface="Inter Medium"/>
              <a:sym typeface="Inter Medium"/>
            </a:endParaRPr>
          </a:p>
        </p:txBody>
      </p:sp>
      <p:sp>
        <p:nvSpPr>
          <p:cNvPr id="362" name="Google Shape;362;p32"/>
          <p:cNvSpPr txBox="1"/>
          <p:nvPr/>
        </p:nvSpPr>
        <p:spPr>
          <a:xfrm>
            <a:off x="295925" y="3675600"/>
            <a:ext cx="2834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Inter Medium"/>
                <a:ea typeface="Inter Medium"/>
                <a:cs typeface="Inter Medium"/>
                <a:sym typeface="Inter Medium"/>
              </a:rPr>
              <a:t>I</a:t>
            </a:r>
            <a:r>
              <a:rPr lang="en" sz="1300">
                <a:solidFill>
                  <a:schemeClr val="dk2"/>
                </a:solidFill>
                <a:latin typeface="Inter Medium"/>
                <a:ea typeface="Inter Medium"/>
                <a:cs typeface="Inter Medium"/>
                <a:sym typeface="Inter Medium"/>
              </a:rPr>
              <a:t>ssues with coordination or balance, walking, or mobility</a:t>
            </a:r>
            <a:endParaRPr sz="1500">
              <a:solidFill>
                <a:schemeClr val="dk2"/>
              </a:solidFill>
              <a:latin typeface="Inter Medium"/>
              <a:ea typeface="Inter Medium"/>
              <a:cs typeface="Inter Medium"/>
              <a:sym typeface="Inter Medium"/>
            </a:endParaRPr>
          </a:p>
        </p:txBody>
      </p:sp>
      <p:sp>
        <p:nvSpPr>
          <p:cNvPr id="363" name="Google Shape;363;p32"/>
          <p:cNvSpPr txBox="1"/>
          <p:nvPr/>
        </p:nvSpPr>
        <p:spPr>
          <a:xfrm>
            <a:off x="5895050" y="1413100"/>
            <a:ext cx="3000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Inter Medium"/>
                <a:ea typeface="Inter Medium"/>
                <a:cs typeface="Inter Medium"/>
                <a:sym typeface="Inter Medium"/>
              </a:rPr>
              <a:t>Other signs include fainting or seizures and severe, unexplained headaches. </a:t>
            </a:r>
            <a:endParaRPr sz="1300">
              <a:solidFill>
                <a:schemeClr val="dk2"/>
              </a:solidFill>
              <a:latin typeface="Inter Medium"/>
              <a:ea typeface="Inter Medium"/>
              <a:cs typeface="Inter Medium"/>
              <a:sym typeface="Inter Medium"/>
            </a:endParaRPr>
          </a:p>
        </p:txBody>
      </p:sp>
      <p:sp>
        <p:nvSpPr>
          <p:cNvPr id="364" name="Google Shape;364;p32"/>
          <p:cNvSpPr txBox="1"/>
          <p:nvPr/>
        </p:nvSpPr>
        <p:spPr>
          <a:xfrm>
            <a:off x="5895050" y="2725700"/>
            <a:ext cx="3000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Inter Medium"/>
                <a:ea typeface="Inter Medium"/>
                <a:cs typeface="Inter Medium"/>
                <a:sym typeface="Inter Medium"/>
              </a:rPr>
              <a:t>Other unusual stroke symptoms may involve sudden nausea, temporary loss of consciousness, fainting, confusion or coma.</a:t>
            </a:r>
            <a:endParaRPr sz="1300">
              <a:solidFill>
                <a:schemeClr val="dk2"/>
              </a:solidFill>
              <a:latin typeface="Inter Medium"/>
              <a:ea typeface="Inter Medium"/>
              <a:cs typeface="Inter Medium"/>
              <a:sym typeface="Inter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9">
                                            <p:txEl>
                                              <p:pRg end="0" st="0"/>
                                            </p:txEl>
                                          </p:spTgt>
                                        </p:tgtEl>
                                        <p:attrNameLst>
                                          <p:attrName>style.visibility</p:attrName>
                                        </p:attrNameLst>
                                      </p:cBhvr>
                                      <p:to>
                                        <p:strVal val="visible"/>
                                      </p:to>
                                    </p:set>
                                    <p:anim calcmode="lin" valueType="num">
                                      <p:cBhvr additive="base">
                                        <p:cTn dur="1000"/>
                                        <p:tgtEl>
                                          <p:spTgt spid="35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anim calcmode="lin" valueType="num">
                                      <p:cBhvr additive="base">
                                        <p:cTn dur="1000"/>
                                        <p:tgtEl>
                                          <p:spTgt spid="36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 calcmode="lin" valueType="num">
                                      <p:cBhvr additive="base">
                                        <p:cTn dur="1000"/>
                                        <p:tgtEl>
                                          <p:spTgt spid="36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 calcmode="lin" valueType="num">
                                      <p:cBhvr additive="base">
                                        <p:cTn dur="1000"/>
                                        <p:tgtEl>
                                          <p:spTgt spid="36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anim calcmode="lin" valueType="num">
                                      <p:cBhvr additive="base">
                                        <p:cTn dur="1000"/>
                                        <p:tgtEl>
                                          <p:spTgt spid="36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anim calcmode="lin" valueType="num">
                                      <p:cBhvr additive="base">
                                        <p:cTn dur="1000"/>
                                        <p:tgtEl>
                                          <p:spTgt spid="36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3"/>
          <p:cNvSpPr txBox="1"/>
          <p:nvPr>
            <p:ph type="title"/>
          </p:nvPr>
        </p:nvSpPr>
        <p:spPr>
          <a:xfrm>
            <a:off x="720000" y="445025"/>
            <a:ext cx="3122400" cy="572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2700"/>
              <a:t>T</a:t>
            </a:r>
            <a:r>
              <a:rPr lang="en" sz="2700"/>
              <a:t>ype Of Stroke:</a:t>
            </a:r>
            <a:endParaRPr sz="2700"/>
          </a:p>
        </p:txBody>
      </p:sp>
      <p:sp>
        <p:nvSpPr>
          <p:cNvPr id="370" name="Google Shape;370;p33"/>
          <p:cNvSpPr txBox="1"/>
          <p:nvPr>
            <p:ph idx="4" type="subTitle"/>
          </p:nvPr>
        </p:nvSpPr>
        <p:spPr>
          <a:xfrm>
            <a:off x="720125" y="2138550"/>
            <a:ext cx="2655600" cy="76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Transient Ischemic Attack (TIA)</a:t>
            </a:r>
            <a:endParaRPr/>
          </a:p>
        </p:txBody>
      </p:sp>
      <p:sp>
        <p:nvSpPr>
          <p:cNvPr id="371" name="Google Shape;371;p33"/>
          <p:cNvSpPr txBox="1"/>
          <p:nvPr>
            <p:ph idx="5" type="subTitle"/>
          </p:nvPr>
        </p:nvSpPr>
        <p:spPr>
          <a:xfrm>
            <a:off x="3375600" y="2187200"/>
            <a:ext cx="2392800" cy="6456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a:t>Ischemic Stroke</a:t>
            </a:r>
            <a:endParaRPr/>
          </a:p>
        </p:txBody>
      </p:sp>
      <p:sp>
        <p:nvSpPr>
          <p:cNvPr id="372" name="Google Shape;372;p33"/>
          <p:cNvSpPr txBox="1"/>
          <p:nvPr>
            <p:ph idx="1" type="subTitle"/>
          </p:nvPr>
        </p:nvSpPr>
        <p:spPr>
          <a:xfrm>
            <a:off x="720125" y="2968639"/>
            <a:ext cx="2392800" cy="158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Inter Medium"/>
                <a:ea typeface="Inter Medium"/>
                <a:cs typeface="Inter Medium"/>
                <a:sym typeface="Inter Medium"/>
              </a:rPr>
              <a:t>TIA is a condition in which blood supply to the brain is momentarily disrupted.</a:t>
            </a:r>
            <a:endParaRPr>
              <a:latin typeface="Inter Medium"/>
              <a:ea typeface="Inter Medium"/>
              <a:cs typeface="Inter Medium"/>
              <a:sym typeface="Inter Medium"/>
            </a:endParaRPr>
          </a:p>
          <a:p>
            <a:pPr indent="0" lvl="0" marL="0" rtl="0" algn="just">
              <a:spcBef>
                <a:spcPts val="0"/>
              </a:spcBef>
              <a:spcAft>
                <a:spcPts val="0"/>
              </a:spcAft>
              <a:buNone/>
            </a:pPr>
            <a:r>
              <a:rPr lang="en">
                <a:latin typeface="Inter Medium"/>
                <a:ea typeface="Inter Medium"/>
                <a:cs typeface="Inter Medium"/>
                <a:sym typeface="Inter Medium"/>
              </a:rPr>
              <a:t>Patients often recover from this form of stroke in minutes.</a:t>
            </a:r>
            <a:endParaRPr>
              <a:latin typeface="Inter Medium"/>
              <a:ea typeface="Inter Medium"/>
              <a:cs typeface="Inter Medium"/>
              <a:sym typeface="Inter Medium"/>
            </a:endParaRPr>
          </a:p>
        </p:txBody>
      </p:sp>
      <p:sp>
        <p:nvSpPr>
          <p:cNvPr id="373" name="Google Shape;373;p33"/>
          <p:cNvSpPr txBox="1"/>
          <p:nvPr>
            <p:ph idx="2" type="subTitle"/>
          </p:nvPr>
        </p:nvSpPr>
        <p:spPr>
          <a:xfrm>
            <a:off x="3375598" y="2968639"/>
            <a:ext cx="2392800" cy="158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Inter Medium"/>
                <a:ea typeface="Inter Medium"/>
                <a:cs typeface="Inter Medium"/>
                <a:sym typeface="Inter Medium"/>
              </a:rPr>
              <a:t>This is the most prevalent form of stroke. It happens when a major blood artery in the brain becomes clogged, which can be caused by a blood clot. </a:t>
            </a:r>
            <a:endParaRPr>
              <a:latin typeface="Inter Medium"/>
              <a:ea typeface="Inter Medium"/>
              <a:cs typeface="Inter Medium"/>
              <a:sym typeface="Inter Medium"/>
            </a:endParaRPr>
          </a:p>
          <a:p>
            <a:pPr indent="0" lvl="0" marL="0" rtl="0" algn="just">
              <a:spcBef>
                <a:spcPts val="0"/>
              </a:spcBef>
              <a:spcAft>
                <a:spcPts val="0"/>
              </a:spcAft>
              <a:buNone/>
            </a:pPr>
            <a:r>
              <a:rPr lang="en">
                <a:latin typeface="Inter Medium"/>
                <a:ea typeface="Inter Medium"/>
                <a:cs typeface="Inter Medium"/>
                <a:sym typeface="Inter Medium"/>
              </a:rPr>
              <a:t>It may also get clogged due to an accumulation of fat and cholesterol.</a:t>
            </a:r>
            <a:endParaRPr>
              <a:latin typeface="Inter Medium"/>
              <a:ea typeface="Inter Medium"/>
              <a:cs typeface="Inter Medium"/>
              <a:sym typeface="Inter Medium"/>
            </a:endParaRPr>
          </a:p>
        </p:txBody>
      </p:sp>
      <p:sp>
        <p:nvSpPr>
          <p:cNvPr id="374" name="Google Shape;374;p33"/>
          <p:cNvSpPr txBox="1"/>
          <p:nvPr>
            <p:ph idx="3" type="subTitle"/>
          </p:nvPr>
        </p:nvSpPr>
        <p:spPr>
          <a:xfrm>
            <a:off x="6031075" y="2968639"/>
            <a:ext cx="2392800" cy="158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Inter Medium"/>
                <a:ea typeface="Inter Medium"/>
                <a:cs typeface="Inter Medium"/>
                <a:sym typeface="Inter Medium"/>
              </a:rPr>
              <a:t>O</a:t>
            </a:r>
            <a:r>
              <a:rPr lang="en">
                <a:latin typeface="Inter Medium"/>
                <a:ea typeface="Inter Medium"/>
                <a:cs typeface="Inter Medium"/>
                <a:sym typeface="Inter Medium"/>
              </a:rPr>
              <a:t>ccurs when a brain artery ruptures and spills blood into nearby tissues. Damage to brain cells and tissue occurs when the blood pressure of the arteries is greater than that of the skull.</a:t>
            </a:r>
            <a:endParaRPr>
              <a:latin typeface="Inter Medium"/>
              <a:ea typeface="Inter Medium"/>
              <a:cs typeface="Inter Medium"/>
              <a:sym typeface="Inter Medium"/>
            </a:endParaRPr>
          </a:p>
        </p:txBody>
      </p:sp>
      <p:sp>
        <p:nvSpPr>
          <p:cNvPr id="375" name="Google Shape;375;p33"/>
          <p:cNvSpPr txBox="1"/>
          <p:nvPr>
            <p:ph idx="6" type="subTitle"/>
          </p:nvPr>
        </p:nvSpPr>
        <p:spPr>
          <a:xfrm>
            <a:off x="6031075" y="2187200"/>
            <a:ext cx="2392800" cy="7644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a:t>Hemorrhagic Stroke</a:t>
            </a:r>
            <a:endParaRPr/>
          </a:p>
        </p:txBody>
      </p:sp>
      <p:sp>
        <p:nvSpPr>
          <p:cNvPr id="376" name="Google Shape;376;p33"/>
          <p:cNvSpPr/>
          <p:nvPr/>
        </p:nvSpPr>
        <p:spPr>
          <a:xfrm>
            <a:off x="788350" y="1280550"/>
            <a:ext cx="792300" cy="792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latin typeface="Inter"/>
              <a:ea typeface="Inter"/>
              <a:cs typeface="Inter"/>
              <a:sym typeface="Inter"/>
            </a:endParaRPr>
          </a:p>
        </p:txBody>
      </p:sp>
      <p:sp>
        <p:nvSpPr>
          <p:cNvPr id="377" name="Google Shape;377;p33"/>
          <p:cNvSpPr/>
          <p:nvPr/>
        </p:nvSpPr>
        <p:spPr>
          <a:xfrm>
            <a:off x="6031075" y="1280538"/>
            <a:ext cx="792300" cy="792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latin typeface="Inter"/>
              <a:ea typeface="Inter"/>
              <a:cs typeface="Inter"/>
              <a:sym typeface="Inter"/>
            </a:endParaRPr>
          </a:p>
        </p:txBody>
      </p:sp>
      <p:sp>
        <p:nvSpPr>
          <p:cNvPr id="378" name="Google Shape;378;p33"/>
          <p:cNvSpPr/>
          <p:nvPr/>
        </p:nvSpPr>
        <p:spPr>
          <a:xfrm>
            <a:off x="3409700" y="1280550"/>
            <a:ext cx="792300" cy="792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latin typeface="Inter"/>
              <a:ea typeface="Inter"/>
              <a:cs typeface="Inter"/>
              <a:sym typeface="Inter"/>
            </a:endParaRPr>
          </a:p>
        </p:txBody>
      </p:sp>
      <p:sp>
        <p:nvSpPr>
          <p:cNvPr id="379" name="Google Shape;379;p33"/>
          <p:cNvSpPr/>
          <p:nvPr/>
        </p:nvSpPr>
        <p:spPr>
          <a:xfrm>
            <a:off x="979142" y="1488248"/>
            <a:ext cx="410732" cy="376903"/>
          </a:xfrm>
          <a:custGeom>
            <a:rect b="b" l="l" r="r" t="t"/>
            <a:pathLst>
              <a:path extrusionOk="0" h="11565" w="12603">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p>
        </p:txBody>
      </p:sp>
      <p:grpSp>
        <p:nvGrpSpPr>
          <p:cNvPr id="380" name="Google Shape;380;p33"/>
          <p:cNvGrpSpPr/>
          <p:nvPr/>
        </p:nvGrpSpPr>
        <p:grpSpPr>
          <a:xfrm>
            <a:off x="3577249" y="1448089"/>
            <a:ext cx="457206" cy="457202"/>
            <a:chOff x="6203579" y="3348981"/>
            <a:chExt cx="351615" cy="350373"/>
          </a:xfrm>
        </p:grpSpPr>
        <p:sp>
          <p:nvSpPr>
            <p:cNvPr id="381" name="Google Shape;381;p33"/>
            <p:cNvSpPr/>
            <p:nvPr/>
          </p:nvSpPr>
          <p:spPr>
            <a:xfrm>
              <a:off x="6377667" y="3404249"/>
              <a:ext cx="93686" cy="58072"/>
            </a:xfrm>
            <a:custGeom>
              <a:rect b="b" l="l" r="r" t="t"/>
              <a:pathLst>
                <a:path extrusionOk="0" h="1823" w="2941">
                  <a:moveTo>
                    <a:pt x="644" y="0"/>
                  </a:moveTo>
                  <a:cubicBezTo>
                    <a:pt x="467" y="0"/>
                    <a:pt x="288" y="39"/>
                    <a:pt x="119" y="120"/>
                  </a:cubicBezTo>
                  <a:cubicBezTo>
                    <a:pt x="36" y="155"/>
                    <a:pt x="0" y="251"/>
                    <a:pt x="36" y="322"/>
                  </a:cubicBezTo>
                  <a:cubicBezTo>
                    <a:pt x="70" y="374"/>
                    <a:pt x="129" y="413"/>
                    <a:pt x="186" y="413"/>
                  </a:cubicBezTo>
                  <a:cubicBezTo>
                    <a:pt x="208" y="413"/>
                    <a:pt x="230" y="407"/>
                    <a:pt x="250" y="394"/>
                  </a:cubicBezTo>
                  <a:cubicBezTo>
                    <a:pt x="370" y="337"/>
                    <a:pt x="498" y="310"/>
                    <a:pt x="625" y="310"/>
                  </a:cubicBezTo>
                  <a:cubicBezTo>
                    <a:pt x="950" y="310"/>
                    <a:pt x="1269" y="487"/>
                    <a:pt x="1441" y="786"/>
                  </a:cubicBezTo>
                  <a:cubicBezTo>
                    <a:pt x="1215" y="1036"/>
                    <a:pt x="1143" y="1406"/>
                    <a:pt x="1286" y="1739"/>
                  </a:cubicBezTo>
                  <a:cubicBezTo>
                    <a:pt x="1322" y="1798"/>
                    <a:pt x="1381" y="1822"/>
                    <a:pt x="1441" y="1822"/>
                  </a:cubicBezTo>
                  <a:cubicBezTo>
                    <a:pt x="1560" y="1822"/>
                    <a:pt x="1631" y="1703"/>
                    <a:pt x="1584" y="1608"/>
                  </a:cubicBezTo>
                  <a:cubicBezTo>
                    <a:pt x="1453" y="1322"/>
                    <a:pt x="1572" y="989"/>
                    <a:pt x="1858" y="858"/>
                  </a:cubicBezTo>
                  <a:cubicBezTo>
                    <a:pt x="1936" y="822"/>
                    <a:pt x="2017" y="805"/>
                    <a:pt x="2096" y="805"/>
                  </a:cubicBezTo>
                  <a:cubicBezTo>
                    <a:pt x="2305" y="805"/>
                    <a:pt x="2501" y="924"/>
                    <a:pt x="2596" y="1132"/>
                  </a:cubicBezTo>
                  <a:cubicBezTo>
                    <a:pt x="2631" y="1193"/>
                    <a:pt x="2699" y="1229"/>
                    <a:pt x="2760" y="1229"/>
                  </a:cubicBezTo>
                  <a:cubicBezTo>
                    <a:pt x="2782" y="1229"/>
                    <a:pt x="2803" y="1224"/>
                    <a:pt x="2822" y="1215"/>
                  </a:cubicBezTo>
                  <a:cubicBezTo>
                    <a:pt x="2893" y="1167"/>
                    <a:pt x="2941" y="1084"/>
                    <a:pt x="2893" y="1013"/>
                  </a:cubicBezTo>
                  <a:cubicBezTo>
                    <a:pt x="2757" y="696"/>
                    <a:pt x="2448" y="503"/>
                    <a:pt x="2108" y="503"/>
                  </a:cubicBezTo>
                  <a:cubicBezTo>
                    <a:pt x="1975" y="503"/>
                    <a:pt x="1837" y="532"/>
                    <a:pt x="1703" y="596"/>
                  </a:cubicBezTo>
                  <a:cubicBezTo>
                    <a:pt x="1476" y="218"/>
                    <a:pt x="1066" y="0"/>
                    <a:pt x="6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3"/>
            <p:cNvSpPr/>
            <p:nvPr/>
          </p:nvSpPr>
          <p:spPr>
            <a:xfrm>
              <a:off x="6260090" y="3449611"/>
              <a:ext cx="76643" cy="44947"/>
            </a:xfrm>
            <a:custGeom>
              <a:rect b="b" l="l" r="r" t="t"/>
              <a:pathLst>
                <a:path extrusionOk="0" h="1411" w="2406">
                  <a:moveTo>
                    <a:pt x="1868" y="0"/>
                  </a:moveTo>
                  <a:cubicBezTo>
                    <a:pt x="1523" y="0"/>
                    <a:pt x="1190" y="178"/>
                    <a:pt x="1012" y="541"/>
                  </a:cubicBezTo>
                  <a:cubicBezTo>
                    <a:pt x="891" y="501"/>
                    <a:pt x="765" y="480"/>
                    <a:pt x="638" y="480"/>
                  </a:cubicBezTo>
                  <a:cubicBezTo>
                    <a:pt x="466" y="480"/>
                    <a:pt x="291" y="518"/>
                    <a:pt x="119" y="601"/>
                  </a:cubicBezTo>
                  <a:cubicBezTo>
                    <a:pt x="36" y="636"/>
                    <a:pt x="0" y="732"/>
                    <a:pt x="36" y="803"/>
                  </a:cubicBezTo>
                  <a:cubicBezTo>
                    <a:pt x="70" y="855"/>
                    <a:pt x="129" y="894"/>
                    <a:pt x="186" y="894"/>
                  </a:cubicBezTo>
                  <a:cubicBezTo>
                    <a:pt x="209" y="894"/>
                    <a:pt x="230" y="888"/>
                    <a:pt x="250" y="875"/>
                  </a:cubicBezTo>
                  <a:cubicBezTo>
                    <a:pt x="375" y="820"/>
                    <a:pt x="506" y="794"/>
                    <a:pt x="636" y="794"/>
                  </a:cubicBezTo>
                  <a:cubicBezTo>
                    <a:pt x="990" y="794"/>
                    <a:pt x="1332" y="987"/>
                    <a:pt x="1489" y="1327"/>
                  </a:cubicBezTo>
                  <a:cubicBezTo>
                    <a:pt x="1512" y="1386"/>
                    <a:pt x="1572" y="1410"/>
                    <a:pt x="1631" y="1410"/>
                  </a:cubicBezTo>
                  <a:cubicBezTo>
                    <a:pt x="1750" y="1410"/>
                    <a:pt x="1822" y="1291"/>
                    <a:pt x="1786" y="1196"/>
                  </a:cubicBezTo>
                  <a:cubicBezTo>
                    <a:pt x="1679" y="970"/>
                    <a:pt x="1500" y="779"/>
                    <a:pt x="1310" y="660"/>
                  </a:cubicBezTo>
                  <a:cubicBezTo>
                    <a:pt x="1435" y="426"/>
                    <a:pt x="1654" y="315"/>
                    <a:pt x="1877" y="315"/>
                  </a:cubicBezTo>
                  <a:cubicBezTo>
                    <a:pt x="1971" y="315"/>
                    <a:pt x="2067" y="335"/>
                    <a:pt x="2155" y="374"/>
                  </a:cubicBezTo>
                  <a:cubicBezTo>
                    <a:pt x="2175" y="388"/>
                    <a:pt x="2198" y="394"/>
                    <a:pt x="2221" y="394"/>
                  </a:cubicBezTo>
                  <a:cubicBezTo>
                    <a:pt x="2280" y="394"/>
                    <a:pt x="2341" y="355"/>
                    <a:pt x="2358" y="303"/>
                  </a:cubicBezTo>
                  <a:cubicBezTo>
                    <a:pt x="2405" y="220"/>
                    <a:pt x="2358" y="124"/>
                    <a:pt x="2286" y="89"/>
                  </a:cubicBezTo>
                  <a:cubicBezTo>
                    <a:pt x="2151" y="30"/>
                    <a:pt x="2009" y="0"/>
                    <a:pt x="18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3"/>
            <p:cNvSpPr/>
            <p:nvPr/>
          </p:nvSpPr>
          <p:spPr>
            <a:xfrm>
              <a:off x="6415574" y="3498349"/>
              <a:ext cx="49343" cy="21598"/>
            </a:xfrm>
            <a:custGeom>
              <a:rect b="b" l="l" r="r" t="t"/>
              <a:pathLst>
                <a:path extrusionOk="0" h="678" w="1549">
                  <a:moveTo>
                    <a:pt x="642" y="1"/>
                  </a:moveTo>
                  <a:cubicBezTo>
                    <a:pt x="446" y="1"/>
                    <a:pt x="250" y="58"/>
                    <a:pt x="84" y="178"/>
                  </a:cubicBezTo>
                  <a:cubicBezTo>
                    <a:pt x="13" y="237"/>
                    <a:pt x="1" y="333"/>
                    <a:pt x="37" y="404"/>
                  </a:cubicBezTo>
                  <a:cubicBezTo>
                    <a:pt x="75" y="450"/>
                    <a:pt x="128" y="477"/>
                    <a:pt x="180" y="477"/>
                  </a:cubicBezTo>
                  <a:cubicBezTo>
                    <a:pt x="209" y="477"/>
                    <a:pt x="237" y="469"/>
                    <a:pt x="263" y="452"/>
                  </a:cubicBezTo>
                  <a:cubicBezTo>
                    <a:pt x="382" y="366"/>
                    <a:pt x="521" y="324"/>
                    <a:pt x="659" y="324"/>
                  </a:cubicBezTo>
                  <a:cubicBezTo>
                    <a:pt x="865" y="324"/>
                    <a:pt x="1068" y="417"/>
                    <a:pt x="1203" y="595"/>
                  </a:cubicBezTo>
                  <a:cubicBezTo>
                    <a:pt x="1227" y="642"/>
                    <a:pt x="1275" y="678"/>
                    <a:pt x="1334" y="678"/>
                  </a:cubicBezTo>
                  <a:cubicBezTo>
                    <a:pt x="1465" y="678"/>
                    <a:pt x="1549" y="523"/>
                    <a:pt x="1465" y="416"/>
                  </a:cubicBezTo>
                  <a:cubicBezTo>
                    <a:pt x="1268" y="146"/>
                    <a:pt x="954" y="1"/>
                    <a:pt x="6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p:nvPr/>
          </p:nvSpPr>
          <p:spPr>
            <a:xfrm>
              <a:off x="6344283" y="3473247"/>
              <a:ext cx="41380" cy="32301"/>
            </a:xfrm>
            <a:custGeom>
              <a:rect b="b" l="l" r="r" t="t"/>
              <a:pathLst>
                <a:path extrusionOk="0" h="1014" w="1299">
                  <a:moveTo>
                    <a:pt x="1122" y="0"/>
                  </a:moveTo>
                  <a:cubicBezTo>
                    <a:pt x="1048" y="0"/>
                    <a:pt x="986" y="56"/>
                    <a:pt x="953" y="133"/>
                  </a:cubicBezTo>
                  <a:cubicBezTo>
                    <a:pt x="899" y="455"/>
                    <a:pt x="612" y="701"/>
                    <a:pt x="293" y="701"/>
                  </a:cubicBezTo>
                  <a:cubicBezTo>
                    <a:pt x="259" y="701"/>
                    <a:pt x="225" y="698"/>
                    <a:pt x="191" y="692"/>
                  </a:cubicBezTo>
                  <a:cubicBezTo>
                    <a:pt x="178" y="689"/>
                    <a:pt x="166" y="687"/>
                    <a:pt x="155" y="687"/>
                  </a:cubicBezTo>
                  <a:cubicBezTo>
                    <a:pt x="87" y="687"/>
                    <a:pt x="33" y="742"/>
                    <a:pt x="12" y="823"/>
                  </a:cubicBezTo>
                  <a:cubicBezTo>
                    <a:pt x="0" y="906"/>
                    <a:pt x="60" y="990"/>
                    <a:pt x="155" y="1002"/>
                  </a:cubicBezTo>
                  <a:cubicBezTo>
                    <a:pt x="215" y="1014"/>
                    <a:pt x="250" y="1014"/>
                    <a:pt x="310" y="1014"/>
                  </a:cubicBezTo>
                  <a:cubicBezTo>
                    <a:pt x="774" y="1014"/>
                    <a:pt x="1203" y="668"/>
                    <a:pt x="1286" y="180"/>
                  </a:cubicBezTo>
                  <a:cubicBezTo>
                    <a:pt x="1298" y="97"/>
                    <a:pt x="1239" y="13"/>
                    <a:pt x="1143" y="2"/>
                  </a:cubicBezTo>
                  <a:cubicBezTo>
                    <a:pt x="1136" y="1"/>
                    <a:pt x="1129"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3"/>
            <p:cNvSpPr/>
            <p:nvPr/>
          </p:nvSpPr>
          <p:spPr>
            <a:xfrm>
              <a:off x="6203579" y="3348981"/>
              <a:ext cx="351615" cy="350373"/>
            </a:xfrm>
            <a:custGeom>
              <a:rect b="b" l="l" r="r" t="t"/>
              <a:pathLst>
                <a:path extrusionOk="0" h="10999" w="11038">
                  <a:moveTo>
                    <a:pt x="4995" y="1"/>
                  </a:moveTo>
                  <a:cubicBezTo>
                    <a:pt x="4687" y="1"/>
                    <a:pt x="4370" y="111"/>
                    <a:pt x="4132" y="331"/>
                  </a:cubicBezTo>
                  <a:cubicBezTo>
                    <a:pt x="3987" y="258"/>
                    <a:pt x="3828" y="224"/>
                    <a:pt x="3666" y="224"/>
                  </a:cubicBezTo>
                  <a:cubicBezTo>
                    <a:pt x="3298" y="224"/>
                    <a:pt x="2919" y="402"/>
                    <a:pt x="2679" y="700"/>
                  </a:cubicBezTo>
                  <a:cubicBezTo>
                    <a:pt x="2642" y="695"/>
                    <a:pt x="2604" y="692"/>
                    <a:pt x="2566" y="692"/>
                  </a:cubicBezTo>
                  <a:cubicBezTo>
                    <a:pt x="2064" y="692"/>
                    <a:pt x="1551" y="1122"/>
                    <a:pt x="1429" y="1676"/>
                  </a:cubicBezTo>
                  <a:cubicBezTo>
                    <a:pt x="881" y="1795"/>
                    <a:pt x="488" y="2462"/>
                    <a:pt x="643" y="3081"/>
                  </a:cubicBezTo>
                  <a:cubicBezTo>
                    <a:pt x="84" y="3379"/>
                    <a:pt x="0" y="4248"/>
                    <a:pt x="441" y="4784"/>
                  </a:cubicBezTo>
                  <a:cubicBezTo>
                    <a:pt x="336" y="5477"/>
                    <a:pt x="852" y="6142"/>
                    <a:pt x="1432" y="6142"/>
                  </a:cubicBezTo>
                  <a:cubicBezTo>
                    <a:pt x="1510" y="6142"/>
                    <a:pt x="1589" y="6130"/>
                    <a:pt x="1667" y="6105"/>
                  </a:cubicBezTo>
                  <a:cubicBezTo>
                    <a:pt x="1827" y="6308"/>
                    <a:pt x="2150" y="6444"/>
                    <a:pt x="2456" y="6444"/>
                  </a:cubicBezTo>
                  <a:cubicBezTo>
                    <a:pt x="2491" y="6444"/>
                    <a:pt x="2526" y="6442"/>
                    <a:pt x="2560" y="6439"/>
                  </a:cubicBezTo>
                  <a:cubicBezTo>
                    <a:pt x="3002" y="7378"/>
                    <a:pt x="3681" y="7769"/>
                    <a:pt x="4568" y="7769"/>
                  </a:cubicBezTo>
                  <a:cubicBezTo>
                    <a:pt x="4805" y="7769"/>
                    <a:pt x="5056" y="7741"/>
                    <a:pt x="5322" y="7689"/>
                  </a:cubicBezTo>
                  <a:cubicBezTo>
                    <a:pt x="5429" y="8070"/>
                    <a:pt x="5715" y="8534"/>
                    <a:pt x="6382" y="8915"/>
                  </a:cubicBezTo>
                  <a:cubicBezTo>
                    <a:pt x="7454" y="9534"/>
                    <a:pt x="7965" y="10022"/>
                    <a:pt x="8037" y="10487"/>
                  </a:cubicBezTo>
                  <a:cubicBezTo>
                    <a:pt x="8085" y="10796"/>
                    <a:pt x="8346" y="10999"/>
                    <a:pt x="8644" y="10999"/>
                  </a:cubicBezTo>
                  <a:cubicBezTo>
                    <a:pt x="9049" y="10999"/>
                    <a:pt x="9323" y="10630"/>
                    <a:pt x="9251" y="10260"/>
                  </a:cubicBezTo>
                  <a:lnTo>
                    <a:pt x="8835" y="8355"/>
                  </a:lnTo>
                  <a:cubicBezTo>
                    <a:pt x="9275" y="8260"/>
                    <a:pt x="9573" y="7927"/>
                    <a:pt x="9620" y="7593"/>
                  </a:cubicBezTo>
                  <a:cubicBezTo>
                    <a:pt x="9656" y="7308"/>
                    <a:pt x="9763" y="7177"/>
                    <a:pt x="9644" y="6867"/>
                  </a:cubicBezTo>
                  <a:cubicBezTo>
                    <a:pt x="10299" y="6808"/>
                    <a:pt x="10752" y="6081"/>
                    <a:pt x="10609" y="5427"/>
                  </a:cubicBezTo>
                  <a:cubicBezTo>
                    <a:pt x="11025" y="5034"/>
                    <a:pt x="11037" y="4212"/>
                    <a:pt x="10585" y="3831"/>
                  </a:cubicBezTo>
                  <a:cubicBezTo>
                    <a:pt x="10656" y="3307"/>
                    <a:pt x="10323" y="2760"/>
                    <a:pt x="9823" y="2545"/>
                  </a:cubicBezTo>
                  <a:cubicBezTo>
                    <a:pt x="9835" y="2355"/>
                    <a:pt x="9787" y="2164"/>
                    <a:pt x="9704" y="1974"/>
                  </a:cubicBezTo>
                  <a:cubicBezTo>
                    <a:pt x="9673" y="1919"/>
                    <a:pt x="9616" y="1890"/>
                    <a:pt x="9560" y="1890"/>
                  </a:cubicBezTo>
                  <a:cubicBezTo>
                    <a:pt x="9531" y="1890"/>
                    <a:pt x="9502" y="1898"/>
                    <a:pt x="9478" y="1914"/>
                  </a:cubicBezTo>
                  <a:cubicBezTo>
                    <a:pt x="9406" y="1950"/>
                    <a:pt x="9370" y="2057"/>
                    <a:pt x="9418" y="2129"/>
                  </a:cubicBezTo>
                  <a:cubicBezTo>
                    <a:pt x="9513" y="2295"/>
                    <a:pt x="9537" y="2474"/>
                    <a:pt x="9489" y="2605"/>
                  </a:cubicBezTo>
                  <a:cubicBezTo>
                    <a:pt x="9466" y="2700"/>
                    <a:pt x="9525" y="2783"/>
                    <a:pt x="9609" y="2819"/>
                  </a:cubicBezTo>
                  <a:cubicBezTo>
                    <a:pt x="10061" y="2926"/>
                    <a:pt x="10371" y="3438"/>
                    <a:pt x="10251" y="3855"/>
                  </a:cubicBezTo>
                  <a:cubicBezTo>
                    <a:pt x="10240" y="3938"/>
                    <a:pt x="10263" y="4010"/>
                    <a:pt x="10323" y="4034"/>
                  </a:cubicBezTo>
                  <a:cubicBezTo>
                    <a:pt x="10609" y="4212"/>
                    <a:pt x="10716" y="4724"/>
                    <a:pt x="10490" y="5105"/>
                  </a:cubicBezTo>
                  <a:cubicBezTo>
                    <a:pt x="10418" y="4950"/>
                    <a:pt x="10299" y="4748"/>
                    <a:pt x="10085" y="4557"/>
                  </a:cubicBezTo>
                  <a:cubicBezTo>
                    <a:pt x="10051" y="4529"/>
                    <a:pt x="10014" y="4514"/>
                    <a:pt x="9978" y="4514"/>
                  </a:cubicBezTo>
                  <a:cubicBezTo>
                    <a:pt x="9939" y="4514"/>
                    <a:pt x="9902" y="4532"/>
                    <a:pt x="9870" y="4569"/>
                  </a:cubicBezTo>
                  <a:cubicBezTo>
                    <a:pt x="9799" y="4653"/>
                    <a:pt x="9799" y="4736"/>
                    <a:pt x="9882" y="4796"/>
                  </a:cubicBezTo>
                  <a:cubicBezTo>
                    <a:pt x="10085" y="4974"/>
                    <a:pt x="10216" y="5200"/>
                    <a:pt x="10287" y="5462"/>
                  </a:cubicBezTo>
                  <a:lnTo>
                    <a:pt x="10287" y="5498"/>
                  </a:lnTo>
                  <a:cubicBezTo>
                    <a:pt x="10463" y="6016"/>
                    <a:pt x="10035" y="6624"/>
                    <a:pt x="9592" y="6624"/>
                  </a:cubicBezTo>
                  <a:cubicBezTo>
                    <a:pt x="9526" y="6624"/>
                    <a:pt x="9459" y="6611"/>
                    <a:pt x="9394" y="6581"/>
                  </a:cubicBezTo>
                  <a:lnTo>
                    <a:pt x="9359" y="6581"/>
                  </a:lnTo>
                  <a:cubicBezTo>
                    <a:pt x="9251" y="6510"/>
                    <a:pt x="9120" y="6462"/>
                    <a:pt x="8989" y="6462"/>
                  </a:cubicBezTo>
                  <a:lnTo>
                    <a:pt x="8180" y="6462"/>
                  </a:lnTo>
                  <a:cubicBezTo>
                    <a:pt x="8096" y="6462"/>
                    <a:pt x="8013" y="6534"/>
                    <a:pt x="8013" y="6629"/>
                  </a:cubicBezTo>
                  <a:cubicBezTo>
                    <a:pt x="8013" y="6712"/>
                    <a:pt x="8096" y="6796"/>
                    <a:pt x="8180" y="6796"/>
                  </a:cubicBezTo>
                  <a:lnTo>
                    <a:pt x="8989" y="6796"/>
                  </a:lnTo>
                  <a:cubicBezTo>
                    <a:pt x="9251" y="6796"/>
                    <a:pt x="9442" y="7046"/>
                    <a:pt x="9370" y="7296"/>
                  </a:cubicBezTo>
                  <a:cubicBezTo>
                    <a:pt x="9370" y="7308"/>
                    <a:pt x="9359" y="7367"/>
                    <a:pt x="9311" y="7605"/>
                  </a:cubicBezTo>
                  <a:cubicBezTo>
                    <a:pt x="9228" y="7927"/>
                    <a:pt x="8942" y="8141"/>
                    <a:pt x="8632" y="8141"/>
                  </a:cubicBezTo>
                  <a:lnTo>
                    <a:pt x="7596" y="8141"/>
                  </a:lnTo>
                  <a:cubicBezTo>
                    <a:pt x="7275" y="8141"/>
                    <a:pt x="6989" y="7927"/>
                    <a:pt x="6918" y="7605"/>
                  </a:cubicBezTo>
                  <a:cubicBezTo>
                    <a:pt x="6870" y="7355"/>
                    <a:pt x="6858" y="7296"/>
                    <a:pt x="6858" y="7296"/>
                  </a:cubicBezTo>
                  <a:cubicBezTo>
                    <a:pt x="6799" y="7046"/>
                    <a:pt x="6977" y="6796"/>
                    <a:pt x="7239" y="6796"/>
                  </a:cubicBezTo>
                  <a:lnTo>
                    <a:pt x="7501" y="6796"/>
                  </a:lnTo>
                  <a:cubicBezTo>
                    <a:pt x="7584" y="6796"/>
                    <a:pt x="7656" y="6712"/>
                    <a:pt x="7656" y="6629"/>
                  </a:cubicBezTo>
                  <a:cubicBezTo>
                    <a:pt x="7656" y="6534"/>
                    <a:pt x="7584" y="6462"/>
                    <a:pt x="7501" y="6462"/>
                  </a:cubicBezTo>
                  <a:lnTo>
                    <a:pt x="7239" y="6462"/>
                  </a:lnTo>
                  <a:cubicBezTo>
                    <a:pt x="6763" y="6462"/>
                    <a:pt x="6430" y="6915"/>
                    <a:pt x="6549" y="7355"/>
                  </a:cubicBezTo>
                  <a:cubicBezTo>
                    <a:pt x="6584" y="7593"/>
                    <a:pt x="6608" y="7665"/>
                    <a:pt x="6608" y="7665"/>
                  </a:cubicBezTo>
                  <a:cubicBezTo>
                    <a:pt x="6727" y="8129"/>
                    <a:pt x="7144" y="8439"/>
                    <a:pt x="7596" y="8439"/>
                  </a:cubicBezTo>
                  <a:lnTo>
                    <a:pt x="8525" y="8439"/>
                  </a:lnTo>
                  <a:lnTo>
                    <a:pt x="8942" y="10380"/>
                  </a:lnTo>
                  <a:cubicBezTo>
                    <a:pt x="8954" y="10463"/>
                    <a:pt x="8942" y="10558"/>
                    <a:pt x="8882" y="10630"/>
                  </a:cubicBezTo>
                  <a:cubicBezTo>
                    <a:pt x="8818" y="10703"/>
                    <a:pt x="8733" y="10737"/>
                    <a:pt x="8650" y="10737"/>
                  </a:cubicBezTo>
                  <a:cubicBezTo>
                    <a:pt x="8517" y="10737"/>
                    <a:pt x="8388" y="10648"/>
                    <a:pt x="8358" y="10487"/>
                  </a:cubicBezTo>
                  <a:cubicBezTo>
                    <a:pt x="8275" y="9903"/>
                    <a:pt x="7739" y="9368"/>
                    <a:pt x="6561" y="8677"/>
                  </a:cubicBezTo>
                  <a:cubicBezTo>
                    <a:pt x="5751" y="8225"/>
                    <a:pt x="5513" y="7570"/>
                    <a:pt x="5620" y="6998"/>
                  </a:cubicBezTo>
                  <a:lnTo>
                    <a:pt x="5620" y="6998"/>
                  </a:lnTo>
                  <a:cubicBezTo>
                    <a:pt x="5918" y="7129"/>
                    <a:pt x="5870" y="7272"/>
                    <a:pt x="6025" y="7272"/>
                  </a:cubicBezTo>
                  <a:cubicBezTo>
                    <a:pt x="6156" y="7272"/>
                    <a:pt x="6227" y="7117"/>
                    <a:pt x="6156" y="7010"/>
                  </a:cubicBezTo>
                  <a:cubicBezTo>
                    <a:pt x="6025" y="6820"/>
                    <a:pt x="5834" y="6712"/>
                    <a:pt x="5620" y="6653"/>
                  </a:cubicBezTo>
                  <a:lnTo>
                    <a:pt x="5584" y="6617"/>
                  </a:lnTo>
                  <a:cubicBezTo>
                    <a:pt x="5560" y="6605"/>
                    <a:pt x="5537" y="6599"/>
                    <a:pt x="5516" y="6599"/>
                  </a:cubicBezTo>
                  <a:cubicBezTo>
                    <a:pt x="5495" y="6599"/>
                    <a:pt x="5477" y="6605"/>
                    <a:pt x="5465" y="6617"/>
                  </a:cubicBezTo>
                  <a:cubicBezTo>
                    <a:pt x="5422" y="6610"/>
                    <a:pt x="5377" y="6607"/>
                    <a:pt x="5333" y="6607"/>
                  </a:cubicBezTo>
                  <a:cubicBezTo>
                    <a:pt x="5145" y="6607"/>
                    <a:pt x="4950" y="6666"/>
                    <a:pt x="4787" y="6772"/>
                  </a:cubicBezTo>
                  <a:cubicBezTo>
                    <a:pt x="4715" y="6831"/>
                    <a:pt x="4703" y="6927"/>
                    <a:pt x="4751" y="6998"/>
                  </a:cubicBezTo>
                  <a:cubicBezTo>
                    <a:pt x="4789" y="7044"/>
                    <a:pt x="4838" y="7071"/>
                    <a:pt x="4886" y="7071"/>
                  </a:cubicBezTo>
                  <a:cubicBezTo>
                    <a:pt x="4913" y="7071"/>
                    <a:pt x="4940" y="7063"/>
                    <a:pt x="4965" y="7046"/>
                  </a:cubicBezTo>
                  <a:cubicBezTo>
                    <a:pt x="5072" y="6974"/>
                    <a:pt x="5191" y="6939"/>
                    <a:pt x="5310" y="6939"/>
                  </a:cubicBezTo>
                  <a:cubicBezTo>
                    <a:pt x="5298" y="7058"/>
                    <a:pt x="5287" y="7224"/>
                    <a:pt x="5298" y="7403"/>
                  </a:cubicBezTo>
                  <a:cubicBezTo>
                    <a:pt x="5049" y="7450"/>
                    <a:pt x="4820" y="7475"/>
                    <a:pt x="4609" y="7475"/>
                  </a:cubicBezTo>
                  <a:cubicBezTo>
                    <a:pt x="3761" y="7475"/>
                    <a:pt x="3208" y="7082"/>
                    <a:pt x="2846" y="6224"/>
                  </a:cubicBezTo>
                  <a:cubicBezTo>
                    <a:pt x="2798" y="6058"/>
                    <a:pt x="2762" y="5796"/>
                    <a:pt x="2798" y="5688"/>
                  </a:cubicBezTo>
                  <a:cubicBezTo>
                    <a:pt x="2822" y="5605"/>
                    <a:pt x="2786" y="5510"/>
                    <a:pt x="2691" y="5486"/>
                  </a:cubicBezTo>
                  <a:cubicBezTo>
                    <a:pt x="2672" y="5478"/>
                    <a:pt x="2652" y="5474"/>
                    <a:pt x="2633" y="5474"/>
                  </a:cubicBezTo>
                  <a:cubicBezTo>
                    <a:pt x="2568" y="5474"/>
                    <a:pt x="2507" y="5517"/>
                    <a:pt x="2489" y="5581"/>
                  </a:cubicBezTo>
                  <a:cubicBezTo>
                    <a:pt x="2429" y="5748"/>
                    <a:pt x="2453" y="5974"/>
                    <a:pt x="2489" y="6141"/>
                  </a:cubicBezTo>
                  <a:cubicBezTo>
                    <a:pt x="2469" y="6142"/>
                    <a:pt x="2450" y="6143"/>
                    <a:pt x="2431" y="6143"/>
                  </a:cubicBezTo>
                  <a:cubicBezTo>
                    <a:pt x="2141" y="6143"/>
                    <a:pt x="1950" y="5980"/>
                    <a:pt x="1905" y="5879"/>
                  </a:cubicBezTo>
                  <a:cubicBezTo>
                    <a:pt x="1893" y="5843"/>
                    <a:pt x="1858" y="5808"/>
                    <a:pt x="1810" y="5796"/>
                  </a:cubicBezTo>
                  <a:cubicBezTo>
                    <a:pt x="1789" y="5787"/>
                    <a:pt x="1771" y="5783"/>
                    <a:pt x="1753" y="5783"/>
                  </a:cubicBezTo>
                  <a:cubicBezTo>
                    <a:pt x="1701" y="5783"/>
                    <a:pt x="1658" y="5816"/>
                    <a:pt x="1596" y="5843"/>
                  </a:cubicBezTo>
                  <a:cubicBezTo>
                    <a:pt x="1552" y="5855"/>
                    <a:pt x="1509" y="5861"/>
                    <a:pt x="1466" y="5861"/>
                  </a:cubicBezTo>
                  <a:cubicBezTo>
                    <a:pt x="1050" y="5861"/>
                    <a:pt x="679" y="5315"/>
                    <a:pt x="798" y="4807"/>
                  </a:cubicBezTo>
                  <a:cubicBezTo>
                    <a:pt x="846" y="4653"/>
                    <a:pt x="643" y="4653"/>
                    <a:pt x="536" y="4260"/>
                  </a:cubicBezTo>
                  <a:cubicBezTo>
                    <a:pt x="417" y="3855"/>
                    <a:pt x="584" y="3462"/>
                    <a:pt x="893" y="3367"/>
                  </a:cubicBezTo>
                  <a:cubicBezTo>
                    <a:pt x="977" y="3343"/>
                    <a:pt x="1036" y="3248"/>
                    <a:pt x="1000" y="3164"/>
                  </a:cubicBezTo>
                  <a:cubicBezTo>
                    <a:pt x="798" y="2664"/>
                    <a:pt x="1131" y="2045"/>
                    <a:pt x="1596" y="2009"/>
                  </a:cubicBezTo>
                  <a:cubicBezTo>
                    <a:pt x="1667" y="2009"/>
                    <a:pt x="1739" y="1950"/>
                    <a:pt x="1739" y="1867"/>
                  </a:cubicBezTo>
                  <a:cubicBezTo>
                    <a:pt x="1781" y="1436"/>
                    <a:pt x="2175" y="1060"/>
                    <a:pt x="2570" y="1060"/>
                  </a:cubicBezTo>
                  <a:cubicBezTo>
                    <a:pt x="2623" y="1060"/>
                    <a:pt x="2675" y="1067"/>
                    <a:pt x="2727" y="1081"/>
                  </a:cubicBezTo>
                  <a:cubicBezTo>
                    <a:pt x="2736" y="1082"/>
                    <a:pt x="2745" y="1083"/>
                    <a:pt x="2754" y="1083"/>
                  </a:cubicBezTo>
                  <a:cubicBezTo>
                    <a:pt x="2816" y="1083"/>
                    <a:pt x="2874" y="1049"/>
                    <a:pt x="2905" y="997"/>
                  </a:cubicBezTo>
                  <a:cubicBezTo>
                    <a:pt x="3065" y="744"/>
                    <a:pt x="3387" y="579"/>
                    <a:pt x="3692" y="579"/>
                  </a:cubicBezTo>
                  <a:cubicBezTo>
                    <a:pt x="3773" y="579"/>
                    <a:pt x="3854" y="591"/>
                    <a:pt x="3929" y="616"/>
                  </a:cubicBezTo>
                  <a:cubicBezTo>
                    <a:pt x="3870" y="700"/>
                    <a:pt x="3810" y="819"/>
                    <a:pt x="3810" y="962"/>
                  </a:cubicBezTo>
                  <a:cubicBezTo>
                    <a:pt x="3774" y="962"/>
                    <a:pt x="3739" y="974"/>
                    <a:pt x="3703" y="974"/>
                  </a:cubicBezTo>
                  <a:cubicBezTo>
                    <a:pt x="3465" y="1045"/>
                    <a:pt x="3298" y="1212"/>
                    <a:pt x="3298" y="1212"/>
                  </a:cubicBezTo>
                  <a:cubicBezTo>
                    <a:pt x="3239" y="1271"/>
                    <a:pt x="3239" y="1378"/>
                    <a:pt x="3298" y="1438"/>
                  </a:cubicBezTo>
                  <a:cubicBezTo>
                    <a:pt x="3328" y="1468"/>
                    <a:pt x="3370" y="1483"/>
                    <a:pt x="3411" y="1483"/>
                  </a:cubicBezTo>
                  <a:cubicBezTo>
                    <a:pt x="3453" y="1483"/>
                    <a:pt x="3495" y="1468"/>
                    <a:pt x="3524" y="1438"/>
                  </a:cubicBezTo>
                  <a:cubicBezTo>
                    <a:pt x="3532" y="1422"/>
                    <a:pt x="3715" y="1247"/>
                    <a:pt x="3964" y="1247"/>
                  </a:cubicBezTo>
                  <a:cubicBezTo>
                    <a:pt x="4094" y="1247"/>
                    <a:pt x="4243" y="1295"/>
                    <a:pt x="4394" y="1438"/>
                  </a:cubicBezTo>
                  <a:cubicBezTo>
                    <a:pt x="4417" y="1462"/>
                    <a:pt x="4465" y="1474"/>
                    <a:pt x="4513" y="1474"/>
                  </a:cubicBezTo>
                  <a:cubicBezTo>
                    <a:pt x="4656" y="1474"/>
                    <a:pt x="4715" y="1295"/>
                    <a:pt x="4632" y="1200"/>
                  </a:cubicBezTo>
                  <a:cubicBezTo>
                    <a:pt x="4465" y="1033"/>
                    <a:pt x="4286" y="962"/>
                    <a:pt x="4132" y="926"/>
                  </a:cubicBezTo>
                  <a:cubicBezTo>
                    <a:pt x="4155" y="819"/>
                    <a:pt x="4251" y="688"/>
                    <a:pt x="4298" y="664"/>
                  </a:cubicBezTo>
                  <a:lnTo>
                    <a:pt x="4298" y="640"/>
                  </a:lnTo>
                  <a:cubicBezTo>
                    <a:pt x="4502" y="424"/>
                    <a:pt x="4770" y="329"/>
                    <a:pt x="5016" y="329"/>
                  </a:cubicBezTo>
                  <a:cubicBezTo>
                    <a:pt x="5257" y="329"/>
                    <a:pt x="5478" y="421"/>
                    <a:pt x="5596" y="581"/>
                  </a:cubicBezTo>
                  <a:cubicBezTo>
                    <a:pt x="5620" y="628"/>
                    <a:pt x="5668" y="640"/>
                    <a:pt x="5715" y="664"/>
                  </a:cubicBezTo>
                  <a:cubicBezTo>
                    <a:pt x="5763" y="664"/>
                    <a:pt x="5799" y="640"/>
                    <a:pt x="5834" y="616"/>
                  </a:cubicBezTo>
                  <a:cubicBezTo>
                    <a:pt x="5984" y="476"/>
                    <a:pt x="6190" y="411"/>
                    <a:pt x="6397" y="411"/>
                  </a:cubicBezTo>
                  <a:cubicBezTo>
                    <a:pt x="6700" y="411"/>
                    <a:pt x="7005" y="552"/>
                    <a:pt x="7132" y="807"/>
                  </a:cubicBezTo>
                  <a:cubicBezTo>
                    <a:pt x="7153" y="869"/>
                    <a:pt x="7210" y="904"/>
                    <a:pt x="7287" y="904"/>
                  </a:cubicBezTo>
                  <a:cubicBezTo>
                    <a:pt x="7299" y="904"/>
                    <a:pt x="7310" y="904"/>
                    <a:pt x="7323" y="902"/>
                  </a:cubicBezTo>
                  <a:cubicBezTo>
                    <a:pt x="7391" y="883"/>
                    <a:pt x="7462" y="874"/>
                    <a:pt x="7533" y="874"/>
                  </a:cubicBezTo>
                  <a:cubicBezTo>
                    <a:pt x="7908" y="874"/>
                    <a:pt x="8292" y="1123"/>
                    <a:pt x="8382" y="1474"/>
                  </a:cubicBezTo>
                  <a:cubicBezTo>
                    <a:pt x="8392" y="1544"/>
                    <a:pt x="8445" y="1598"/>
                    <a:pt x="8519" y="1598"/>
                  </a:cubicBezTo>
                  <a:cubicBezTo>
                    <a:pt x="8533" y="1598"/>
                    <a:pt x="8546" y="1596"/>
                    <a:pt x="8561" y="1593"/>
                  </a:cubicBezTo>
                  <a:cubicBezTo>
                    <a:pt x="8578" y="1591"/>
                    <a:pt x="8595" y="1590"/>
                    <a:pt x="8612" y="1590"/>
                  </a:cubicBezTo>
                  <a:cubicBezTo>
                    <a:pt x="8726" y="1590"/>
                    <a:pt x="8843" y="1624"/>
                    <a:pt x="8978" y="1676"/>
                  </a:cubicBezTo>
                  <a:cubicBezTo>
                    <a:pt x="8994" y="1682"/>
                    <a:pt x="9013" y="1685"/>
                    <a:pt x="9033" y="1685"/>
                  </a:cubicBezTo>
                  <a:cubicBezTo>
                    <a:pt x="9095" y="1685"/>
                    <a:pt x="9162" y="1654"/>
                    <a:pt x="9180" y="1581"/>
                  </a:cubicBezTo>
                  <a:cubicBezTo>
                    <a:pt x="9216" y="1497"/>
                    <a:pt x="9180" y="1402"/>
                    <a:pt x="9097" y="1378"/>
                  </a:cubicBezTo>
                  <a:cubicBezTo>
                    <a:pt x="8942" y="1319"/>
                    <a:pt x="8799" y="1271"/>
                    <a:pt x="8644" y="1271"/>
                  </a:cubicBezTo>
                  <a:cubicBezTo>
                    <a:pt x="8472" y="841"/>
                    <a:pt x="7989" y="547"/>
                    <a:pt x="7502" y="547"/>
                  </a:cubicBezTo>
                  <a:cubicBezTo>
                    <a:pt x="7450" y="547"/>
                    <a:pt x="7398" y="550"/>
                    <a:pt x="7346" y="557"/>
                  </a:cubicBezTo>
                  <a:cubicBezTo>
                    <a:pt x="7145" y="251"/>
                    <a:pt x="6767" y="81"/>
                    <a:pt x="6386" y="81"/>
                  </a:cubicBezTo>
                  <a:cubicBezTo>
                    <a:pt x="6159" y="81"/>
                    <a:pt x="5931" y="142"/>
                    <a:pt x="5739" y="271"/>
                  </a:cubicBezTo>
                  <a:cubicBezTo>
                    <a:pt x="5542" y="91"/>
                    <a:pt x="5272" y="1"/>
                    <a:pt x="49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33"/>
          <p:cNvGrpSpPr/>
          <p:nvPr/>
        </p:nvGrpSpPr>
        <p:grpSpPr>
          <a:xfrm>
            <a:off x="6180409" y="1448084"/>
            <a:ext cx="457217" cy="457213"/>
            <a:chOff x="7100170" y="1500117"/>
            <a:chExt cx="368308" cy="367033"/>
          </a:xfrm>
        </p:grpSpPr>
        <p:sp>
          <p:nvSpPr>
            <p:cNvPr id="387" name="Google Shape;387;p33"/>
            <p:cNvSpPr/>
            <p:nvPr/>
          </p:nvSpPr>
          <p:spPr>
            <a:xfrm>
              <a:off x="7328698" y="1501041"/>
              <a:ext cx="139780" cy="97126"/>
            </a:xfrm>
            <a:custGeom>
              <a:rect b="b" l="l" r="r" t="t"/>
              <a:pathLst>
                <a:path extrusionOk="0" h="3049" w="4388">
                  <a:moveTo>
                    <a:pt x="1894" y="0"/>
                  </a:moveTo>
                  <a:cubicBezTo>
                    <a:pt x="1861" y="0"/>
                    <a:pt x="1826" y="8"/>
                    <a:pt x="1792" y="25"/>
                  </a:cubicBezTo>
                  <a:cubicBezTo>
                    <a:pt x="1066" y="501"/>
                    <a:pt x="208" y="1728"/>
                    <a:pt x="30" y="2871"/>
                  </a:cubicBezTo>
                  <a:cubicBezTo>
                    <a:pt x="0" y="2960"/>
                    <a:pt x="86" y="3049"/>
                    <a:pt x="184" y="3049"/>
                  </a:cubicBezTo>
                  <a:cubicBezTo>
                    <a:pt x="204" y="3049"/>
                    <a:pt x="224" y="3045"/>
                    <a:pt x="244" y="3037"/>
                  </a:cubicBezTo>
                  <a:cubicBezTo>
                    <a:pt x="1459" y="2549"/>
                    <a:pt x="2768" y="2216"/>
                    <a:pt x="4114" y="2097"/>
                  </a:cubicBezTo>
                  <a:lnTo>
                    <a:pt x="4221" y="2097"/>
                  </a:lnTo>
                  <a:cubicBezTo>
                    <a:pt x="4316" y="2097"/>
                    <a:pt x="4388" y="2025"/>
                    <a:pt x="4388" y="1930"/>
                  </a:cubicBezTo>
                  <a:cubicBezTo>
                    <a:pt x="4388" y="1847"/>
                    <a:pt x="4316" y="1775"/>
                    <a:pt x="4221" y="1775"/>
                  </a:cubicBezTo>
                  <a:cubicBezTo>
                    <a:pt x="3506" y="1787"/>
                    <a:pt x="1875" y="2085"/>
                    <a:pt x="423" y="2632"/>
                  </a:cubicBezTo>
                  <a:cubicBezTo>
                    <a:pt x="709" y="1573"/>
                    <a:pt x="1494" y="656"/>
                    <a:pt x="1994" y="311"/>
                  </a:cubicBezTo>
                  <a:cubicBezTo>
                    <a:pt x="2066" y="263"/>
                    <a:pt x="2090" y="168"/>
                    <a:pt x="2030" y="73"/>
                  </a:cubicBezTo>
                  <a:cubicBezTo>
                    <a:pt x="2007" y="26"/>
                    <a:pt x="1954" y="0"/>
                    <a:pt x="1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3"/>
            <p:cNvSpPr/>
            <p:nvPr/>
          </p:nvSpPr>
          <p:spPr>
            <a:xfrm>
              <a:off x="7100170" y="1500117"/>
              <a:ext cx="192691" cy="307942"/>
            </a:xfrm>
            <a:custGeom>
              <a:rect b="b" l="l" r="r" t="t"/>
              <a:pathLst>
                <a:path extrusionOk="0" h="9667" w="6049">
                  <a:moveTo>
                    <a:pt x="4144" y="5007"/>
                  </a:moveTo>
                  <a:lnTo>
                    <a:pt x="4144" y="5007"/>
                  </a:lnTo>
                  <a:cubicBezTo>
                    <a:pt x="4025" y="5221"/>
                    <a:pt x="4001" y="5317"/>
                    <a:pt x="4013" y="5674"/>
                  </a:cubicBezTo>
                  <a:cubicBezTo>
                    <a:pt x="4025" y="5995"/>
                    <a:pt x="4013" y="6043"/>
                    <a:pt x="3727" y="6281"/>
                  </a:cubicBezTo>
                  <a:cubicBezTo>
                    <a:pt x="3513" y="6460"/>
                    <a:pt x="3453" y="6531"/>
                    <a:pt x="3299" y="6852"/>
                  </a:cubicBezTo>
                  <a:cubicBezTo>
                    <a:pt x="3168" y="7162"/>
                    <a:pt x="3132" y="7186"/>
                    <a:pt x="2763" y="7281"/>
                  </a:cubicBezTo>
                  <a:cubicBezTo>
                    <a:pt x="2477" y="7341"/>
                    <a:pt x="2382" y="7388"/>
                    <a:pt x="2096" y="7626"/>
                  </a:cubicBezTo>
                  <a:cubicBezTo>
                    <a:pt x="2001" y="7698"/>
                    <a:pt x="1917" y="7781"/>
                    <a:pt x="1846" y="7805"/>
                  </a:cubicBezTo>
                  <a:cubicBezTo>
                    <a:pt x="1757" y="7831"/>
                    <a:pt x="1702" y="7841"/>
                    <a:pt x="1660" y="7841"/>
                  </a:cubicBezTo>
                  <a:cubicBezTo>
                    <a:pt x="1607" y="7841"/>
                    <a:pt x="1573" y="7825"/>
                    <a:pt x="1513" y="7805"/>
                  </a:cubicBezTo>
                  <a:cubicBezTo>
                    <a:pt x="1751" y="7483"/>
                    <a:pt x="1977" y="7162"/>
                    <a:pt x="2227" y="6864"/>
                  </a:cubicBezTo>
                  <a:cubicBezTo>
                    <a:pt x="2822" y="6174"/>
                    <a:pt x="3465" y="5555"/>
                    <a:pt x="4144" y="5007"/>
                  </a:cubicBezTo>
                  <a:close/>
                  <a:moveTo>
                    <a:pt x="5864" y="0"/>
                  </a:moveTo>
                  <a:cubicBezTo>
                    <a:pt x="5808" y="0"/>
                    <a:pt x="5754" y="31"/>
                    <a:pt x="5716" y="78"/>
                  </a:cubicBezTo>
                  <a:cubicBezTo>
                    <a:pt x="4858" y="1257"/>
                    <a:pt x="4549" y="2697"/>
                    <a:pt x="4668" y="4174"/>
                  </a:cubicBezTo>
                  <a:cubicBezTo>
                    <a:pt x="2715" y="5543"/>
                    <a:pt x="1144" y="7400"/>
                    <a:pt x="36" y="9424"/>
                  </a:cubicBezTo>
                  <a:cubicBezTo>
                    <a:pt x="1" y="9496"/>
                    <a:pt x="24" y="9603"/>
                    <a:pt x="96" y="9650"/>
                  </a:cubicBezTo>
                  <a:cubicBezTo>
                    <a:pt x="122" y="9661"/>
                    <a:pt x="149" y="9667"/>
                    <a:pt x="175" y="9667"/>
                  </a:cubicBezTo>
                  <a:cubicBezTo>
                    <a:pt x="234" y="9667"/>
                    <a:pt x="289" y="9640"/>
                    <a:pt x="322" y="9591"/>
                  </a:cubicBezTo>
                  <a:cubicBezTo>
                    <a:pt x="608" y="9067"/>
                    <a:pt x="917" y="8579"/>
                    <a:pt x="1251" y="8103"/>
                  </a:cubicBezTo>
                  <a:cubicBezTo>
                    <a:pt x="1424" y="8111"/>
                    <a:pt x="1483" y="8176"/>
                    <a:pt x="1641" y="8176"/>
                  </a:cubicBezTo>
                  <a:cubicBezTo>
                    <a:pt x="1711" y="8176"/>
                    <a:pt x="1801" y="8163"/>
                    <a:pt x="1929" y="8126"/>
                  </a:cubicBezTo>
                  <a:cubicBezTo>
                    <a:pt x="2179" y="8055"/>
                    <a:pt x="2358" y="7805"/>
                    <a:pt x="2584" y="7686"/>
                  </a:cubicBezTo>
                  <a:cubicBezTo>
                    <a:pt x="2644" y="7650"/>
                    <a:pt x="2739" y="7626"/>
                    <a:pt x="2834" y="7603"/>
                  </a:cubicBezTo>
                  <a:cubicBezTo>
                    <a:pt x="3311" y="7507"/>
                    <a:pt x="3430" y="7388"/>
                    <a:pt x="3608" y="6983"/>
                  </a:cubicBezTo>
                  <a:cubicBezTo>
                    <a:pt x="3727" y="6710"/>
                    <a:pt x="3763" y="6698"/>
                    <a:pt x="3942" y="6531"/>
                  </a:cubicBezTo>
                  <a:cubicBezTo>
                    <a:pt x="4323" y="6221"/>
                    <a:pt x="4370" y="6079"/>
                    <a:pt x="4358" y="5662"/>
                  </a:cubicBezTo>
                  <a:cubicBezTo>
                    <a:pt x="4346" y="5364"/>
                    <a:pt x="4358" y="5317"/>
                    <a:pt x="4477" y="5090"/>
                  </a:cubicBezTo>
                  <a:cubicBezTo>
                    <a:pt x="4549" y="4959"/>
                    <a:pt x="4620" y="4793"/>
                    <a:pt x="4644" y="4614"/>
                  </a:cubicBezTo>
                  <a:lnTo>
                    <a:pt x="4954" y="4388"/>
                  </a:lnTo>
                  <a:cubicBezTo>
                    <a:pt x="5001" y="4364"/>
                    <a:pt x="5025" y="4305"/>
                    <a:pt x="5025" y="4245"/>
                  </a:cubicBezTo>
                  <a:cubicBezTo>
                    <a:pt x="4894" y="2840"/>
                    <a:pt x="5180" y="1435"/>
                    <a:pt x="5989" y="268"/>
                  </a:cubicBezTo>
                  <a:cubicBezTo>
                    <a:pt x="6049" y="197"/>
                    <a:pt x="6025" y="90"/>
                    <a:pt x="5954" y="30"/>
                  </a:cubicBezTo>
                  <a:cubicBezTo>
                    <a:pt x="5924" y="9"/>
                    <a:pt x="5894" y="0"/>
                    <a:pt x="58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3"/>
            <p:cNvSpPr/>
            <p:nvPr/>
          </p:nvSpPr>
          <p:spPr>
            <a:xfrm>
              <a:off x="7160089" y="1766170"/>
              <a:ext cx="19017" cy="18986"/>
            </a:xfrm>
            <a:custGeom>
              <a:rect b="b" l="l" r="r" t="t"/>
              <a:pathLst>
                <a:path extrusionOk="0" h="596" w="597">
                  <a:moveTo>
                    <a:pt x="298" y="1"/>
                  </a:moveTo>
                  <a:cubicBezTo>
                    <a:pt x="144" y="1"/>
                    <a:pt x="1" y="132"/>
                    <a:pt x="1" y="298"/>
                  </a:cubicBezTo>
                  <a:cubicBezTo>
                    <a:pt x="1" y="465"/>
                    <a:pt x="144" y="596"/>
                    <a:pt x="298" y="596"/>
                  </a:cubicBezTo>
                  <a:cubicBezTo>
                    <a:pt x="465" y="596"/>
                    <a:pt x="596" y="465"/>
                    <a:pt x="596" y="298"/>
                  </a:cubicBezTo>
                  <a:cubicBezTo>
                    <a:pt x="596" y="132"/>
                    <a:pt x="465"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3"/>
            <p:cNvSpPr/>
            <p:nvPr/>
          </p:nvSpPr>
          <p:spPr>
            <a:xfrm>
              <a:off x="7295505" y="1540031"/>
              <a:ext cx="18986" cy="19081"/>
            </a:xfrm>
            <a:custGeom>
              <a:rect b="b" l="l" r="r" t="t"/>
              <a:pathLst>
                <a:path extrusionOk="0" h="599" w="596">
                  <a:moveTo>
                    <a:pt x="332" y="1"/>
                  </a:moveTo>
                  <a:cubicBezTo>
                    <a:pt x="321" y="1"/>
                    <a:pt x="309" y="2"/>
                    <a:pt x="298" y="4"/>
                  </a:cubicBezTo>
                  <a:cubicBezTo>
                    <a:pt x="131" y="4"/>
                    <a:pt x="0" y="134"/>
                    <a:pt x="0" y="301"/>
                  </a:cubicBezTo>
                  <a:cubicBezTo>
                    <a:pt x="0" y="456"/>
                    <a:pt x="131" y="599"/>
                    <a:pt x="298" y="599"/>
                  </a:cubicBezTo>
                  <a:cubicBezTo>
                    <a:pt x="453" y="599"/>
                    <a:pt x="596" y="456"/>
                    <a:pt x="596" y="301"/>
                  </a:cubicBezTo>
                  <a:cubicBezTo>
                    <a:pt x="596" y="136"/>
                    <a:pt x="473" y="1"/>
                    <a:pt x="3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3"/>
            <p:cNvSpPr/>
            <p:nvPr/>
          </p:nvSpPr>
          <p:spPr>
            <a:xfrm>
              <a:off x="7337968" y="1631519"/>
              <a:ext cx="19017" cy="19017"/>
            </a:xfrm>
            <a:custGeom>
              <a:rect b="b" l="l" r="r" t="t"/>
              <a:pathLst>
                <a:path extrusionOk="0" h="597" w="597">
                  <a:moveTo>
                    <a:pt x="298" y="1"/>
                  </a:moveTo>
                  <a:cubicBezTo>
                    <a:pt x="132" y="1"/>
                    <a:pt x="1" y="132"/>
                    <a:pt x="1" y="299"/>
                  </a:cubicBezTo>
                  <a:cubicBezTo>
                    <a:pt x="1" y="465"/>
                    <a:pt x="132" y="596"/>
                    <a:pt x="298" y="596"/>
                  </a:cubicBezTo>
                  <a:cubicBezTo>
                    <a:pt x="465" y="596"/>
                    <a:pt x="596" y="465"/>
                    <a:pt x="596" y="299"/>
                  </a:cubicBezTo>
                  <a:cubicBezTo>
                    <a:pt x="596" y="132"/>
                    <a:pt x="465"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3"/>
            <p:cNvSpPr/>
            <p:nvPr/>
          </p:nvSpPr>
          <p:spPr>
            <a:xfrm>
              <a:off x="7275404" y="1612947"/>
              <a:ext cx="18986" cy="18986"/>
            </a:xfrm>
            <a:custGeom>
              <a:rect b="b" l="l" r="r" t="t"/>
              <a:pathLst>
                <a:path extrusionOk="0" h="596" w="596">
                  <a:moveTo>
                    <a:pt x="298" y="1"/>
                  </a:moveTo>
                  <a:cubicBezTo>
                    <a:pt x="131" y="1"/>
                    <a:pt x="0" y="131"/>
                    <a:pt x="0" y="298"/>
                  </a:cubicBezTo>
                  <a:cubicBezTo>
                    <a:pt x="0" y="465"/>
                    <a:pt x="131" y="596"/>
                    <a:pt x="298" y="596"/>
                  </a:cubicBezTo>
                  <a:cubicBezTo>
                    <a:pt x="465" y="596"/>
                    <a:pt x="596" y="465"/>
                    <a:pt x="596" y="298"/>
                  </a:cubicBezTo>
                  <a:cubicBezTo>
                    <a:pt x="596" y="131"/>
                    <a:pt x="465"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3"/>
            <p:cNvSpPr/>
            <p:nvPr/>
          </p:nvSpPr>
          <p:spPr>
            <a:xfrm>
              <a:off x="7248837" y="1688029"/>
              <a:ext cx="19017" cy="19017"/>
            </a:xfrm>
            <a:custGeom>
              <a:rect b="b" l="l" r="r" t="t"/>
              <a:pathLst>
                <a:path extrusionOk="0" h="597" w="597">
                  <a:moveTo>
                    <a:pt x="298" y="1"/>
                  </a:moveTo>
                  <a:cubicBezTo>
                    <a:pt x="132" y="1"/>
                    <a:pt x="1" y="132"/>
                    <a:pt x="1" y="299"/>
                  </a:cubicBezTo>
                  <a:cubicBezTo>
                    <a:pt x="1" y="453"/>
                    <a:pt x="132" y="596"/>
                    <a:pt x="298" y="596"/>
                  </a:cubicBezTo>
                  <a:cubicBezTo>
                    <a:pt x="465" y="596"/>
                    <a:pt x="596" y="453"/>
                    <a:pt x="596" y="299"/>
                  </a:cubicBezTo>
                  <a:cubicBezTo>
                    <a:pt x="596" y="132"/>
                    <a:pt x="465"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3"/>
            <p:cNvSpPr/>
            <p:nvPr/>
          </p:nvSpPr>
          <p:spPr>
            <a:xfrm>
              <a:off x="7413464" y="1587527"/>
              <a:ext cx="18986" cy="19017"/>
            </a:xfrm>
            <a:custGeom>
              <a:rect b="b" l="l" r="r" t="t"/>
              <a:pathLst>
                <a:path extrusionOk="0" h="597" w="596">
                  <a:moveTo>
                    <a:pt x="298" y="1"/>
                  </a:moveTo>
                  <a:cubicBezTo>
                    <a:pt x="131" y="1"/>
                    <a:pt x="0" y="132"/>
                    <a:pt x="0" y="298"/>
                  </a:cubicBezTo>
                  <a:cubicBezTo>
                    <a:pt x="0" y="453"/>
                    <a:pt x="131" y="596"/>
                    <a:pt x="298" y="596"/>
                  </a:cubicBezTo>
                  <a:cubicBezTo>
                    <a:pt x="464" y="596"/>
                    <a:pt x="595" y="453"/>
                    <a:pt x="595" y="298"/>
                  </a:cubicBezTo>
                  <a:cubicBezTo>
                    <a:pt x="595" y="132"/>
                    <a:pt x="464" y="1"/>
                    <a:pt x="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3"/>
            <p:cNvSpPr/>
            <p:nvPr/>
          </p:nvSpPr>
          <p:spPr>
            <a:xfrm>
              <a:off x="7114218" y="1832906"/>
              <a:ext cx="18986" cy="19017"/>
            </a:xfrm>
            <a:custGeom>
              <a:rect b="b" l="l" r="r" t="t"/>
              <a:pathLst>
                <a:path extrusionOk="0" h="597" w="596">
                  <a:moveTo>
                    <a:pt x="317" y="0"/>
                  </a:moveTo>
                  <a:cubicBezTo>
                    <a:pt x="311" y="0"/>
                    <a:pt x="304" y="1"/>
                    <a:pt x="298" y="1"/>
                  </a:cubicBezTo>
                  <a:cubicBezTo>
                    <a:pt x="131" y="1"/>
                    <a:pt x="0" y="132"/>
                    <a:pt x="0" y="299"/>
                  </a:cubicBezTo>
                  <a:cubicBezTo>
                    <a:pt x="0" y="465"/>
                    <a:pt x="131" y="596"/>
                    <a:pt x="298" y="596"/>
                  </a:cubicBezTo>
                  <a:cubicBezTo>
                    <a:pt x="464" y="596"/>
                    <a:pt x="595" y="465"/>
                    <a:pt x="595" y="299"/>
                  </a:cubicBezTo>
                  <a:cubicBezTo>
                    <a:pt x="595" y="139"/>
                    <a:pt x="474" y="0"/>
                    <a:pt x="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3"/>
            <p:cNvSpPr/>
            <p:nvPr/>
          </p:nvSpPr>
          <p:spPr>
            <a:xfrm>
              <a:off x="7128999" y="1785506"/>
              <a:ext cx="18986" cy="19017"/>
            </a:xfrm>
            <a:custGeom>
              <a:rect b="b" l="l" r="r" t="t"/>
              <a:pathLst>
                <a:path extrusionOk="0" h="597" w="596">
                  <a:moveTo>
                    <a:pt x="319" y="0"/>
                  </a:moveTo>
                  <a:cubicBezTo>
                    <a:pt x="312" y="0"/>
                    <a:pt x="305" y="0"/>
                    <a:pt x="298" y="1"/>
                  </a:cubicBezTo>
                  <a:cubicBezTo>
                    <a:pt x="131" y="1"/>
                    <a:pt x="0" y="132"/>
                    <a:pt x="0" y="298"/>
                  </a:cubicBezTo>
                  <a:cubicBezTo>
                    <a:pt x="0" y="465"/>
                    <a:pt x="131" y="596"/>
                    <a:pt x="298" y="596"/>
                  </a:cubicBezTo>
                  <a:cubicBezTo>
                    <a:pt x="465" y="596"/>
                    <a:pt x="596" y="465"/>
                    <a:pt x="596" y="298"/>
                  </a:cubicBezTo>
                  <a:cubicBezTo>
                    <a:pt x="596" y="127"/>
                    <a:pt x="476" y="0"/>
                    <a:pt x="3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3"/>
            <p:cNvSpPr/>
            <p:nvPr/>
          </p:nvSpPr>
          <p:spPr>
            <a:xfrm>
              <a:off x="7148335" y="1815481"/>
              <a:ext cx="18986" cy="18986"/>
            </a:xfrm>
            <a:custGeom>
              <a:rect b="b" l="l" r="r" t="t"/>
              <a:pathLst>
                <a:path extrusionOk="0" h="596" w="596">
                  <a:moveTo>
                    <a:pt x="298" y="0"/>
                  </a:moveTo>
                  <a:cubicBezTo>
                    <a:pt x="132" y="0"/>
                    <a:pt x="1" y="131"/>
                    <a:pt x="1" y="298"/>
                  </a:cubicBezTo>
                  <a:cubicBezTo>
                    <a:pt x="1" y="465"/>
                    <a:pt x="132" y="596"/>
                    <a:pt x="298" y="596"/>
                  </a:cubicBezTo>
                  <a:cubicBezTo>
                    <a:pt x="465" y="596"/>
                    <a:pt x="596" y="465"/>
                    <a:pt x="596" y="298"/>
                  </a:cubicBezTo>
                  <a:cubicBezTo>
                    <a:pt x="596" y="131"/>
                    <a:pt x="465" y="0"/>
                    <a:pt x="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3"/>
            <p:cNvSpPr/>
            <p:nvPr/>
          </p:nvSpPr>
          <p:spPr>
            <a:xfrm>
              <a:off x="7158592" y="1661494"/>
              <a:ext cx="208236" cy="205656"/>
            </a:xfrm>
            <a:custGeom>
              <a:rect b="b" l="l" r="r" t="t"/>
              <a:pathLst>
                <a:path extrusionOk="0" h="6456" w="6537">
                  <a:moveTo>
                    <a:pt x="2893" y="2275"/>
                  </a:moveTo>
                  <a:cubicBezTo>
                    <a:pt x="2131" y="3001"/>
                    <a:pt x="1512" y="3763"/>
                    <a:pt x="917" y="4703"/>
                  </a:cubicBezTo>
                  <a:cubicBezTo>
                    <a:pt x="905" y="4656"/>
                    <a:pt x="905" y="4596"/>
                    <a:pt x="929" y="4442"/>
                  </a:cubicBezTo>
                  <a:cubicBezTo>
                    <a:pt x="941" y="4370"/>
                    <a:pt x="1036" y="4287"/>
                    <a:pt x="1107" y="4191"/>
                  </a:cubicBezTo>
                  <a:cubicBezTo>
                    <a:pt x="1357" y="3906"/>
                    <a:pt x="1393" y="3822"/>
                    <a:pt x="1453" y="3525"/>
                  </a:cubicBezTo>
                  <a:cubicBezTo>
                    <a:pt x="1524" y="3168"/>
                    <a:pt x="1572" y="3120"/>
                    <a:pt x="1881" y="2989"/>
                  </a:cubicBezTo>
                  <a:cubicBezTo>
                    <a:pt x="2191" y="2858"/>
                    <a:pt x="2274" y="2775"/>
                    <a:pt x="2453" y="2560"/>
                  </a:cubicBezTo>
                  <a:cubicBezTo>
                    <a:pt x="2643" y="2322"/>
                    <a:pt x="2703" y="2275"/>
                    <a:pt x="2893" y="2275"/>
                  </a:cubicBezTo>
                  <a:close/>
                  <a:moveTo>
                    <a:pt x="6351" y="0"/>
                  </a:moveTo>
                  <a:cubicBezTo>
                    <a:pt x="6331" y="0"/>
                    <a:pt x="6309" y="4"/>
                    <a:pt x="6287" y="12"/>
                  </a:cubicBezTo>
                  <a:cubicBezTo>
                    <a:pt x="5144" y="453"/>
                    <a:pt x="4191" y="1072"/>
                    <a:pt x="3251" y="1917"/>
                  </a:cubicBezTo>
                  <a:cubicBezTo>
                    <a:pt x="3154" y="1917"/>
                    <a:pt x="3059" y="1911"/>
                    <a:pt x="2965" y="1911"/>
                  </a:cubicBezTo>
                  <a:cubicBezTo>
                    <a:pt x="2841" y="1911"/>
                    <a:pt x="2718" y="1923"/>
                    <a:pt x="2596" y="1977"/>
                  </a:cubicBezTo>
                  <a:cubicBezTo>
                    <a:pt x="2310" y="2108"/>
                    <a:pt x="2179" y="2406"/>
                    <a:pt x="2012" y="2525"/>
                  </a:cubicBezTo>
                  <a:cubicBezTo>
                    <a:pt x="1941" y="2584"/>
                    <a:pt x="1846" y="2620"/>
                    <a:pt x="1750" y="2656"/>
                  </a:cubicBezTo>
                  <a:cubicBezTo>
                    <a:pt x="1346" y="2834"/>
                    <a:pt x="1238" y="2941"/>
                    <a:pt x="1119" y="3430"/>
                  </a:cubicBezTo>
                  <a:cubicBezTo>
                    <a:pt x="1072" y="3668"/>
                    <a:pt x="1060" y="3715"/>
                    <a:pt x="857" y="3953"/>
                  </a:cubicBezTo>
                  <a:cubicBezTo>
                    <a:pt x="750" y="4072"/>
                    <a:pt x="643" y="4191"/>
                    <a:pt x="595" y="4334"/>
                  </a:cubicBezTo>
                  <a:cubicBezTo>
                    <a:pt x="464" y="4799"/>
                    <a:pt x="643" y="4775"/>
                    <a:pt x="631" y="5073"/>
                  </a:cubicBezTo>
                  <a:cubicBezTo>
                    <a:pt x="631" y="5084"/>
                    <a:pt x="643" y="5084"/>
                    <a:pt x="643" y="5096"/>
                  </a:cubicBezTo>
                  <a:cubicBezTo>
                    <a:pt x="381" y="5549"/>
                    <a:pt x="179" y="5942"/>
                    <a:pt x="48" y="6216"/>
                  </a:cubicBezTo>
                  <a:cubicBezTo>
                    <a:pt x="0" y="6299"/>
                    <a:pt x="48" y="6394"/>
                    <a:pt x="143" y="6442"/>
                  </a:cubicBezTo>
                  <a:cubicBezTo>
                    <a:pt x="164" y="6451"/>
                    <a:pt x="186" y="6455"/>
                    <a:pt x="208" y="6455"/>
                  </a:cubicBezTo>
                  <a:cubicBezTo>
                    <a:pt x="271" y="6455"/>
                    <a:pt x="331" y="6417"/>
                    <a:pt x="357" y="6347"/>
                  </a:cubicBezTo>
                  <a:cubicBezTo>
                    <a:pt x="643" y="5739"/>
                    <a:pt x="1274" y="4549"/>
                    <a:pt x="2322" y="3322"/>
                  </a:cubicBezTo>
                  <a:cubicBezTo>
                    <a:pt x="3620" y="1834"/>
                    <a:pt x="4846" y="929"/>
                    <a:pt x="6406" y="322"/>
                  </a:cubicBezTo>
                  <a:cubicBezTo>
                    <a:pt x="6489" y="286"/>
                    <a:pt x="6537" y="191"/>
                    <a:pt x="6489" y="96"/>
                  </a:cubicBezTo>
                  <a:cubicBezTo>
                    <a:pt x="6471" y="41"/>
                    <a:pt x="6418" y="0"/>
                    <a:pt x="63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3"/>
            <p:cNvSpPr/>
            <p:nvPr/>
          </p:nvSpPr>
          <p:spPr>
            <a:xfrm>
              <a:off x="7374696" y="1635660"/>
              <a:ext cx="93781" cy="28478"/>
            </a:xfrm>
            <a:custGeom>
              <a:rect b="b" l="l" r="r" t="t"/>
              <a:pathLst>
                <a:path extrusionOk="0" h="894" w="2944">
                  <a:moveTo>
                    <a:pt x="2772" y="1"/>
                  </a:moveTo>
                  <a:cubicBezTo>
                    <a:pt x="2765" y="1"/>
                    <a:pt x="2759" y="1"/>
                    <a:pt x="2753" y="2"/>
                  </a:cubicBezTo>
                  <a:cubicBezTo>
                    <a:pt x="1860" y="97"/>
                    <a:pt x="991" y="288"/>
                    <a:pt x="193" y="573"/>
                  </a:cubicBezTo>
                  <a:cubicBezTo>
                    <a:pt x="1" y="638"/>
                    <a:pt x="67" y="894"/>
                    <a:pt x="230" y="894"/>
                  </a:cubicBezTo>
                  <a:cubicBezTo>
                    <a:pt x="248" y="894"/>
                    <a:pt x="268" y="890"/>
                    <a:pt x="288" y="883"/>
                  </a:cubicBezTo>
                  <a:cubicBezTo>
                    <a:pt x="1086" y="609"/>
                    <a:pt x="1920" y="419"/>
                    <a:pt x="2777" y="335"/>
                  </a:cubicBezTo>
                  <a:cubicBezTo>
                    <a:pt x="2872" y="311"/>
                    <a:pt x="2944" y="240"/>
                    <a:pt x="2932" y="157"/>
                  </a:cubicBezTo>
                  <a:cubicBezTo>
                    <a:pt x="2932" y="68"/>
                    <a:pt x="2850" y="1"/>
                    <a:pt x="27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anim calcmode="lin" valueType="num">
                                      <p:cBhvr additive="base">
                                        <p:cTn dur="1000"/>
                                        <p:tgtEl>
                                          <p:spTgt spid="37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anim calcmode="lin" valueType="num">
                                      <p:cBhvr additive="base">
                                        <p:cTn dur="1000"/>
                                        <p:tgtEl>
                                          <p:spTgt spid="37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2">
                                            <p:txEl>
                                              <p:pRg end="1" st="1"/>
                                            </p:txEl>
                                          </p:spTgt>
                                        </p:tgtEl>
                                        <p:attrNameLst>
                                          <p:attrName>style.visibility</p:attrName>
                                        </p:attrNameLst>
                                      </p:cBhvr>
                                      <p:to>
                                        <p:strVal val="visible"/>
                                      </p:to>
                                    </p:set>
                                    <p:anim calcmode="lin" valueType="num">
                                      <p:cBhvr additive="base">
                                        <p:cTn dur="1000"/>
                                        <p:tgtEl>
                                          <p:spTgt spid="37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1">
                                            <p:txEl>
                                              <p:pRg end="0" st="0"/>
                                            </p:txEl>
                                          </p:spTgt>
                                        </p:tgtEl>
                                        <p:attrNameLst>
                                          <p:attrName>style.visibility</p:attrName>
                                        </p:attrNameLst>
                                      </p:cBhvr>
                                      <p:to>
                                        <p:strVal val="visible"/>
                                      </p:to>
                                    </p:set>
                                    <p:anim calcmode="lin" valueType="num">
                                      <p:cBhvr additive="base">
                                        <p:cTn dur="1000"/>
                                        <p:tgtEl>
                                          <p:spTgt spid="37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3">
                                            <p:txEl>
                                              <p:pRg end="0" st="0"/>
                                            </p:txEl>
                                          </p:spTgt>
                                        </p:tgtEl>
                                        <p:attrNameLst>
                                          <p:attrName>style.visibility</p:attrName>
                                        </p:attrNameLst>
                                      </p:cBhvr>
                                      <p:to>
                                        <p:strVal val="visible"/>
                                      </p:to>
                                    </p:set>
                                    <p:anim calcmode="lin" valueType="num">
                                      <p:cBhvr additive="base">
                                        <p:cTn dur="1000"/>
                                        <p:tgtEl>
                                          <p:spTgt spid="37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3">
                                            <p:txEl>
                                              <p:pRg end="1" st="1"/>
                                            </p:txEl>
                                          </p:spTgt>
                                        </p:tgtEl>
                                        <p:attrNameLst>
                                          <p:attrName>style.visibility</p:attrName>
                                        </p:attrNameLst>
                                      </p:cBhvr>
                                      <p:to>
                                        <p:strVal val="visible"/>
                                      </p:to>
                                    </p:set>
                                    <p:anim calcmode="lin" valueType="num">
                                      <p:cBhvr additive="base">
                                        <p:cTn dur="1000"/>
                                        <p:tgtEl>
                                          <p:spTgt spid="37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anim calcmode="lin" valueType="num">
                                      <p:cBhvr additive="base">
                                        <p:cTn dur="1000"/>
                                        <p:tgtEl>
                                          <p:spTgt spid="37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74">
                                            <p:txEl>
                                              <p:pRg end="0" st="0"/>
                                            </p:txEl>
                                          </p:spTgt>
                                        </p:tgtEl>
                                        <p:attrNameLst>
                                          <p:attrName>style.visibility</p:attrName>
                                        </p:attrNameLst>
                                      </p:cBhvr>
                                      <p:to>
                                        <p:strVal val="visible"/>
                                      </p:to>
                                    </p:set>
                                    <p:anim calcmode="lin" valueType="num">
                                      <p:cBhvr additive="base">
                                        <p:cTn dur="1000"/>
                                        <p:tgtEl>
                                          <p:spTgt spid="37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4"/>
          <p:cNvSpPr txBox="1"/>
          <p:nvPr>
            <p:ph type="title"/>
          </p:nvPr>
        </p:nvSpPr>
        <p:spPr>
          <a:xfrm>
            <a:off x="648600" y="2961875"/>
            <a:ext cx="4391400" cy="72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LITERATURE SURVEY</a:t>
            </a:r>
            <a:endParaRPr/>
          </a:p>
        </p:txBody>
      </p:sp>
      <p:sp>
        <p:nvSpPr>
          <p:cNvPr id="405" name="Google Shape;405;p34"/>
          <p:cNvSpPr txBox="1"/>
          <p:nvPr>
            <p:ph idx="2" type="title"/>
          </p:nvPr>
        </p:nvSpPr>
        <p:spPr>
          <a:xfrm>
            <a:off x="707335" y="1656000"/>
            <a:ext cx="1530900" cy="11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pic>
        <p:nvPicPr>
          <p:cNvPr id="406" name="Google Shape;406;p34"/>
          <p:cNvPicPr preferRelativeResize="0"/>
          <p:nvPr/>
        </p:nvPicPr>
        <p:blipFill rotWithShape="1">
          <a:blip r:embed="rId3">
            <a:alphaModFix/>
          </a:blip>
          <a:srcRect b="0" l="15429" r="27149" t="13867"/>
          <a:stretch/>
        </p:blipFill>
        <p:spPr>
          <a:xfrm>
            <a:off x="5160575" y="525350"/>
            <a:ext cx="3593400" cy="3593400"/>
          </a:xfrm>
          <a:prstGeom prst="ellipse">
            <a:avLst/>
          </a:prstGeom>
          <a:noFill/>
          <a:ln cap="flat" cmpd="sng" w="76200">
            <a:solidFill>
              <a:schemeClr val="accent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05"/>
                                        </p:tgtEl>
                                        <p:attrNameLst>
                                          <p:attrName>style.visibility</p:attrName>
                                        </p:attrNameLst>
                                      </p:cBhvr>
                                      <p:to>
                                        <p:strVal val="visible"/>
                                      </p:to>
                                    </p:set>
                                    <p:anim calcmode="lin" valueType="num">
                                      <p:cBhvr additive="base">
                                        <p:cTn dur="1000"/>
                                        <p:tgtEl>
                                          <p:spTgt spid="405"/>
                                        </p:tgtEl>
                                        <p:attrNameLst>
                                          <p:attrName>ppt_w</p:attrName>
                                        </p:attrNameLst>
                                      </p:cBhvr>
                                      <p:tavLst>
                                        <p:tav fmla="" tm="0">
                                          <p:val>
                                            <p:strVal val="0"/>
                                          </p:val>
                                        </p:tav>
                                        <p:tav fmla="" tm="100000">
                                          <p:val>
                                            <p:strVal val="#ppt_w"/>
                                          </p:val>
                                        </p:tav>
                                      </p:tavLst>
                                    </p:anim>
                                    <p:anim calcmode="lin" valueType="num">
                                      <p:cBhvr additive="base">
                                        <p:cTn dur="1000"/>
                                        <p:tgtEl>
                                          <p:spTgt spid="40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4"/>
                                        </p:tgtEl>
                                        <p:attrNameLst>
                                          <p:attrName>style.visibility</p:attrName>
                                        </p:attrNameLst>
                                      </p:cBhvr>
                                      <p:to>
                                        <p:strVal val="visible"/>
                                      </p:to>
                                    </p:set>
                                    <p:anim calcmode="lin" valueType="num">
                                      <p:cBhvr additive="base">
                                        <p:cTn dur="1000"/>
                                        <p:tgtEl>
                                          <p:spTgt spid="40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5"/>
          <p:cNvSpPr/>
          <p:nvPr/>
        </p:nvSpPr>
        <p:spPr>
          <a:xfrm>
            <a:off x="1538000" y="927200"/>
            <a:ext cx="176400" cy="1764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5"/>
          <p:cNvSpPr/>
          <p:nvPr/>
        </p:nvSpPr>
        <p:spPr>
          <a:xfrm>
            <a:off x="4159500" y="927200"/>
            <a:ext cx="176400" cy="1764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5"/>
          <p:cNvSpPr/>
          <p:nvPr/>
        </p:nvSpPr>
        <p:spPr>
          <a:xfrm>
            <a:off x="7429700" y="927200"/>
            <a:ext cx="176400" cy="1764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5"/>
          <p:cNvSpPr txBox="1"/>
          <p:nvPr/>
        </p:nvSpPr>
        <p:spPr>
          <a:xfrm flipH="1">
            <a:off x="720000" y="1545150"/>
            <a:ext cx="1812300" cy="5727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Inter"/>
                <a:ea typeface="Inter"/>
                <a:cs typeface="Inter"/>
                <a:sym typeface="Inter"/>
              </a:rPr>
              <a:t>Leila Amini et al. (2013)</a:t>
            </a:r>
            <a:endParaRPr b="1" sz="1500">
              <a:solidFill>
                <a:schemeClr val="dk1"/>
              </a:solidFill>
              <a:latin typeface="Inter"/>
              <a:ea typeface="Inter"/>
              <a:cs typeface="Inter"/>
              <a:sym typeface="Inter"/>
            </a:endParaRPr>
          </a:p>
          <a:p>
            <a:pPr indent="0" lvl="0" marL="0" rtl="0" algn="ctr">
              <a:spcBef>
                <a:spcPts val="0"/>
              </a:spcBef>
              <a:spcAft>
                <a:spcPts val="0"/>
              </a:spcAft>
              <a:buNone/>
            </a:pPr>
            <a:r>
              <a:t/>
            </a:r>
            <a:endParaRPr sz="1200">
              <a:solidFill>
                <a:schemeClr val="dk2"/>
              </a:solidFill>
              <a:latin typeface="Inter"/>
              <a:ea typeface="Inter"/>
              <a:cs typeface="Inter"/>
              <a:sym typeface="Inter"/>
            </a:endParaRPr>
          </a:p>
        </p:txBody>
      </p:sp>
      <p:sp>
        <p:nvSpPr>
          <p:cNvPr id="415" name="Google Shape;415;p35"/>
          <p:cNvSpPr txBox="1"/>
          <p:nvPr/>
        </p:nvSpPr>
        <p:spPr>
          <a:xfrm flipH="1">
            <a:off x="3341550" y="1545150"/>
            <a:ext cx="1812300" cy="5727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Inter"/>
                <a:ea typeface="Inter"/>
                <a:cs typeface="Inter"/>
                <a:sym typeface="Inter"/>
              </a:rPr>
              <a:t>Chun-An Cheng et al. (2014)</a:t>
            </a:r>
            <a:endParaRPr b="1" sz="1600">
              <a:solidFill>
                <a:schemeClr val="dk1"/>
              </a:solidFill>
              <a:latin typeface="Inter"/>
              <a:ea typeface="Inter"/>
              <a:cs typeface="Inter"/>
              <a:sym typeface="Inter"/>
            </a:endParaRPr>
          </a:p>
          <a:p>
            <a:pPr indent="0" lvl="0" marL="0" rtl="0" algn="ctr">
              <a:spcBef>
                <a:spcPts val="0"/>
              </a:spcBef>
              <a:spcAft>
                <a:spcPts val="0"/>
              </a:spcAft>
              <a:buNone/>
            </a:pPr>
            <a:r>
              <a:t/>
            </a:r>
            <a:endParaRPr sz="1200">
              <a:solidFill>
                <a:schemeClr val="dk2"/>
              </a:solidFill>
              <a:latin typeface="Inter"/>
              <a:ea typeface="Inter"/>
              <a:cs typeface="Inter"/>
              <a:sym typeface="Inter"/>
            </a:endParaRPr>
          </a:p>
        </p:txBody>
      </p:sp>
      <p:sp>
        <p:nvSpPr>
          <p:cNvPr id="416" name="Google Shape;416;p35"/>
          <p:cNvSpPr txBox="1"/>
          <p:nvPr/>
        </p:nvSpPr>
        <p:spPr>
          <a:xfrm flipH="1">
            <a:off x="6611700" y="1545150"/>
            <a:ext cx="1812300" cy="5727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Inter"/>
                <a:ea typeface="Inter"/>
                <a:cs typeface="Inter"/>
                <a:sym typeface="Inter"/>
              </a:rPr>
              <a:t>Teerapat Kansadub et al. (2015)</a:t>
            </a:r>
            <a:endParaRPr b="1" sz="1600">
              <a:solidFill>
                <a:schemeClr val="dk1"/>
              </a:solidFill>
              <a:latin typeface="Inter"/>
              <a:ea typeface="Inter"/>
              <a:cs typeface="Inter"/>
              <a:sym typeface="Inter"/>
            </a:endParaRPr>
          </a:p>
          <a:p>
            <a:pPr indent="0" lvl="0" marL="0" rtl="0" algn="ctr">
              <a:spcBef>
                <a:spcPts val="0"/>
              </a:spcBef>
              <a:spcAft>
                <a:spcPts val="0"/>
              </a:spcAft>
              <a:buNone/>
            </a:pPr>
            <a:r>
              <a:t/>
            </a:r>
            <a:endParaRPr sz="1200">
              <a:solidFill>
                <a:schemeClr val="dk2"/>
              </a:solidFill>
              <a:latin typeface="Inter"/>
              <a:ea typeface="Inter"/>
              <a:cs typeface="Inter"/>
              <a:sym typeface="Inter"/>
            </a:endParaRPr>
          </a:p>
        </p:txBody>
      </p:sp>
      <p:cxnSp>
        <p:nvCxnSpPr>
          <p:cNvPr id="417" name="Google Shape;417;p35"/>
          <p:cNvCxnSpPr>
            <a:stCxn id="411" idx="3"/>
            <a:endCxn id="412" idx="1"/>
          </p:cNvCxnSpPr>
          <p:nvPr/>
        </p:nvCxnSpPr>
        <p:spPr>
          <a:xfrm>
            <a:off x="1714400" y="1015400"/>
            <a:ext cx="2445000" cy="0"/>
          </a:xfrm>
          <a:prstGeom prst="straightConnector1">
            <a:avLst/>
          </a:prstGeom>
          <a:noFill/>
          <a:ln cap="flat" cmpd="sng" w="19050">
            <a:solidFill>
              <a:schemeClr val="dk1"/>
            </a:solidFill>
            <a:prstDash val="solid"/>
            <a:round/>
            <a:headEnd len="med" w="med" type="none"/>
            <a:tailEnd len="med" w="med" type="none"/>
          </a:ln>
        </p:spPr>
      </p:cxnSp>
      <p:cxnSp>
        <p:nvCxnSpPr>
          <p:cNvPr id="418" name="Google Shape;418;p35"/>
          <p:cNvCxnSpPr>
            <a:stCxn id="412" idx="3"/>
            <a:endCxn id="413" idx="1"/>
          </p:cNvCxnSpPr>
          <p:nvPr/>
        </p:nvCxnSpPr>
        <p:spPr>
          <a:xfrm>
            <a:off x="4335900" y="1015400"/>
            <a:ext cx="3093900" cy="0"/>
          </a:xfrm>
          <a:prstGeom prst="straightConnector1">
            <a:avLst/>
          </a:prstGeom>
          <a:noFill/>
          <a:ln cap="flat" cmpd="sng" w="19050">
            <a:solidFill>
              <a:schemeClr val="dk1"/>
            </a:solidFill>
            <a:prstDash val="solid"/>
            <a:round/>
            <a:headEnd len="med" w="med" type="none"/>
            <a:tailEnd len="med" w="med" type="none"/>
          </a:ln>
        </p:spPr>
      </p:cxnSp>
      <p:cxnSp>
        <p:nvCxnSpPr>
          <p:cNvPr id="419" name="Google Shape;419;p35"/>
          <p:cNvCxnSpPr>
            <a:stCxn id="411" idx="2"/>
            <a:endCxn id="414" idx="0"/>
          </p:cNvCxnSpPr>
          <p:nvPr/>
        </p:nvCxnSpPr>
        <p:spPr>
          <a:xfrm>
            <a:off x="1626200" y="1103600"/>
            <a:ext cx="0" cy="441600"/>
          </a:xfrm>
          <a:prstGeom prst="straightConnector1">
            <a:avLst/>
          </a:prstGeom>
          <a:noFill/>
          <a:ln cap="flat" cmpd="sng" w="9525">
            <a:solidFill>
              <a:schemeClr val="dk1"/>
            </a:solidFill>
            <a:prstDash val="solid"/>
            <a:round/>
            <a:headEnd len="med" w="med" type="none"/>
            <a:tailEnd len="med" w="med" type="none"/>
          </a:ln>
        </p:spPr>
      </p:cxnSp>
      <p:cxnSp>
        <p:nvCxnSpPr>
          <p:cNvPr id="420" name="Google Shape;420;p35"/>
          <p:cNvCxnSpPr>
            <a:stCxn id="412" idx="2"/>
            <a:endCxn id="415" idx="0"/>
          </p:cNvCxnSpPr>
          <p:nvPr/>
        </p:nvCxnSpPr>
        <p:spPr>
          <a:xfrm>
            <a:off x="4247700" y="1103600"/>
            <a:ext cx="0" cy="441600"/>
          </a:xfrm>
          <a:prstGeom prst="straightConnector1">
            <a:avLst/>
          </a:prstGeom>
          <a:noFill/>
          <a:ln cap="flat" cmpd="sng" w="9525">
            <a:solidFill>
              <a:schemeClr val="dk1"/>
            </a:solidFill>
            <a:prstDash val="solid"/>
            <a:round/>
            <a:headEnd len="med" w="med" type="none"/>
            <a:tailEnd len="med" w="med" type="none"/>
          </a:ln>
        </p:spPr>
      </p:cxnSp>
      <p:cxnSp>
        <p:nvCxnSpPr>
          <p:cNvPr id="421" name="Google Shape;421;p35"/>
          <p:cNvCxnSpPr>
            <a:stCxn id="413" idx="2"/>
            <a:endCxn id="416" idx="0"/>
          </p:cNvCxnSpPr>
          <p:nvPr/>
        </p:nvCxnSpPr>
        <p:spPr>
          <a:xfrm>
            <a:off x="7517900" y="1103600"/>
            <a:ext cx="0" cy="441600"/>
          </a:xfrm>
          <a:prstGeom prst="straightConnector1">
            <a:avLst/>
          </a:prstGeom>
          <a:noFill/>
          <a:ln cap="flat" cmpd="sng" w="9525">
            <a:solidFill>
              <a:schemeClr val="dk1"/>
            </a:solidFill>
            <a:prstDash val="solid"/>
            <a:round/>
            <a:headEnd len="med" w="med" type="none"/>
            <a:tailEnd len="med" w="med" type="none"/>
          </a:ln>
        </p:spPr>
      </p:cxnSp>
      <p:sp>
        <p:nvSpPr>
          <p:cNvPr id="422" name="Google Shape;422;p35"/>
          <p:cNvSpPr/>
          <p:nvPr/>
        </p:nvSpPr>
        <p:spPr>
          <a:xfrm>
            <a:off x="2355950" y="3395775"/>
            <a:ext cx="176400" cy="1764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5"/>
          <p:cNvSpPr/>
          <p:nvPr/>
        </p:nvSpPr>
        <p:spPr>
          <a:xfrm>
            <a:off x="6147075" y="3395775"/>
            <a:ext cx="176400" cy="1764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5"/>
          <p:cNvSpPr txBox="1"/>
          <p:nvPr/>
        </p:nvSpPr>
        <p:spPr>
          <a:xfrm flipH="1">
            <a:off x="1538000" y="4073200"/>
            <a:ext cx="181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Inter"/>
                <a:ea typeface="Inter"/>
                <a:cs typeface="Inter"/>
                <a:sym typeface="Inter"/>
              </a:rPr>
              <a:t>Adam et al. (2016)</a:t>
            </a:r>
            <a:endParaRPr sz="1200">
              <a:solidFill>
                <a:schemeClr val="dk2"/>
              </a:solidFill>
              <a:latin typeface="Inter"/>
              <a:ea typeface="Inter"/>
              <a:cs typeface="Inter"/>
              <a:sym typeface="Inter"/>
            </a:endParaRPr>
          </a:p>
        </p:txBody>
      </p:sp>
      <p:sp>
        <p:nvSpPr>
          <p:cNvPr id="425" name="Google Shape;425;p35"/>
          <p:cNvSpPr txBox="1"/>
          <p:nvPr/>
        </p:nvSpPr>
        <p:spPr>
          <a:xfrm flipH="1">
            <a:off x="5200825" y="3984975"/>
            <a:ext cx="2068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Inter"/>
                <a:ea typeface="Inter"/>
                <a:cs typeface="Inter"/>
                <a:sym typeface="Inter"/>
              </a:rPr>
              <a:t>Priya Govindarajan et al. (2020)</a:t>
            </a:r>
            <a:endParaRPr b="1" sz="1600">
              <a:solidFill>
                <a:schemeClr val="dk1"/>
              </a:solidFill>
              <a:latin typeface="Inter"/>
              <a:ea typeface="Inter"/>
              <a:cs typeface="Inter"/>
              <a:sym typeface="Inter"/>
            </a:endParaRPr>
          </a:p>
          <a:p>
            <a:pPr indent="0" lvl="0" marL="0" rtl="0" algn="ctr">
              <a:spcBef>
                <a:spcPts val="0"/>
              </a:spcBef>
              <a:spcAft>
                <a:spcPts val="0"/>
              </a:spcAft>
              <a:buNone/>
            </a:pPr>
            <a:r>
              <a:t/>
            </a:r>
            <a:endParaRPr sz="1200">
              <a:solidFill>
                <a:schemeClr val="dk2"/>
              </a:solidFill>
              <a:latin typeface="Inter"/>
              <a:ea typeface="Inter"/>
              <a:cs typeface="Inter"/>
              <a:sym typeface="Inter"/>
            </a:endParaRPr>
          </a:p>
        </p:txBody>
      </p:sp>
      <p:cxnSp>
        <p:nvCxnSpPr>
          <p:cNvPr id="426" name="Google Shape;426;p35"/>
          <p:cNvCxnSpPr>
            <a:stCxn id="422" idx="3"/>
            <a:endCxn id="423" idx="1"/>
          </p:cNvCxnSpPr>
          <p:nvPr/>
        </p:nvCxnSpPr>
        <p:spPr>
          <a:xfrm>
            <a:off x="2532350" y="3483975"/>
            <a:ext cx="3614700" cy="0"/>
          </a:xfrm>
          <a:prstGeom prst="straightConnector1">
            <a:avLst/>
          </a:prstGeom>
          <a:noFill/>
          <a:ln cap="flat" cmpd="sng" w="19050">
            <a:solidFill>
              <a:schemeClr val="dk1"/>
            </a:solidFill>
            <a:prstDash val="solid"/>
            <a:round/>
            <a:headEnd len="med" w="med" type="none"/>
            <a:tailEnd len="med" w="med" type="none"/>
          </a:ln>
        </p:spPr>
      </p:cxnSp>
      <p:cxnSp>
        <p:nvCxnSpPr>
          <p:cNvPr id="427" name="Google Shape;427;p35"/>
          <p:cNvCxnSpPr>
            <a:stCxn id="422" idx="2"/>
            <a:endCxn id="424" idx="0"/>
          </p:cNvCxnSpPr>
          <p:nvPr/>
        </p:nvCxnSpPr>
        <p:spPr>
          <a:xfrm>
            <a:off x="2444150" y="3572175"/>
            <a:ext cx="0" cy="501000"/>
          </a:xfrm>
          <a:prstGeom prst="straightConnector1">
            <a:avLst/>
          </a:prstGeom>
          <a:noFill/>
          <a:ln cap="flat" cmpd="sng" w="9525">
            <a:solidFill>
              <a:schemeClr val="dk1"/>
            </a:solidFill>
            <a:prstDash val="solid"/>
            <a:round/>
            <a:headEnd len="med" w="med" type="none"/>
            <a:tailEnd len="med" w="med" type="none"/>
          </a:ln>
        </p:spPr>
      </p:cxnSp>
      <p:cxnSp>
        <p:nvCxnSpPr>
          <p:cNvPr id="428" name="Google Shape;428;p35"/>
          <p:cNvCxnSpPr>
            <a:stCxn id="423" idx="2"/>
            <a:endCxn id="425" idx="0"/>
          </p:cNvCxnSpPr>
          <p:nvPr/>
        </p:nvCxnSpPr>
        <p:spPr>
          <a:xfrm>
            <a:off x="6235275" y="3572175"/>
            <a:ext cx="0" cy="412800"/>
          </a:xfrm>
          <a:prstGeom prst="straightConnector1">
            <a:avLst/>
          </a:prstGeom>
          <a:noFill/>
          <a:ln cap="flat" cmpd="sng" w="9525">
            <a:solidFill>
              <a:schemeClr val="dk1"/>
            </a:solidFill>
            <a:prstDash val="solid"/>
            <a:round/>
            <a:headEnd len="med" w="med" type="none"/>
            <a:tailEnd len="med" w="med" type="none"/>
          </a:ln>
        </p:spPr>
      </p:cxnSp>
      <p:cxnSp>
        <p:nvCxnSpPr>
          <p:cNvPr id="429" name="Google Shape;429;p35"/>
          <p:cNvCxnSpPr/>
          <p:nvPr/>
        </p:nvCxnSpPr>
        <p:spPr>
          <a:xfrm flipH="1" rot="10800000">
            <a:off x="601400" y="1010000"/>
            <a:ext cx="936600" cy="10800"/>
          </a:xfrm>
          <a:prstGeom prst="straightConnector1">
            <a:avLst/>
          </a:prstGeom>
          <a:noFill/>
          <a:ln cap="flat" cmpd="sng" w="19050">
            <a:solidFill>
              <a:schemeClr val="dk1"/>
            </a:solidFill>
            <a:prstDash val="solid"/>
            <a:round/>
            <a:headEnd len="med" w="med" type="none"/>
            <a:tailEnd len="med" w="med" type="none"/>
          </a:ln>
        </p:spPr>
      </p:cxnSp>
      <p:cxnSp>
        <p:nvCxnSpPr>
          <p:cNvPr id="430" name="Google Shape;430;p35"/>
          <p:cNvCxnSpPr>
            <a:stCxn id="423" idx="3"/>
          </p:cNvCxnSpPr>
          <p:nvPr/>
        </p:nvCxnSpPr>
        <p:spPr>
          <a:xfrm flipH="1" rot="10800000">
            <a:off x="6323475" y="3480675"/>
            <a:ext cx="945300" cy="3300"/>
          </a:xfrm>
          <a:prstGeom prst="straightConnector1">
            <a:avLst/>
          </a:prstGeom>
          <a:noFill/>
          <a:ln cap="flat" cmpd="sng" w="19050">
            <a:solidFill>
              <a:schemeClr val="dk1"/>
            </a:solidFill>
            <a:prstDash val="solid"/>
            <a:round/>
            <a:headEnd len="med" w="med" type="none"/>
            <a:tailEnd len="med" w="med" type="stealth"/>
          </a:ln>
        </p:spPr>
      </p:cxnSp>
      <p:cxnSp>
        <p:nvCxnSpPr>
          <p:cNvPr id="431" name="Google Shape;431;p35"/>
          <p:cNvCxnSpPr>
            <a:stCxn id="413" idx="3"/>
          </p:cNvCxnSpPr>
          <p:nvPr/>
        </p:nvCxnSpPr>
        <p:spPr>
          <a:xfrm>
            <a:off x="7606100" y="1015400"/>
            <a:ext cx="827700" cy="1960200"/>
          </a:xfrm>
          <a:prstGeom prst="bentConnector2">
            <a:avLst/>
          </a:prstGeom>
          <a:noFill/>
          <a:ln cap="flat" cmpd="sng" w="19050">
            <a:solidFill>
              <a:schemeClr val="dk1"/>
            </a:solidFill>
            <a:prstDash val="solid"/>
            <a:round/>
            <a:headEnd len="med" w="med" type="none"/>
            <a:tailEnd len="med" w="med" type="none"/>
          </a:ln>
        </p:spPr>
      </p:cxnSp>
      <p:cxnSp>
        <p:nvCxnSpPr>
          <p:cNvPr id="432" name="Google Shape;432;p35"/>
          <p:cNvCxnSpPr>
            <a:endCxn id="422" idx="0"/>
          </p:cNvCxnSpPr>
          <p:nvPr/>
        </p:nvCxnSpPr>
        <p:spPr>
          <a:xfrm flipH="1">
            <a:off x="2444150" y="2940375"/>
            <a:ext cx="5989800" cy="455400"/>
          </a:xfrm>
          <a:prstGeom prst="bentConnector2">
            <a:avLst/>
          </a:prstGeom>
          <a:noFill/>
          <a:ln cap="flat" cmpd="sng" w="19050">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4"/>
                                        </p:tgtEl>
                                        <p:attrNameLst>
                                          <p:attrName>style.visibility</p:attrName>
                                        </p:attrNameLst>
                                      </p:cBhvr>
                                      <p:to>
                                        <p:strVal val="visible"/>
                                      </p:to>
                                    </p:set>
                                    <p:anim calcmode="lin" valueType="num">
                                      <p:cBhvr additive="base">
                                        <p:cTn dur="1000"/>
                                        <p:tgtEl>
                                          <p:spTgt spid="41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15"/>
                                        </p:tgtEl>
                                        <p:attrNameLst>
                                          <p:attrName>style.visibility</p:attrName>
                                        </p:attrNameLst>
                                      </p:cBhvr>
                                      <p:to>
                                        <p:strVal val="visible"/>
                                      </p:to>
                                    </p:set>
                                    <p:anim calcmode="lin" valueType="num">
                                      <p:cBhvr additive="base">
                                        <p:cTn dur="1"/>
                                        <p:tgtEl>
                                          <p:spTgt spid="41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16"/>
                                        </p:tgtEl>
                                        <p:attrNameLst>
                                          <p:attrName>style.visibility</p:attrName>
                                        </p:attrNameLst>
                                      </p:cBhvr>
                                      <p:to>
                                        <p:strVal val="visible"/>
                                      </p:to>
                                    </p:set>
                                    <p:anim calcmode="lin" valueType="num">
                                      <p:cBhvr additive="base">
                                        <p:cTn dur="1000"/>
                                        <p:tgtEl>
                                          <p:spTgt spid="41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4"/>
                                        </p:tgtEl>
                                        <p:attrNameLst>
                                          <p:attrName>style.visibility</p:attrName>
                                        </p:attrNameLst>
                                      </p:cBhvr>
                                      <p:to>
                                        <p:strVal val="visible"/>
                                      </p:to>
                                    </p:set>
                                    <p:anim calcmode="lin" valueType="num">
                                      <p:cBhvr additive="base">
                                        <p:cTn dur="1000"/>
                                        <p:tgtEl>
                                          <p:spTgt spid="42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25"/>
                                        </p:tgtEl>
                                        <p:attrNameLst>
                                          <p:attrName>style.visibility</p:attrName>
                                        </p:attrNameLst>
                                      </p:cBhvr>
                                      <p:to>
                                        <p:strVal val="visible"/>
                                      </p:to>
                                    </p:set>
                                    <p:anim calcmode="lin" valueType="num">
                                      <p:cBhvr additive="base">
                                        <p:cTn dur="1000"/>
                                        <p:tgtEl>
                                          <p:spTgt spid="42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oke Recovery Breakthrough by Slidesgo">
  <a:themeElements>
    <a:clrScheme name="Simple Light">
      <a:dk1>
        <a:srgbClr val="CB3C3B"/>
      </a:dk1>
      <a:lt1>
        <a:srgbClr val="FDF4F0"/>
      </a:lt1>
      <a:dk2>
        <a:srgbClr val="601F1A"/>
      </a:dk2>
      <a:lt2>
        <a:srgbClr val="FC8B87"/>
      </a:lt2>
      <a:accent1>
        <a:srgbClr val="F36563"/>
      </a:accent1>
      <a:accent2>
        <a:srgbClr val="FBE2CE"/>
      </a:accent2>
      <a:accent3>
        <a:srgbClr val="FFFFFF"/>
      </a:accent3>
      <a:accent4>
        <a:srgbClr val="FFFFFF"/>
      </a:accent4>
      <a:accent5>
        <a:srgbClr val="FFFFFF"/>
      </a:accent5>
      <a:accent6>
        <a:srgbClr val="FFFFFF"/>
      </a:accent6>
      <a:hlink>
        <a:srgbClr val="601F1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