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87" r:id="rId2"/>
    <p:sldId id="3078" r:id="rId3"/>
    <p:sldId id="3079" r:id="rId4"/>
    <p:sldId id="3080" r:id="rId5"/>
    <p:sldId id="3081" r:id="rId6"/>
    <p:sldId id="3086" r:id="rId7"/>
    <p:sldId id="3083" r:id="rId8"/>
    <p:sldId id="3084" r:id="rId9"/>
    <p:sldId id="3088" r:id="rId10"/>
    <p:sldId id="3069" r:id="rId11"/>
    <p:sldId id="3070" r:id="rId12"/>
    <p:sldId id="3074" r:id="rId13"/>
    <p:sldId id="3075" r:id="rId14"/>
    <p:sldId id="374" r:id="rId15"/>
    <p:sldId id="376" r:id="rId16"/>
    <p:sldId id="378" r:id="rId17"/>
    <p:sldId id="375" r:id="rId18"/>
    <p:sldId id="377" r:id="rId19"/>
    <p:sldId id="3071" r:id="rId20"/>
    <p:sldId id="3072" r:id="rId21"/>
    <p:sldId id="3073" r:id="rId22"/>
    <p:sldId id="3076" r:id="rId23"/>
    <p:sldId id="3077" r:id="rId24"/>
  </p:sldIdLst>
  <p:sldSz cx="13439775" cy="7559675"/>
  <p:notesSz cx="6858000" cy="9144000"/>
  <p:embeddedFontLst>
    <p:embeddedFont>
      <p:font typeface="Gulim" panose="020B0600000101010101" pitchFamily="34" charset="-127"/>
      <p:regular r:id="rId27"/>
    </p:embeddedFont>
    <p:embeddedFont>
      <p:font typeface="AppleSDGothicNeoM00" panose="02000503000000000000" pitchFamily="2" charset="-128"/>
      <p:regular r:id="rId28"/>
    </p:embeddedFont>
    <p:embeddedFont>
      <p:font typeface="AppleSDGothicNeoR00" panose="02000503000000000000" pitchFamily="2" charset="-128"/>
      <p:regular r:id="rId29"/>
    </p:embeddedFont>
    <p:embeddedFont>
      <p:font typeface="맑은 고딕" panose="020B0503020000020004" pitchFamily="34" charset="-127"/>
      <p:regular r:id="rId30"/>
      <p:bold r:id="rId31"/>
    </p:embeddedFont>
  </p:embeddedFontLst>
  <p:defaultTextStyle>
    <a:defPPr>
      <a:defRPr lang="ko-KR"/>
    </a:defPPr>
    <a:lvl1pPr marL="0" algn="l" defTabSz="1280064" rtl="0" eaLnBrk="1" latinLnBrk="1" hangingPunct="1">
      <a:defRPr sz="2538" kern="1200">
        <a:solidFill>
          <a:schemeClr val="tx1"/>
        </a:solidFill>
        <a:latin typeface="+mn-lt"/>
        <a:ea typeface="+mn-ea"/>
        <a:cs typeface="+mn-cs"/>
      </a:defRPr>
    </a:lvl1pPr>
    <a:lvl2pPr marL="640032" algn="l" defTabSz="1280064" rtl="0" eaLnBrk="1" latinLnBrk="1" hangingPunct="1">
      <a:defRPr sz="2538" kern="1200">
        <a:solidFill>
          <a:schemeClr val="tx1"/>
        </a:solidFill>
        <a:latin typeface="+mn-lt"/>
        <a:ea typeface="+mn-ea"/>
        <a:cs typeface="+mn-cs"/>
      </a:defRPr>
    </a:lvl2pPr>
    <a:lvl3pPr marL="1280064" algn="l" defTabSz="1280064" rtl="0" eaLnBrk="1" latinLnBrk="1" hangingPunct="1">
      <a:defRPr sz="2538" kern="1200">
        <a:solidFill>
          <a:schemeClr val="tx1"/>
        </a:solidFill>
        <a:latin typeface="+mn-lt"/>
        <a:ea typeface="+mn-ea"/>
        <a:cs typeface="+mn-cs"/>
      </a:defRPr>
    </a:lvl3pPr>
    <a:lvl4pPr marL="1920096" algn="l" defTabSz="1280064" rtl="0" eaLnBrk="1" latinLnBrk="1" hangingPunct="1">
      <a:defRPr sz="2538" kern="1200">
        <a:solidFill>
          <a:schemeClr val="tx1"/>
        </a:solidFill>
        <a:latin typeface="+mn-lt"/>
        <a:ea typeface="+mn-ea"/>
        <a:cs typeface="+mn-cs"/>
      </a:defRPr>
    </a:lvl4pPr>
    <a:lvl5pPr marL="2560128" algn="l" defTabSz="1280064" rtl="0" eaLnBrk="1" latinLnBrk="1" hangingPunct="1">
      <a:defRPr sz="2538" kern="1200">
        <a:solidFill>
          <a:schemeClr val="tx1"/>
        </a:solidFill>
        <a:latin typeface="+mn-lt"/>
        <a:ea typeface="+mn-ea"/>
        <a:cs typeface="+mn-cs"/>
      </a:defRPr>
    </a:lvl5pPr>
    <a:lvl6pPr marL="3200160" algn="l" defTabSz="1280064" rtl="0" eaLnBrk="1" latinLnBrk="1" hangingPunct="1">
      <a:defRPr sz="2538" kern="1200">
        <a:solidFill>
          <a:schemeClr val="tx1"/>
        </a:solidFill>
        <a:latin typeface="+mn-lt"/>
        <a:ea typeface="+mn-ea"/>
        <a:cs typeface="+mn-cs"/>
      </a:defRPr>
    </a:lvl6pPr>
    <a:lvl7pPr marL="3840193" algn="l" defTabSz="1280064" rtl="0" eaLnBrk="1" latinLnBrk="1" hangingPunct="1">
      <a:defRPr sz="2538" kern="1200">
        <a:solidFill>
          <a:schemeClr val="tx1"/>
        </a:solidFill>
        <a:latin typeface="+mn-lt"/>
        <a:ea typeface="+mn-ea"/>
        <a:cs typeface="+mn-cs"/>
      </a:defRPr>
    </a:lvl7pPr>
    <a:lvl8pPr marL="4480224" algn="l" defTabSz="1280064" rtl="0" eaLnBrk="1" latinLnBrk="1" hangingPunct="1">
      <a:defRPr sz="2538" kern="1200">
        <a:solidFill>
          <a:schemeClr val="tx1"/>
        </a:solidFill>
        <a:latin typeface="+mn-lt"/>
        <a:ea typeface="+mn-ea"/>
        <a:cs typeface="+mn-cs"/>
      </a:defRPr>
    </a:lvl8pPr>
    <a:lvl9pPr marL="5120256" algn="l" defTabSz="1280064" rtl="0" eaLnBrk="1" latinLnBrk="1" hangingPunct="1">
      <a:defRPr sz="25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2.12" id="{61CEC944-3CD3-441B-9B3F-188102BF21CE}">
          <p14:sldIdLst>
            <p14:sldId id="3087"/>
            <p14:sldId id="3078"/>
            <p14:sldId id="3079"/>
            <p14:sldId id="3080"/>
            <p14:sldId id="3081"/>
            <p14:sldId id="3086"/>
            <p14:sldId id="3083"/>
            <p14:sldId id="3084"/>
            <p14:sldId id="3088"/>
          </p14:sldIdLst>
        </p14:section>
        <p14:section name="11.30 개발수정" id="{55C69E25-69D4-40B9-A635-76A667EFB2B3}">
          <p14:sldIdLst>
            <p14:sldId id="3069"/>
            <p14:sldId id="3070"/>
            <p14:sldId id="3074"/>
            <p14:sldId id="3075"/>
            <p14:sldId id="374"/>
            <p14:sldId id="376"/>
            <p14:sldId id="378"/>
            <p14:sldId id="375"/>
            <p14:sldId id="377"/>
            <p14:sldId id="3071"/>
            <p14:sldId id="3072"/>
            <p14:sldId id="3073"/>
            <p14:sldId id="3076"/>
            <p14:sldId id="3077"/>
          </p14:sldIdLst>
        </p14:section>
      </p14:sectionLst>
    </p:ext>
    <p:ext uri="{EFAFB233-063F-42B5-8137-9DF3F51BA10A}">
      <p15:sldGuideLst xmlns:p15="http://schemas.microsoft.com/office/powerpoint/2012/main">
        <p15:guide id="6" orient="horz" pos="900" userDrawn="1">
          <p15:clr>
            <a:srgbClr val="A4A3A4"/>
          </p15:clr>
        </p15:guide>
        <p15:guide id="8" pos="1058" userDrawn="1">
          <p15:clr>
            <a:srgbClr val="A4A3A4"/>
          </p15:clr>
        </p15:guide>
        <p15:guide id="9" pos="6320" userDrawn="1">
          <p15:clr>
            <a:srgbClr val="A4A3A4"/>
          </p15:clr>
        </p15:guide>
        <p15:guide id="10" orient="horz" pos="1247" userDrawn="1">
          <p15:clr>
            <a:srgbClr val="A4A3A4"/>
          </p15:clr>
        </p15:guide>
        <p15:guide id="11" orient="horz" pos="4059" userDrawn="1">
          <p15:clr>
            <a:srgbClr val="A4A3A4"/>
          </p15:clr>
        </p15:guide>
        <p15:guide id="12" orient="horz" pos="4206" userDrawn="1">
          <p15:clr>
            <a:srgbClr val="A4A3A4"/>
          </p15:clr>
        </p15:guide>
        <p15:guide id="13" orient="horz" pos="43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ngnam" initials="KY" lastIdx="1" clrIdx="0">
    <p:extLst>
      <p:ext uri="{19B8F6BF-5375-455C-9EA6-DF929625EA0E}">
        <p15:presenceInfo xmlns:p15="http://schemas.microsoft.com/office/powerpoint/2012/main" userId="e500bf976a8f5f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8F8F8"/>
    <a:srgbClr val="000000"/>
    <a:srgbClr val="F9F9F9"/>
    <a:srgbClr val="F7F7F7"/>
    <a:srgbClr val="E4E4E4"/>
    <a:srgbClr val="25A2FF"/>
    <a:srgbClr val="FFFFFF"/>
    <a:srgbClr val="2D68B7"/>
    <a:srgbClr val="DB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1" autoAdjust="0"/>
    <p:restoredTop sz="96263" autoAdjust="0"/>
  </p:normalViewPr>
  <p:slideViewPr>
    <p:cSldViewPr>
      <p:cViewPr>
        <p:scale>
          <a:sx n="200" d="100"/>
          <a:sy n="200" d="100"/>
        </p:scale>
        <p:origin x="1696" y="-152"/>
      </p:cViewPr>
      <p:guideLst>
        <p:guide orient="horz" pos="900"/>
        <p:guide pos="1058"/>
        <p:guide pos="6320"/>
        <p:guide orient="horz" pos="1247"/>
        <p:guide orient="horz" pos="4059"/>
        <p:guide orient="horz" pos="4206"/>
        <p:guide orient="horz" pos="4377"/>
      </p:guideLst>
    </p:cSldViewPr>
  </p:slideViewPr>
  <p:outlineViewPr>
    <p:cViewPr>
      <p:scale>
        <a:sx n="33" d="100"/>
        <a:sy n="33" d="100"/>
      </p:scale>
      <p:origin x="0" y="-652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ACFB189-0B3D-42A0-90E1-CC204BB6E0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174CBC-BF6E-4CE0-BE58-718B8C1AB6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0E8E2-F864-4C0D-B0BE-04947EFBFADC}" type="datetimeFigureOut">
              <a:rPr lang="ko-KR" altLang="en-US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pPr/>
              <a:t>2023. 12. 14.</a:t>
            </a:fld>
            <a:endParaRPr lang="ko-KR" altLang="en-US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A0613E-8D58-442C-8174-1E240CF995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08038A-EDBA-4B4F-B722-E60FB3F0B4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5E9FA-DC12-47C1-AB04-A2FF789DBB18}" type="slidenum">
              <a:rPr lang="ko-KR" altLang="en-US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pPr/>
              <a:t>‹#›</a:t>
            </a:fld>
            <a:endParaRPr lang="ko-KR" altLang="en-US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29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1pPr>
          </a:lstStyle>
          <a:p>
            <a:fld id="{FA6007D4-2970-47C6-9DAC-8CA3B6BDFC14}" type="datetimeFigureOut">
              <a:rPr lang="ko-KR" altLang="en-US" smtClean="0"/>
              <a:pPr/>
              <a:t>2023. 12. 14.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1pPr>
          </a:lstStyle>
          <a:p>
            <a:fld id="{6AD071F1-9CA0-496C-95D8-E633ED0CF8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22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8619" rtl="0" eaLnBrk="1" latinLnBrk="1" hangingPunct="1">
      <a:defRPr sz="982" kern="1200">
        <a:solidFill>
          <a:schemeClr val="tx1"/>
        </a:solidFill>
        <a:latin typeface="AppleSDGothicNeoR00" panose="02000503000000000000" pitchFamily="2" charset="-127"/>
        <a:ea typeface="AppleSDGothicNeoR00" panose="02000503000000000000" pitchFamily="2" charset="-127"/>
        <a:cs typeface="+mn-cs"/>
      </a:defRPr>
    </a:lvl1pPr>
    <a:lvl2pPr marL="374310" algn="l" defTabSz="748619" rtl="0" eaLnBrk="1" latinLnBrk="1" hangingPunct="1">
      <a:defRPr sz="982" kern="1200">
        <a:solidFill>
          <a:schemeClr val="tx1"/>
        </a:solidFill>
        <a:latin typeface="AppleSDGothicNeoR00" panose="02000503000000000000" pitchFamily="2" charset="-127"/>
        <a:ea typeface="AppleSDGothicNeoR00" panose="02000503000000000000" pitchFamily="2" charset="-127"/>
        <a:cs typeface="+mn-cs"/>
      </a:defRPr>
    </a:lvl2pPr>
    <a:lvl3pPr marL="748619" algn="l" defTabSz="748619" rtl="0" eaLnBrk="1" latinLnBrk="1" hangingPunct="1">
      <a:defRPr sz="982" kern="1200">
        <a:solidFill>
          <a:schemeClr val="tx1"/>
        </a:solidFill>
        <a:latin typeface="AppleSDGothicNeoR00" panose="02000503000000000000" pitchFamily="2" charset="-127"/>
        <a:ea typeface="AppleSDGothicNeoR00" panose="02000503000000000000" pitchFamily="2" charset="-127"/>
        <a:cs typeface="+mn-cs"/>
      </a:defRPr>
    </a:lvl3pPr>
    <a:lvl4pPr marL="1122929" algn="l" defTabSz="748619" rtl="0" eaLnBrk="1" latinLnBrk="1" hangingPunct="1">
      <a:defRPr sz="982" kern="1200">
        <a:solidFill>
          <a:schemeClr val="tx1"/>
        </a:solidFill>
        <a:latin typeface="AppleSDGothicNeoR00" panose="02000503000000000000" pitchFamily="2" charset="-127"/>
        <a:ea typeface="AppleSDGothicNeoR00" panose="02000503000000000000" pitchFamily="2" charset="-127"/>
        <a:cs typeface="+mn-cs"/>
      </a:defRPr>
    </a:lvl4pPr>
    <a:lvl5pPr marL="1497239" algn="l" defTabSz="748619" rtl="0" eaLnBrk="1" latinLnBrk="1" hangingPunct="1">
      <a:defRPr sz="982" kern="1200">
        <a:solidFill>
          <a:schemeClr val="tx1"/>
        </a:solidFill>
        <a:latin typeface="AppleSDGothicNeoR00" panose="02000503000000000000" pitchFamily="2" charset="-127"/>
        <a:ea typeface="AppleSDGothicNeoR00" panose="02000503000000000000" pitchFamily="2" charset="-127"/>
        <a:cs typeface="+mn-cs"/>
      </a:defRPr>
    </a:lvl5pPr>
    <a:lvl6pPr marL="1871548" algn="l" defTabSz="748619" rtl="0" eaLnBrk="1" latinLnBrk="1" hangingPunct="1">
      <a:defRPr sz="982" kern="1200">
        <a:solidFill>
          <a:schemeClr val="tx1"/>
        </a:solidFill>
        <a:latin typeface="+mn-lt"/>
        <a:ea typeface="+mn-ea"/>
        <a:cs typeface="+mn-cs"/>
      </a:defRPr>
    </a:lvl6pPr>
    <a:lvl7pPr marL="2245858" algn="l" defTabSz="748619" rtl="0" eaLnBrk="1" latinLnBrk="1" hangingPunct="1">
      <a:defRPr sz="982" kern="1200">
        <a:solidFill>
          <a:schemeClr val="tx1"/>
        </a:solidFill>
        <a:latin typeface="+mn-lt"/>
        <a:ea typeface="+mn-ea"/>
        <a:cs typeface="+mn-cs"/>
      </a:defRPr>
    </a:lvl7pPr>
    <a:lvl8pPr marL="2620167" algn="l" defTabSz="748619" rtl="0" eaLnBrk="1" latinLnBrk="1" hangingPunct="1">
      <a:defRPr sz="982" kern="1200">
        <a:solidFill>
          <a:schemeClr val="tx1"/>
        </a:solidFill>
        <a:latin typeface="+mn-lt"/>
        <a:ea typeface="+mn-ea"/>
        <a:cs typeface="+mn-cs"/>
      </a:defRPr>
    </a:lvl8pPr>
    <a:lvl9pPr marL="2994477" algn="l" defTabSz="748619" rtl="0" eaLnBrk="1" latinLnBrk="1" hangingPunct="1">
      <a:defRPr sz="9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A530D-631F-4981-98F0-E6C07C67E1A3}" type="slidenum">
              <a:rPr lang="en-US" altLang="ko-KR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15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A530D-631F-4981-98F0-E6C07C67E1A3}" type="slidenum">
              <a:rPr lang="en-US" altLang="ko-KR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84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A530D-631F-4981-98F0-E6C07C67E1A3}" type="slidenum">
              <a:rPr lang="en-US" altLang="ko-KR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924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A530D-631F-4981-98F0-E6C07C67E1A3}" type="slidenum">
              <a:rPr lang="en-US" altLang="ko-KR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20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A530D-631F-4981-98F0-E6C07C67E1A3}" type="slidenum">
              <a:rPr lang="en-US" altLang="ko-KR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7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F3D5A4A-F204-1D67-8600-6A1E4EB341D1}"/>
              </a:ext>
            </a:extLst>
          </p:cNvPr>
          <p:cNvCxnSpPr>
            <a:cxnSpLocks/>
          </p:cNvCxnSpPr>
          <p:nvPr userDrawn="1"/>
        </p:nvCxnSpPr>
        <p:spPr>
          <a:xfrm>
            <a:off x="202902" y="371475"/>
            <a:ext cx="130273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70C6F9A5-80F6-10EE-24C6-621B6C5AED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535" y="125345"/>
            <a:ext cx="6300961" cy="23717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spc="-30" baseline="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  <a:lvl2pPr marL="295570" indent="0">
              <a:buNone/>
              <a:defRPr/>
            </a:lvl2pPr>
            <a:lvl3pPr marL="591139" indent="0">
              <a:buNone/>
              <a:defRPr/>
            </a:lvl3pPr>
            <a:lvl4pPr marL="886709" indent="0">
              <a:buNone/>
              <a:defRPr/>
            </a:lvl4pPr>
            <a:lvl5pPr marL="1182279" indent="0">
              <a:buNone/>
              <a:defRPr/>
            </a:lvl5pPr>
          </a:lstStyle>
          <a:p>
            <a:pPr lvl="0"/>
            <a:r>
              <a:rPr lang="ko-KR" altLang="en-US"/>
              <a:t>텍스트를 입력하세요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D036E1F3-70F4-6E9E-3C28-7D61A6265762}"/>
              </a:ext>
            </a:extLst>
          </p:cNvPr>
          <p:cNvSpPr txBox="1">
            <a:spLocks/>
          </p:cNvSpPr>
          <p:nvPr userDrawn="1"/>
        </p:nvSpPr>
        <p:spPr>
          <a:xfrm>
            <a:off x="12875631" y="139005"/>
            <a:ext cx="388143" cy="237180"/>
          </a:xfrm>
          <a:prstGeom prst="rect">
            <a:avLst/>
          </a:prstGeom>
        </p:spPr>
        <p:txBody>
          <a:bodyPr vert="horz" lIns="46912" tIns="23456" rIns="46912" bIns="23456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549275" indent="-92075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1098550" indent="-18415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649413" indent="-277813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2198688" indent="-369888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r"/>
            <a:fld id="{00C9EE3A-27B7-4F5B-8DB9-069D06CB3050}" type="slidenum">
              <a:rPr lang="ko-KR" altLang="en-US" sz="800" b="0" i="1" spc="-31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pPr algn="r"/>
              <a:t>‹#›</a:t>
            </a:fld>
            <a:endParaRPr lang="ko-KR" altLang="en-US" sz="800" b="0" i="1" spc="-31" baseline="0">
              <a:solidFill>
                <a:schemeClr val="tx1">
                  <a:lumMod val="75000"/>
                  <a:lumOff val="2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51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98" y="2112161"/>
            <a:ext cx="12311179" cy="460405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576764" y="1385626"/>
            <a:ext cx="12298713" cy="488544"/>
          </a:xfrm>
        </p:spPr>
        <p:txBody>
          <a:bodyPr wrap="square" lIns="0">
            <a:noAutofit/>
          </a:bodyPr>
          <a:lstStyle>
            <a:lvl1pPr indent="0">
              <a:lnSpc>
                <a:spcPct val="120000"/>
              </a:lnSpc>
              <a:spcAft>
                <a:spcPts val="0"/>
              </a:spcAft>
              <a:defRPr sz="1323" b="0" spc="-3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Click to edit slide subtitle styles</a:t>
            </a:r>
            <a:endParaRPr lang="ko-KR" alt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D82E5D4D-6A38-E34C-9CBB-DD4D3E04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4298" y="6954201"/>
            <a:ext cx="8109097" cy="15119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latinLnBrk="0">
              <a:defRPr sz="882" spc="-33" baseline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55158F98-AF1E-C648-AE74-B11A9458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66312" y="6954201"/>
            <a:ext cx="3909165" cy="15119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latinLnBrk="0">
              <a:defRPr sz="882" spc="-33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8966312" y="7113608"/>
            <a:ext cx="3909165" cy="15119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latinLnBrk="0">
              <a:defRPr sz="882" spc="-33" baseline="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6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98" y="843463"/>
            <a:ext cx="12311179" cy="44104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/>
              <a:t>Click to edit slide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6026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10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</p:sldLayoutIdLst>
  <p:txStyles>
    <p:titleStyle>
      <a:lvl1pPr algn="ctr" defTabSz="591139" rtl="0" eaLnBrk="1" latinLnBrk="1" hangingPunct="1">
        <a:spcBef>
          <a:spcPct val="0"/>
        </a:spcBef>
        <a:buNone/>
        <a:defRPr sz="2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677" indent="-221677" algn="l" defTabSz="591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1pPr>
      <a:lvl2pPr marL="480301" indent="-184731" algn="l" defTabSz="591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1815" kern="1200">
          <a:solidFill>
            <a:schemeClr val="tx1"/>
          </a:solidFill>
          <a:latin typeface="+mn-lt"/>
          <a:ea typeface="+mn-ea"/>
          <a:cs typeface="+mn-cs"/>
        </a:defRPr>
      </a:lvl2pPr>
      <a:lvl3pPr marL="738924" indent="-147784" algn="l" defTabSz="591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1034494" indent="-147784" algn="l" defTabSz="591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30063" indent="-147784" algn="l" defTabSz="591139" rtl="0" eaLnBrk="1" latinLnBrk="1" hangingPunct="1">
        <a:spcBef>
          <a:spcPct val="20000"/>
        </a:spcBef>
        <a:buFont typeface="Arial" panose="020B0604020202020204" pitchFamily="34" charset="0"/>
        <a:buChar char="»"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5632" indent="-147784" algn="l" defTabSz="591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21203" indent="-147784" algn="l" defTabSz="591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16771" indent="-147784" algn="l" defTabSz="591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12341" indent="-147784" algn="l" defTabSz="591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91139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1pPr>
      <a:lvl2pPr marL="295570" algn="l" defTabSz="591139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2pPr>
      <a:lvl3pPr marL="591139" algn="l" defTabSz="591139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3pPr>
      <a:lvl4pPr marL="886708" algn="l" defTabSz="591139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4pPr>
      <a:lvl5pPr marL="1182279" algn="l" defTabSz="591139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5pPr>
      <a:lvl6pPr marL="1477848" algn="l" defTabSz="591139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6pPr>
      <a:lvl7pPr marL="1773417" algn="l" defTabSz="591139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7pPr>
      <a:lvl8pPr marL="2068987" algn="l" defTabSz="591139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8pPr>
      <a:lvl9pPr marL="2364556" algn="l" defTabSz="591139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42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wc.com/kr/ko/insights/acc/samil-acc_31_guide-for-boards-to-oversee-esg.pdf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0101674-4608-47A0-AE99-F1D46589E1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No.154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ABA13-AE0B-43A0-A92A-6E9E684DBD3E}"/>
              </a:ext>
            </a:extLst>
          </p:cNvPr>
          <p:cNvSpPr txBox="1"/>
          <p:nvPr/>
        </p:nvSpPr>
        <p:spPr>
          <a:xfrm>
            <a:off x="303858" y="827509"/>
            <a:ext cx="3009157" cy="315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유형 분류값 </a:t>
            </a:r>
            <a:r>
              <a:rPr kumimoji="0" lang="en-US" altLang="ko-KR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</a:t>
            </a: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인사이트 레포트 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  <a:sym typeface="Wingdings" panose="05000000000000000000" pitchFamily="2" charset="2"/>
              </a:rPr>
              <a:t>인사이트 리포트</a:t>
            </a:r>
            <a:endParaRPr kumimoji="0" lang="ko-KR" altLang="en-US" sz="1200" b="0" i="0" u="none" strike="noStrike" kern="1200" cap="none" spc="-50" normalizeH="0" noProof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22CD44A-6FF7-F0C0-AC9E-70912A764A11}"/>
              </a:ext>
            </a:extLst>
          </p:cNvPr>
          <p:cNvSpPr/>
          <p:nvPr/>
        </p:nvSpPr>
        <p:spPr bwMode="auto">
          <a:xfrm>
            <a:off x="-10760" y="5687467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</a:p>
        </p:txBody>
      </p:sp>
    </p:spTree>
    <p:extLst>
      <p:ext uri="{BB962C8B-B14F-4D97-AF65-F5344CB8AC3E}">
        <p14:creationId xmlns:p14="http://schemas.microsoft.com/office/powerpoint/2010/main" val="10535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98D19D6-7E8C-4ACA-8B67-B21EC867F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No.167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AE7621D-9D2B-42D7-95C1-23484481A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2843733"/>
            <a:ext cx="896325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F29474-206A-40E5-AF31-6884A5607EAF}"/>
              </a:ext>
            </a:extLst>
          </p:cNvPr>
          <p:cNvSpPr txBox="1"/>
          <p:nvPr/>
        </p:nvSpPr>
        <p:spPr>
          <a:xfrm>
            <a:off x="234390" y="953609"/>
            <a:ext cx="4150495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경영 자가진단 결과 화면에서 </a:t>
            </a:r>
            <a:r>
              <a:rPr kumimoji="0" lang="en-US" altLang="ko-KR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E, S</a:t>
            </a: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 데이터가 없을 경우 표 자체를 삭제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BA7E9-C3D5-4D77-847D-35BB8C3A8DDB}"/>
              </a:ext>
            </a:extLst>
          </p:cNvPr>
          <p:cNvSpPr/>
          <p:nvPr/>
        </p:nvSpPr>
        <p:spPr bwMode="auto">
          <a:xfrm>
            <a:off x="239167" y="539477"/>
            <a:ext cx="864096" cy="237179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lang="ko-KR" altLang="en-US" sz="1050" spc="-5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Arial" panose="020B0604020202020204" pitchFamily="34" charset="0"/>
              </a:rPr>
              <a:t>개발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7C2642E-E4EE-EC64-AC36-C5B22803B15A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5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98D19D6-7E8C-4ACA-8B67-B21EC867F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535" y="125346"/>
            <a:ext cx="11309880" cy="198108"/>
          </a:xfrm>
        </p:spPr>
        <p:txBody>
          <a:bodyPr/>
          <a:lstStyle/>
          <a:p>
            <a:r>
              <a:rPr lang="en-US" altLang="ko-KR"/>
              <a:t>No.170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BA7E9-C3D5-4D77-847D-35BB8C3A8DDB}"/>
              </a:ext>
            </a:extLst>
          </p:cNvPr>
          <p:cNvSpPr/>
          <p:nvPr/>
        </p:nvSpPr>
        <p:spPr bwMode="auto">
          <a:xfrm>
            <a:off x="239167" y="539477"/>
            <a:ext cx="864096" cy="2371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algn="ctr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lang="ko-KR" altLang="en-US" sz="1050" spc="-5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Arial" panose="020B0604020202020204" pitchFamily="34" charset="0"/>
              </a:rPr>
              <a:t>퍼블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99E8F-BA7A-4BDB-BB84-21655DDE58EF}"/>
              </a:ext>
            </a:extLst>
          </p:cNvPr>
          <p:cNvSpPr txBox="1"/>
          <p:nvPr/>
        </p:nvSpPr>
        <p:spPr>
          <a:xfrm>
            <a:off x="239167" y="992679"/>
            <a:ext cx="6719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30">
                <a:solidFill>
                  <a:srgbClr val="000000"/>
                </a:solidFill>
                <a:latin typeface="Arial" panose="020B0604020202020204" pitchFamily="34" charset="0"/>
                <a:ea typeface="AppleSDGothicNeoM00" panose="02000503000000000000" pitchFamily="2" charset="-127"/>
              </a:rPr>
              <a:t>모바일 </a:t>
            </a:r>
            <a:r>
              <a:rPr lang="en-US" altLang="ko-KR" sz="1200" spc="-30">
                <a:solidFill>
                  <a:srgbClr val="000000"/>
                </a:solidFill>
                <a:latin typeface="Arial" panose="020B0604020202020204" pitchFamily="34" charset="0"/>
                <a:ea typeface="AppleSDGothicNeoM00" panose="02000503000000000000" pitchFamily="2" charset="-127"/>
              </a:rPr>
              <a:t>: ESG</a:t>
            </a:r>
            <a:r>
              <a:rPr lang="ko-KR" altLang="en-US" sz="1200" spc="-30">
                <a:solidFill>
                  <a:srgbClr val="000000"/>
                </a:solidFill>
                <a:latin typeface="Arial" panose="020B0604020202020204" pitchFamily="34" charset="0"/>
                <a:ea typeface="AppleSDGothicNeoM00" panose="02000503000000000000" pitchFamily="2" charset="-127"/>
              </a:rPr>
              <a:t> 공시 </a:t>
            </a:r>
            <a:r>
              <a:rPr lang="en-US" altLang="ko-KR" sz="1200" spc="-30">
                <a:solidFill>
                  <a:srgbClr val="000000"/>
                </a:solidFill>
                <a:latin typeface="Arial" panose="020B0604020202020204" pitchFamily="34" charset="0"/>
                <a:ea typeface="AppleSDGothicNeoM00" panose="02000503000000000000" pitchFamily="2" charset="-127"/>
              </a:rPr>
              <a:t>&gt; SEC </a:t>
            </a:r>
            <a:r>
              <a:rPr lang="ko-KR" altLang="en-US" sz="1200" spc="-30">
                <a:solidFill>
                  <a:srgbClr val="000000"/>
                </a:solidFill>
                <a:latin typeface="Arial" panose="020B0604020202020204" pitchFamily="34" charset="0"/>
                <a:ea typeface="AppleSDGothicNeoM00" panose="02000503000000000000" pitchFamily="2" charset="-127"/>
              </a:rPr>
              <a:t>최하단 문장을 좌측 정렬로 변경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D8B788-CC90-4B93-BC2C-0B532CE1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639" y="1331565"/>
            <a:ext cx="3188132" cy="5701198"/>
          </a:xfrm>
          <a:prstGeom prst="rect">
            <a:avLst/>
          </a:prstGeom>
        </p:spPr>
      </p:pic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759F79F-2709-61F1-3E00-358DEF905319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0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63649E-1AF1-4108-9CB3-9632A15D0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No.171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D0409E-CA32-48AD-A82E-8851934B4F66}"/>
              </a:ext>
            </a:extLst>
          </p:cNvPr>
          <p:cNvSpPr/>
          <p:nvPr/>
        </p:nvSpPr>
        <p:spPr bwMode="auto">
          <a:xfrm>
            <a:off x="239167" y="539477"/>
            <a:ext cx="864096" cy="237179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lang="ko-KR" altLang="en-US" sz="1050" spc="-5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Arial" panose="020B0604020202020204" pitchFamily="34" charset="0"/>
              </a:rPr>
              <a:t>개발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37BFF-F83F-4E9A-AE0F-5F797C283B49}"/>
              </a:ext>
            </a:extLst>
          </p:cNvPr>
          <p:cNvSpPr txBox="1"/>
          <p:nvPr/>
        </p:nvSpPr>
        <p:spPr>
          <a:xfrm>
            <a:off x="234390" y="953609"/>
            <a:ext cx="8905002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CSRD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공시대상 결과 팝업에서 결과화면 텍스트 가운데 정렬</a:t>
            </a:r>
            <a:b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</a:br>
            <a:b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</a:b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*CSRD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공시대상 확인은 현재 고객사의 요청으로 기능을 오픈하지 않은 상태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버튼 숨김처리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이며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가능하다면 스테이지 서버에서 테스트되기를 희망하고 있음</a:t>
            </a:r>
            <a:endParaRPr lang="en-US" altLang="ko-KR" sz="1200" spc="-5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아래와 같이 공시대상 결과 팝업은 총 </a:t>
            </a:r>
            <a:r>
              <a:rPr kumimoji="0" lang="en-US" altLang="ko-KR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9</a:t>
            </a: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개 케이스가 있으며</a:t>
            </a:r>
            <a:r>
              <a:rPr kumimoji="0" lang="en-US" altLang="ko-KR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결과화면내 텍스트가 상단이 아닌 중앙 정렬로 수정 </a:t>
            </a: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요청됨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D1F770-9225-4380-A8A9-A988592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75" y="2663713"/>
            <a:ext cx="539798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9AFE6C0-0EB6-714F-73D8-3C46C71C65BF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57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CAA72C1-F0D5-4E41-9F04-E0BEC7F2E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No.174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F798A8-A751-4ACA-8CC6-2425FB4B6F16}"/>
              </a:ext>
            </a:extLst>
          </p:cNvPr>
          <p:cNvSpPr/>
          <p:nvPr/>
        </p:nvSpPr>
        <p:spPr bwMode="auto">
          <a:xfrm>
            <a:off x="239167" y="539477"/>
            <a:ext cx="864096" cy="237179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lang="ko-KR" altLang="en-US" sz="1050" spc="-5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Arial" panose="020B0604020202020204" pitchFamily="34" charset="0"/>
              </a:rPr>
              <a:t>개발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E429B-2565-4C70-BA64-B7DD35BAA087}"/>
              </a:ext>
            </a:extLst>
          </p:cNvPr>
          <p:cNvSpPr txBox="1"/>
          <p:nvPr/>
        </p:nvSpPr>
        <p:spPr>
          <a:xfrm>
            <a:off x="234390" y="953609"/>
            <a:ext cx="2249334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en-US" altLang="ko-KR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CSRD </a:t>
            </a: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수정사항 반영 </a:t>
            </a:r>
            <a:r>
              <a:rPr kumimoji="0" lang="en-US" altLang="ko-KR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p.4</a:t>
            </a: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kumimoji="0" lang="en-US" altLang="ko-KR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~</a:t>
            </a: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p.9 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참조</a:t>
            </a:r>
            <a:endParaRPr kumimoji="0" lang="ko-KR" altLang="en-US" sz="1200" b="0" i="0" u="none" strike="noStrike" kern="1200" cap="none" spc="-50" normalizeH="0" noProof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24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756" y="622939"/>
            <a:ext cx="10002570" cy="441047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기본정보 </a:t>
            </a:r>
            <a:r>
              <a:rPr lang="en-US" altLang="ko-KR" dirty="0"/>
              <a:t>&gt; </a:t>
            </a:r>
            <a:r>
              <a:rPr lang="ko-KR" altLang="en-US" dirty="0"/>
              <a:t>업종분류 삭제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37BA8F-F8C6-4091-8D16-9D256577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0704B-CE94-48CC-AF30-84932A1262A7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7F9178A-39F3-4047-8C39-0424C87C09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371E9B-9127-4FDA-9261-73C6F4885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765E52C-2877-4366-A10E-931D0EB96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18601" y="1303814"/>
            <a:ext cx="9356809" cy="251809"/>
          </a:xfrm>
        </p:spPr>
        <p:txBody>
          <a:bodyPr/>
          <a:lstStyle/>
          <a:p>
            <a:r>
              <a:rPr lang="ko-KR" altLang="en-US" sz="1543" b="1" dirty="0"/>
              <a:t>회사 기본 정보 중 업종분류 </a:t>
            </a:r>
            <a:r>
              <a:rPr lang="en-US" altLang="ko-KR" sz="1543" b="1" dirty="0"/>
              <a:t>(</a:t>
            </a:r>
            <a:r>
              <a:rPr lang="ko-KR" altLang="en-US" sz="1543" b="1" dirty="0"/>
              <a:t>대분류</a:t>
            </a:r>
            <a:r>
              <a:rPr lang="en-US" altLang="ko-KR" sz="1543" b="1" dirty="0"/>
              <a:t>, </a:t>
            </a:r>
            <a:r>
              <a:rPr lang="ko-KR" altLang="en-US" sz="1543" b="1" dirty="0"/>
              <a:t>중분류</a:t>
            </a:r>
            <a:r>
              <a:rPr lang="en-US" altLang="ko-KR" sz="1543" b="1" dirty="0"/>
              <a:t>, </a:t>
            </a:r>
            <a:r>
              <a:rPr lang="ko-KR" altLang="en-US" sz="1543" b="1" dirty="0"/>
              <a:t>소분류</a:t>
            </a:r>
            <a:r>
              <a:rPr lang="en-US" altLang="ko-KR" sz="1543" b="1" dirty="0"/>
              <a:t> ) </a:t>
            </a:r>
            <a:r>
              <a:rPr lang="ko-KR" altLang="en-US" sz="1543" b="1" dirty="0"/>
              <a:t>삭제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56264EB-C2E5-4B53-95E2-5C1025B78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756" y="1795450"/>
            <a:ext cx="7638147" cy="458530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5079E1B-C7F7-419A-9E67-6DD8FF55582B}"/>
              </a:ext>
            </a:extLst>
          </p:cNvPr>
          <p:cNvSpPr/>
          <p:nvPr/>
        </p:nvSpPr>
        <p:spPr>
          <a:xfrm>
            <a:off x="2036733" y="3144833"/>
            <a:ext cx="2540016" cy="488544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sz="1543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30CBAB7-4014-3A6F-E2B9-2D32E7A4A124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205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4826" y="1237143"/>
            <a:ext cx="9356809" cy="2518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543" b="1" dirty="0">
                <a:solidFill>
                  <a:srgbClr val="0C0C0C"/>
                </a:solidFill>
                <a:latin typeface="Arial" panose="020B0604020202020204" pitchFamily="34" charset="0"/>
              </a:rPr>
              <a:t>[EU </a:t>
            </a:r>
            <a:r>
              <a:rPr lang="ko-KR" altLang="en-US" sz="1543" b="1" dirty="0">
                <a:solidFill>
                  <a:srgbClr val="0C0C0C"/>
                </a:solidFill>
                <a:latin typeface="Arial" panose="020B0604020202020204" pitchFamily="34" charset="0"/>
              </a:rPr>
              <a:t>역내 종속기업을 보유한 모기업 선택 </a:t>
            </a:r>
            <a:r>
              <a:rPr lang="en-US" altLang="ko-KR" sz="1543" b="1" dirty="0">
                <a:solidFill>
                  <a:srgbClr val="0C0C0C"/>
                </a:solidFill>
                <a:latin typeface="Arial" panose="020B0604020202020204" pitchFamily="34" charset="0"/>
              </a:rPr>
              <a:t>Case 2] </a:t>
            </a:r>
            <a:r>
              <a:rPr lang="ko-KR" altLang="en-US" sz="1543" b="1" dirty="0">
                <a:solidFill>
                  <a:srgbClr val="0C0C0C"/>
                </a:solidFill>
                <a:latin typeface="Arial" panose="020B0604020202020204" pitchFamily="34" charset="0"/>
              </a:rPr>
              <a:t> 중 </a:t>
            </a:r>
            <a:r>
              <a:rPr lang="en-US" altLang="ko-KR" sz="1543" b="1" dirty="0">
                <a:solidFill>
                  <a:srgbClr val="0C0C0C"/>
                </a:solidFill>
                <a:latin typeface="Arial" panose="020B0604020202020204" pitchFamily="34" charset="0"/>
              </a:rPr>
              <a:t>“</a:t>
            </a:r>
            <a:r>
              <a:rPr lang="ko-KR" altLang="en-US" sz="1543" b="1" dirty="0">
                <a:solidFill>
                  <a:srgbClr val="0C0C0C"/>
                </a:solidFill>
                <a:latin typeface="Arial" panose="020B0604020202020204" pitchFamily="34" charset="0"/>
              </a:rPr>
              <a:t>지사</a:t>
            </a:r>
            <a:r>
              <a:rPr lang="en-US" altLang="ko-KR" sz="1543" b="1" dirty="0">
                <a:solidFill>
                  <a:srgbClr val="0C0C0C"/>
                </a:solidFill>
                <a:latin typeface="Arial" panose="020B0604020202020204" pitchFamily="34" charset="0"/>
              </a:rPr>
              <a:t>” </a:t>
            </a:r>
            <a:r>
              <a:rPr lang="ko-KR" altLang="en-US" sz="1543" b="1" dirty="0">
                <a:solidFill>
                  <a:srgbClr val="0C0C0C"/>
                </a:solidFill>
                <a:latin typeface="Arial" panose="020B0604020202020204" pitchFamily="34" charset="0"/>
              </a:rPr>
              <a:t>정의 </a:t>
            </a:r>
            <a:r>
              <a:rPr lang="en-US" altLang="ko-KR" sz="1543" b="1" dirty="0">
                <a:solidFill>
                  <a:srgbClr val="0C0C0C"/>
                </a:solidFill>
                <a:latin typeface="Arial" panose="020B0604020202020204" pitchFamily="34" charset="0"/>
              </a:rPr>
              <a:t>pop-up</a:t>
            </a:r>
            <a:r>
              <a:rPr lang="ko-KR" altLang="en-US" sz="1543" b="1" dirty="0">
                <a:solidFill>
                  <a:srgbClr val="0C0C0C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543" b="1" dirty="0" err="1">
                <a:solidFill>
                  <a:srgbClr val="0C0C0C"/>
                </a:solidFill>
                <a:latin typeface="Arial" panose="020B0604020202020204" pitchFamily="34" charset="0"/>
              </a:rPr>
              <a:t>미반영</a:t>
            </a:r>
            <a:endParaRPr lang="ko-KR" altLang="en-US" sz="1157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756" y="622939"/>
            <a:ext cx="10002570" cy="441047"/>
          </a:xfrm>
        </p:spPr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화면 </a:t>
            </a:r>
            <a:r>
              <a:rPr lang="ko-KR" altLang="en-US" dirty="0" err="1"/>
              <a:t>미반영</a:t>
            </a:r>
            <a:r>
              <a:rPr lang="ko-KR" altLang="en-US" dirty="0"/>
              <a:t> 사항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37BA8F-F8C6-4091-8D16-9D256577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0704B-CE94-48CC-AF30-84932A1262A7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7F9178A-39F3-4047-8C39-0424C87C09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371E9B-9127-4FDA-9261-73C6F4885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4504B2D-0F32-46DB-9DE5-CD909C1DACBB}"/>
              </a:ext>
            </a:extLst>
          </p:cNvPr>
          <p:cNvGraphicFramePr>
            <a:graphicFrameLocks noGrp="1"/>
          </p:cNvGraphicFramePr>
          <p:nvPr/>
        </p:nvGraphicFramePr>
        <p:xfrm>
          <a:off x="6802184" y="1987271"/>
          <a:ext cx="5077109" cy="4576608"/>
        </p:xfrm>
        <a:graphic>
          <a:graphicData uri="http://schemas.openxmlformats.org/drawingml/2006/table">
            <a:tbl>
              <a:tblPr/>
              <a:tblGrid>
                <a:gridCol w="1413995">
                  <a:extLst>
                    <a:ext uri="{9D8B030D-6E8A-4147-A177-3AD203B41FA5}">
                      <a16:colId xmlns:a16="http://schemas.microsoft.com/office/drawing/2014/main" val="740656009"/>
                    </a:ext>
                  </a:extLst>
                </a:gridCol>
                <a:gridCol w="622359">
                  <a:extLst>
                    <a:ext uri="{9D8B030D-6E8A-4147-A177-3AD203B41FA5}">
                      <a16:colId xmlns:a16="http://schemas.microsoft.com/office/drawing/2014/main" val="1974531717"/>
                    </a:ext>
                  </a:extLst>
                </a:gridCol>
                <a:gridCol w="797054">
                  <a:extLst>
                    <a:ext uri="{9D8B030D-6E8A-4147-A177-3AD203B41FA5}">
                      <a16:colId xmlns:a16="http://schemas.microsoft.com/office/drawing/2014/main" val="678207466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2505852710"/>
                    </a:ext>
                  </a:extLst>
                </a:gridCol>
                <a:gridCol w="895213">
                  <a:extLst>
                    <a:ext uri="{9D8B030D-6E8A-4147-A177-3AD203B41FA5}">
                      <a16:colId xmlns:a16="http://schemas.microsoft.com/office/drawing/2014/main" val="3914441878"/>
                    </a:ext>
                  </a:extLst>
                </a:gridCol>
                <a:gridCol w="476253">
                  <a:extLst>
                    <a:ext uri="{9D8B030D-6E8A-4147-A177-3AD203B41FA5}">
                      <a16:colId xmlns:a16="http://schemas.microsoft.com/office/drawing/2014/main" val="2299000915"/>
                    </a:ext>
                  </a:extLst>
                </a:gridCol>
              </a:tblGrid>
              <a:tr h="6751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기업유형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기업규모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EU </a:t>
                      </a:r>
                      <a:r>
                        <a:rPr lang="ko-KR" altLang="en-US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규제시장</a:t>
                      </a:r>
                      <a:br>
                        <a:rPr lang="ko-KR" altLang="en-US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채권 또는 주식 상장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1" dirty="0">
                        <a:effectLst/>
                        <a:highlight>
                          <a:srgbClr val="FFFF00"/>
                        </a:highlight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8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EU</a:t>
                      </a:r>
                      <a:r>
                        <a:rPr lang="ko-KR" altLang="en-US" sz="8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대기업</a:t>
                      </a:r>
                      <a:r>
                        <a:rPr lang="en-US" altLang="ko-KR" sz="8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상장 자회사</a:t>
                      </a:r>
                      <a:r>
                        <a:rPr lang="en-US" altLang="ko-KR" sz="8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</a:p>
                    <a:p>
                      <a:pPr algn="ctr" rtl="0" fontAlgn="ctr"/>
                      <a:r>
                        <a:rPr lang="ko-KR" altLang="en-US" sz="8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지사 보유 여부</a:t>
                      </a:r>
                      <a:br>
                        <a:rPr lang="ko-KR" altLang="en-US" sz="8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800" b="1" dirty="0">
                        <a:effectLst/>
                        <a:highlight>
                          <a:srgbClr val="FFFF00"/>
                        </a:highlight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EU </a:t>
                      </a:r>
                      <a: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연결 </a:t>
                      </a:r>
                      <a:endParaRPr lang="en-US" altLang="ko-KR" sz="800" b="1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매출액</a:t>
                      </a:r>
                      <a:b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150,000,000€ </a:t>
                      </a:r>
                      <a: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이상 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effectLst/>
                      </a:endParaRP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58331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Large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77778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Large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9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389353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Large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7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13271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Large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087690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47912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9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38494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14020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93965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41228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9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047520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818569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11655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미만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61400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미만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9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641648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미만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86346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2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미만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7443"/>
                  </a:ext>
                </a:extLst>
              </a:tr>
            </a:tbl>
          </a:graphicData>
        </a:graphic>
      </p:graphicFrame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AE01E33-19F1-4A0D-A1BE-02CDD3A90B0C}"/>
              </a:ext>
            </a:extLst>
          </p:cNvPr>
          <p:cNvSpPr txBox="1">
            <a:spLocks/>
          </p:cNvSpPr>
          <p:nvPr/>
        </p:nvSpPr>
        <p:spPr>
          <a:xfrm>
            <a:off x="6802184" y="1662107"/>
            <a:ext cx="3621577" cy="2615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 sz="1200" b="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•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-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›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1451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9314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7177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5040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13" b="1" dirty="0">
                <a:solidFill>
                  <a:srgbClr val="0C0C0C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213" b="1" dirty="0">
                <a:solidFill>
                  <a:srgbClr val="0C0C0C"/>
                </a:solidFill>
                <a:latin typeface="Arial" panose="020B0604020202020204" pitchFamily="34" charset="0"/>
              </a:rPr>
              <a:t>참고</a:t>
            </a:r>
            <a:r>
              <a:rPr lang="en-US" altLang="ko-KR" sz="1213" b="1" dirty="0">
                <a:solidFill>
                  <a:srgbClr val="0C0C0C"/>
                </a:solidFill>
                <a:latin typeface="Arial" panose="020B0604020202020204" pitchFamily="34" charset="0"/>
              </a:rPr>
              <a:t>] </a:t>
            </a:r>
            <a:r>
              <a:rPr lang="ko-KR" altLang="en-US" sz="1213" b="1" dirty="0">
                <a:solidFill>
                  <a:srgbClr val="0C0C0C"/>
                </a:solidFill>
                <a:latin typeface="Arial" panose="020B0604020202020204" pitchFamily="34" charset="0"/>
              </a:rPr>
              <a:t>본 질문화면이 디스플레이 되는 모든 결과 </a:t>
            </a:r>
            <a:r>
              <a:rPr lang="en-US" altLang="ko-KR" sz="1213" b="1" dirty="0">
                <a:solidFill>
                  <a:srgbClr val="0C0C0C"/>
                </a:solidFill>
                <a:latin typeface="Arial" panose="020B0604020202020204" pitchFamily="34" charset="0"/>
              </a:rPr>
              <a:t>Case </a:t>
            </a:r>
            <a:endParaRPr lang="ko-KR" altLang="en-US" sz="992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1C3C67C-0A09-4B97-8D4D-A1EF4EC5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481" y="1933832"/>
            <a:ext cx="4921280" cy="3081150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3D235D7-58F4-44E3-BB43-B0472C8BF124}"/>
              </a:ext>
            </a:extLst>
          </p:cNvPr>
          <p:cNvSpPr/>
          <p:nvPr/>
        </p:nvSpPr>
        <p:spPr>
          <a:xfrm>
            <a:off x="3620080" y="3859213"/>
            <a:ext cx="2702930" cy="238126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sz="1543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5D2C169-7B66-69EF-12DA-193E81FB99F7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42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CED2FDC-D114-4AF6-BEBE-98D20948E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481" y="1933832"/>
            <a:ext cx="4921280" cy="30811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29050" y="1294223"/>
            <a:ext cx="9356809" cy="2518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543" b="1" dirty="0">
                <a:solidFill>
                  <a:srgbClr val="0C0C0C"/>
                </a:solidFill>
                <a:latin typeface="Arial" panose="020B0604020202020204" pitchFamily="34" charset="0"/>
              </a:rPr>
              <a:t>‘</a:t>
            </a:r>
            <a:r>
              <a:rPr lang="ko-KR" altLang="en-US" sz="1543" b="1" dirty="0">
                <a:solidFill>
                  <a:srgbClr val="0C0C0C"/>
                </a:solidFill>
                <a:latin typeface="Arial" panose="020B0604020202020204" pitchFamily="34" charset="0"/>
              </a:rPr>
              <a:t>총 자산 규모</a:t>
            </a:r>
            <a:r>
              <a:rPr lang="en-US" altLang="ko-KR" sz="1543" b="1" dirty="0">
                <a:solidFill>
                  <a:srgbClr val="0C0C0C"/>
                </a:solidFill>
                <a:latin typeface="Arial" panose="020B0604020202020204" pitchFamily="34" charset="0"/>
              </a:rPr>
              <a:t>’ </a:t>
            </a:r>
            <a:r>
              <a:rPr lang="ko-KR" altLang="en-US" sz="1543" b="1" dirty="0">
                <a:solidFill>
                  <a:srgbClr val="0C0C0C"/>
                </a:solidFill>
                <a:latin typeface="Arial" panose="020B0604020202020204" pitchFamily="34" charset="0"/>
              </a:rPr>
              <a:t>텍스트 제대로 반영되었는지 확인필요 </a:t>
            </a:r>
            <a:r>
              <a:rPr lang="en-US" altLang="ko-KR" sz="1543" b="1" dirty="0">
                <a:solidFill>
                  <a:srgbClr val="0C0C0C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543" b="1" dirty="0">
                <a:solidFill>
                  <a:srgbClr val="0C0C0C"/>
                </a:solidFill>
                <a:latin typeface="Arial" panose="020B0604020202020204" pitchFamily="34" charset="0"/>
              </a:rPr>
              <a:t>현재 </a:t>
            </a:r>
            <a:r>
              <a:rPr lang="ko-KR" altLang="en-US" sz="1543" b="1" dirty="0" err="1">
                <a:solidFill>
                  <a:srgbClr val="0C0C0C"/>
                </a:solidFill>
                <a:latin typeface="Arial" panose="020B0604020202020204" pitchFamily="34" charset="0"/>
              </a:rPr>
              <a:t>비전시</a:t>
            </a:r>
            <a:r>
              <a:rPr lang="ko-KR" altLang="en-US" sz="1543" b="1" dirty="0">
                <a:solidFill>
                  <a:srgbClr val="0C0C0C"/>
                </a:solidFill>
                <a:latin typeface="Arial" panose="020B0604020202020204" pitchFamily="34" charset="0"/>
              </a:rPr>
              <a:t> 처리라서 확인불가</a:t>
            </a:r>
            <a:r>
              <a:rPr lang="en-US" altLang="ko-KR" sz="1543" b="1" dirty="0">
                <a:solidFill>
                  <a:srgbClr val="0C0C0C"/>
                </a:solidFill>
                <a:latin typeface="Arial" panose="020B0604020202020204" pitchFamily="34" charset="0"/>
              </a:rPr>
              <a:t>) </a:t>
            </a:r>
            <a:endParaRPr lang="ko-KR" altLang="en-US" sz="1157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756" y="622939"/>
            <a:ext cx="10002570" cy="441047"/>
          </a:xfrm>
        </p:spPr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화면 텍스트 오류 확인요청 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37BA8F-F8C6-4091-8D16-9D256577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0704B-CE94-48CC-AF30-84932A1262A7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7F9178A-39F3-4047-8C39-0424C87C09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371E9B-9127-4FDA-9261-73C6F4885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3778FC-92CB-4D57-9B84-C7FA8600DFC4}"/>
              </a:ext>
            </a:extLst>
          </p:cNvPr>
          <p:cNvSpPr/>
          <p:nvPr/>
        </p:nvSpPr>
        <p:spPr>
          <a:xfrm>
            <a:off x="3620080" y="3468760"/>
            <a:ext cx="2782305" cy="365643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sz="1543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40BB52-6EDD-418B-BE63-4371A6D513C6}"/>
              </a:ext>
            </a:extLst>
          </p:cNvPr>
          <p:cNvSpPr/>
          <p:nvPr/>
        </p:nvSpPr>
        <p:spPr>
          <a:xfrm>
            <a:off x="4693729" y="3621086"/>
            <a:ext cx="518023" cy="158751"/>
          </a:xfrm>
          <a:prstGeom prst="rect">
            <a:avLst/>
          </a:prstGeom>
          <a:solidFill>
            <a:schemeClr val="accent2">
              <a:alpha val="29000"/>
            </a:schemeClr>
          </a:solidFill>
          <a:ln>
            <a:solidFill>
              <a:srgbClr val="FFFFFF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sz="1543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9C96755-9EB7-4DFB-AAE4-C41E47649C60}"/>
              </a:ext>
            </a:extLst>
          </p:cNvPr>
          <p:cNvGraphicFramePr>
            <a:graphicFrameLocks noGrp="1"/>
          </p:cNvGraphicFramePr>
          <p:nvPr/>
        </p:nvGraphicFramePr>
        <p:xfrm>
          <a:off x="6802184" y="1987271"/>
          <a:ext cx="5077109" cy="4576608"/>
        </p:xfrm>
        <a:graphic>
          <a:graphicData uri="http://schemas.openxmlformats.org/drawingml/2006/table">
            <a:tbl>
              <a:tblPr/>
              <a:tblGrid>
                <a:gridCol w="1413995">
                  <a:extLst>
                    <a:ext uri="{9D8B030D-6E8A-4147-A177-3AD203B41FA5}">
                      <a16:colId xmlns:a16="http://schemas.microsoft.com/office/drawing/2014/main" val="740656009"/>
                    </a:ext>
                  </a:extLst>
                </a:gridCol>
                <a:gridCol w="622359">
                  <a:extLst>
                    <a:ext uri="{9D8B030D-6E8A-4147-A177-3AD203B41FA5}">
                      <a16:colId xmlns:a16="http://schemas.microsoft.com/office/drawing/2014/main" val="1974531717"/>
                    </a:ext>
                  </a:extLst>
                </a:gridCol>
                <a:gridCol w="797054">
                  <a:extLst>
                    <a:ext uri="{9D8B030D-6E8A-4147-A177-3AD203B41FA5}">
                      <a16:colId xmlns:a16="http://schemas.microsoft.com/office/drawing/2014/main" val="678207466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2505852710"/>
                    </a:ext>
                  </a:extLst>
                </a:gridCol>
                <a:gridCol w="895213">
                  <a:extLst>
                    <a:ext uri="{9D8B030D-6E8A-4147-A177-3AD203B41FA5}">
                      <a16:colId xmlns:a16="http://schemas.microsoft.com/office/drawing/2014/main" val="3914441878"/>
                    </a:ext>
                  </a:extLst>
                </a:gridCol>
                <a:gridCol w="476253">
                  <a:extLst>
                    <a:ext uri="{9D8B030D-6E8A-4147-A177-3AD203B41FA5}">
                      <a16:colId xmlns:a16="http://schemas.microsoft.com/office/drawing/2014/main" val="2299000915"/>
                    </a:ext>
                  </a:extLst>
                </a:gridCol>
              </a:tblGrid>
              <a:tr h="6751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기업유형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기업규모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EU </a:t>
                      </a:r>
                      <a:r>
                        <a:rPr lang="ko-KR" altLang="en-US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규제시장</a:t>
                      </a:r>
                      <a:br>
                        <a:rPr lang="ko-KR" altLang="en-US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채권 또는 주식 상장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1" dirty="0">
                        <a:effectLst/>
                        <a:highlight>
                          <a:srgbClr val="FFFF00"/>
                        </a:highlight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8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EU</a:t>
                      </a:r>
                      <a:r>
                        <a:rPr lang="ko-KR" altLang="en-US" sz="8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대기업</a:t>
                      </a:r>
                      <a:r>
                        <a:rPr lang="en-US" altLang="ko-KR" sz="8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상장 자회사</a:t>
                      </a:r>
                      <a:r>
                        <a:rPr lang="en-US" altLang="ko-KR" sz="8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</a:p>
                    <a:p>
                      <a:pPr algn="ctr" rtl="0" fontAlgn="ctr"/>
                      <a:r>
                        <a:rPr lang="ko-KR" altLang="en-US" sz="8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지사 보유 여부</a:t>
                      </a:r>
                      <a:br>
                        <a:rPr lang="ko-KR" altLang="en-US" sz="800" b="1" dirty="0"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800" b="1" dirty="0">
                        <a:effectLst/>
                        <a:highlight>
                          <a:srgbClr val="FFFF00"/>
                        </a:highlight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EU </a:t>
                      </a:r>
                      <a: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연결 </a:t>
                      </a:r>
                      <a:endParaRPr lang="en-US" altLang="ko-KR" sz="800" b="1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매출액</a:t>
                      </a:r>
                      <a:b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150,000,000€ </a:t>
                      </a:r>
                      <a: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이상 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>
                        <a:effectLst/>
                      </a:endParaRP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58331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Large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77778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Large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9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389353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Large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7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13271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Large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087690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47912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9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38494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14020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93965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41228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9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047520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818569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11655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미만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5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61400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미만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9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641648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미만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86346"/>
                  </a:ext>
                </a:extLst>
              </a:tr>
              <a:tr h="235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2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SME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미만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8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4</a:t>
                      </a:r>
                    </a:p>
                  </a:txBody>
                  <a:tcPr marL="16844" marR="1684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7443"/>
                  </a:ext>
                </a:extLst>
              </a:tr>
            </a:tbl>
          </a:graphicData>
        </a:graphic>
      </p:graphicFrame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849B75F-F85C-449E-A90F-E22D7F838CF8}"/>
              </a:ext>
            </a:extLst>
          </p:cNvPr>
          <p:cNvSpPr txBox="1">
            <a:spLocks/>
          </p:cNvSpPr>
          <p:nvPr/>
        </p:nvSpPr>
        <p:spPr>
          <a:xfrm>
            <a:off x="6802184" y="1662107"/>
            <a:ext cx="3621577" cy="2615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 sz="1200" b="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•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-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›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1451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9314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7177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5040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13" b="1" dirty="0">
                <a:solidFill>
                  <a:srgbClr val="0C0C0C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213" b="1" dirty="0">
                <a:solidFill>
                  <a:srgbClr val="0C0C0C"/>
                </a:solidFill>
                <a:latin typeface="Arial" panose="020B0604020202020204" pitchFamily="34" charset="0"/>
              </a:rPr>
              <a:t>참고</a:t>
            </a:r>
            <a:r>
              <a:rPr lang="en-US" altLang="ko-KR" sz="1213" b="1" dirty="0">
                <a:solidFill>
                  <a:srgbClr val="0C0C0C"/>
                </a:solidFill>
                <a:latin typeface="Arial" panose="020B0604020202020204" pitchFamily="34" charset="0"/>
              </a:rPr>
              <a:t>] </a:t>
            </a:r>
            <a:r>
              <a:rPr lang="ko-KR" altLang="en-US" sz="1213" b="1" dirty="0">
                <a:solidFill>
                  <a:srgbClr val="0C0C0C"/>
                </a:solidFill>
                <a:latin typeface="Arial" panose="020B0604020202020204" pitchFamily="34" charset="0"/>
              </a:rPr>
              <a:t>본 질문화면이 디스플레이 되는 모든 결과 </a:t>
            </a:r>
            <a:r>
              <a:rPr lang="en-US" altLang="ko-KR" sz="1213" b="1" dirty="0">
                <a:solidFill>
                  <a:srgbClr val="0C0C0C"/>
                </a:solidFill>
                <a:latin typeface="Arial" panose="020B0604020202020204" pitchFamily="34" charset="0"/>
              </a:rPr>
              <a:t>Case </a:t>
            </a:r>
            <a:endParaRPr lang="ko-KR" altLang="en-US" sz="992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1D8D8AB-199B-C04D-13DF-9E3608AFA545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295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543" b="1" dirty="0"/>
              <a:t>하기 경우</a:t>
            </a:r>
            <a:r>
              <a:rPr lang="en-US" altLang="ko-KR" sz="1543" b="1" dirty="0"/>
              <a:t> </a:t>
            </a:r>
            <a:r>
              <a:rPr lang="ko-KR" altLang="en-US" sz="1543" b="1" dirty="0"/>
              <a:t>결과화면 </a:t>
            </a:r>
            <a:r>
              <a:rPr lang="en-US" altLang="ko-KR" sz="1543" b="1" dirty="0"/>
              <a:t>Case 6 </a:t>
            </a:r>
            <a:r>
              <a:rPr lang="ko-KR" altLang="en-US" sz="1543" b="1" dirty="0"/>
              <a:t>에서 </a:t>
            </a:r>
            <a:r>
              <a:rPr lang="en-US" altLang="ko-KR" sz="1543" b="1" dirty="0"/>
              <a:t>Case 5 </a:t>
            </a:r>
            <a:r>
              <a:rPr lang="ko-KR" altLang="en-US" sz="1543" b="1" dirty="0"/>
              <a:t>로 교체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756" y="622939"/>
            <a:ext cx="10002570" cy="441047"/>
          </a:xfrm>
        </p:spPr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결과화면 수정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37BA8F-F8C6-4091-8D16-9D256577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0704B-CE94-48CC-AF30-84932A1262A7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7F9178A-39F3-4047-8C39-0424C87C09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371E9B-9127-4FDA-9261-73C6F4885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0D0DB80-05A0-4680-9BDA-8E2F01B16D38}"/>
              </a:ext>
            </a:extLst>
          </p:cNvPr>
          <p:cNvGraphicFramePr>
            <a:graphicFrameLocks noGrp="1"/>
          </p:cNvGraphicFramePr>
          <p:nvPr/>
        </p:nvGraphicFramePr>
        <p:xfrm>
          <a:off x="1757598" y="1778319"/>
          <a:ext cx="8959932" cy="1031881"/>
        </p:xfrm>
        <a:graphic>
          <a:graphicData uri="http://schemas.openxmlformats.org/drawingml/2006/table">
            <a:tbl>
              <a:tblPr/>
              <a:tblGrid>
                <a:gridCol w="2702157">
                  <a:extLst>
                    <a:ext uri="{9D8B030D-6E8A-4147-A177-3AD203B41FA5}">
                      <a16:colId xmlns:a16="http://schemas.microsoft.com/office/drawing/2014/main" val="3032952644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92272410"/>
                    </a:ext>
                  </a:extLst>
                </a:gridCol>
                <a:gridCol w="1354273">
                  <a:extLst>
                    <a:ext uri="{9D8B030D-6E8A-4147-A177-3AD203B41FA5}">
                      <a16:colId xmlns:a16="http://schemas.microsoft.com/office/drawing/2014/main" val="1547518683"/>
                    </a:ext>
                  </a:extLst>
                </a:gridCol>
                <a:gridCol w="1312700">
                  <a:extLst>
                    <a:ext uri="{9D8B030D-6E8A-4147-A177-3AD203B41FA5}">
                      <a16:colId xmlns:a16="http://schemas.microsoft.com/office/drawing/2014/main" val="1685121100"/>
                    </a:ext>
                  </a:extLst>
                </a:gridCol>
                <a:gridCol w="1470488">
                  <a:extLst>
                    <a:ext uri="{9D8B030D-6E8A-4147-A177-3AD203B41FA5}">
                      <a16:colId xmlns:a16="http://schemas.microsoft.com/office/drawing/2014/main" val="779450552"/>
                    </a:ext>
                  </a:extLst>
                </a:gridCol>
                <a:gridCol w="621076">
                  <a:extLst>
                    <a:ext uri="{9D8B030D-6E8A-4147-A177-3AD203B41FA5}">
                      <a16:colId xmlns:a16="http://schemas.microsoft.com/office/drawing/2014/main" val="3106921495"/>
                    </a:ext>
                  </a:extLst>
                </a:gridCol>
                <a:gridCol w="621076">
                  <a:extLst>
                    <a:ext uri="{9D8B030D-6E8A-4147-A177-3AD203B41FA5}">
                      <a16:colId xmlns:a16="http://schemas.microsoft.com/office/drawing/2014/main" val="28300468"/>
                    </a:ext>
                  </a:extLst>
                </a:gridCol>
              </a:tblGrid>
              <a:tr h="71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기업유형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기업규모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EU </a:t>
                      </a:r>
                      <a:r>
                        <a:rPr lang="ko-KR" alt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규제시장</a:t>
                      </a:r>
                      <a:br>
                        <a:rPr lang="ko-KR" alt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채권 또는 주식 상장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. EU</a:t>
                      </a:r>
                      <a:r>
                        <a:rPr lang="ko-KR" alt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대기업</a:t>
                      </a:r>
                      <a:r>
                        <a:rPr lang="en-US" altLang="ko-KR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</a:p>
                    <a:p>
                      <a:pPr algn="ctr" rtl="0" fontAlgn="ctr"/>
                      <a:r>
                        <a:rPr lang="ko-KR" alt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상장 자회사</a:t>
                      </a:r>
                      <a:r>
                        <a:rPr lang="en-US" altLang="ko-KR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</a:p>
                    <a:p>
                      <a:pPr algn="ctr" rtl="0" fontAlgn="ctr"/>
                      <a:r>
                        <a:rPr lang="ko-KR" alt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지사 보유 여부</a:t>
                      </a:r>
                      <a:br>
                        <a:rPr lang="ko-KR" alt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1000" b="1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EU </a:t>
                      </a:r>
                      <a:r>
                        <a:rPr lang="ko-KR" alt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연결 매출액</a:t>
                      </a:r>
                      <a:br>
                        <a:rPr lang="ko-KR" alt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150,000,000€ </a:t>
                      </a:r>
                      <a:r>
                        <a:rPr lang="ko-KR" alt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이상 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300" dirty="0">
                          <a:effectLst/>
                        </a:rPr>
                        <a:t>  </a:t>
                      </a:r>
                      <a:r>
                        <a:rPr lang="ko-KR" altLang="en-US" sz="1300" b="1" dirty="0">
                          <a:effectLst/>
                        </a:rPr>
                        <a:t>기존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3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ko-KR" altLang="en-US" sz="15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교체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808489"/>
                  </a:ext>
                </a:extLst>
              </a:tr>
              <a:tr h="3175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11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6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</a:t>
                      </a:r>
                      <a:r>
                        <a:rPr lang="ko-KR" altLang="en-US" sz="13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  <a:endParaRPr lang="en-US" sz="1300" b="1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35253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E3253CE-C95E-4C13-9E54-C4C66B21D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410" y="3495353"/>
            <a:ext cx="5330928" cy="31348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BC9FBB-CAAD-445F-B29B-D7A584A14FFA}"/>
              </a:ext>
            </a:extLst>
          </p:cNvPr>
          <p:cNvSpPr txBox="1"/>
          <p:nvPr/>
        </p:nvSpPr>
        <p:spPr>
          <a:xfrm>
            <a:off x="1653526" y="3179588"/>
            <a:ext cx="5461077" cy="295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23" b="1" dirty="0"/>
              <a:t>[</a:t>
            </a:r>
            <a:r>
              <a:rPr lang="ko-KR" altLang="en-US" sz="1323" b="1" dirty="0"/>
              <a:t>참고</a:t>
            </a:r>
            <a:r>
              <a:rPr lang="en-US" altLang="ko-KR" sz="1323" b="1" dirty="0"/>
              <a:t>] </a:t>
            </a:r>
            <a:r>
              <a:rPr lang="ko-KR" altLang="en-US" sz="1323" b="1" dirty="0"/>
              <a:t>결과화면 </a:t>
            </a:r>
            <a:r>
              <a:rPr lang="en-US" altLang="ko-KR" sz="1323" b="1" dirty="0"/>
              <a:t>Case 5 </a:t>
            </a:r>
            <a:endParaRPr lang="ko-KR" altLang="en-US" sz="1323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1DEF113-07D9-48CB-699A-E5D83DA35236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603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14675" y="1283824"/>
            <a:ext cx="9992442" cy="488544"/>
          </a:xfrm>
        </p:spPr>
        <p:txBody>
          <a:bodyPr/>
          <a:lstStyle/>
          <a:p>
            <a:r>
              <a:rPr lang="en-US" altLang="ko-KR" sz="1543" b="1" dirty="0"/>
              <a:t>Case 1, Case 6 </a:t>
            </a:r>
            <a:r>
              <a:rPr lang="ko-KR" altLang="en-US" sz="1543" b="1" dirty="0"/>
              <a:t>화면 텍스트 추가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756" y="622939"/>
            <a:ext cx="10002570" cy="441047"/>
          </a:xfrm>
        </p:spPr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결과화면 수정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37BA8F-F8C6-4091-8D16-9D256577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0704B-CE94-48CC-AF30-84932A1262A7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7F9178A-39F3-4047-8C39-0424C87C09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2023.10</a:t>
            </a:r>
            <a:endParaRPr lang="ko-KR" alt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121F1A-C3E6-4FDD-B4BC-A005B79095E3}"/>
              </a:ext>
            </a:extLst>
          </p:cNvPr>
          <p:cNvSpPr txBox="1">
            <a:spLocks/>
          </p:cNvSpPr>
          <p:nvPr/>
        </p:nvSpPr>
        <p:spPr>
          <a:xfrm>
            <a:off x="1742924" y="5557220"/>
            <a:ext cx="3621577" cy="2615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 sz="1200" b="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•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-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›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1451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9314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7177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5040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13" b="1" dirty="0">
                <a:solidFill>
                  <a:srgbClr val="0C0C0C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213" b="1" dirty="0">
                <a:solidFill>
                  <a:srgbClr val="0C0C0C"/>
                </a:solidFill>
                <a:latin typeface="Arial" panose="020B0604020202020204" pitchFamily="34" charset="0"/>
              </a:rPr>
              <a:t>참고</a:t>
            </a:r>
            <a:r>
              <a:rPr lang="en-US" altLang="ko-KR" sz="1213" b="1" dirty="0">
                <a:solidFill>
                  <a:srgbClr val="0C0C0C"/>
                </a:solidFill>
                <a:latin typeface="Arial" panose="020B0604020202020204" pitchFamily="34" charset="0"/>
              </a:rPr>
              <a:t>] </a:t>
            </a:r>
            <a:r>
              <a:rPr lang="ko-KR" altLang="en-US" sz="1213" b="1" dirty="0">
                <a:solidFill>
                  <a:srgbClr val="0C0C0C"/>
                </a:solidFill>
                <a:latin typeface="Arial" panose="020B0604020202020204" pitchFamily="34" charset="0"/>
              </a:rPr>
              <a:t>본 결과화면이 디스플레이 되는 모든 결과 </a:t>
            </a:r>
            <a:r>
              <a:rPr lang="en-US" altLang="ko-KR" sz="1213" b="1" dirty="0">
                <a:solidFill>
                  <a:srgbClr val="0C0C0C"/>
                </a:solidFill>
                <a:latin typeface="Arial" panose="020B0604020202020204" pitchFamily="34" charset="0"/>
              </a:rPr>
              <a:t>Case </a:t>
            </a:r>
            <a:endParaRPr lang="ko-KR" altLang="en-US" sz="992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9E455BA-D404-41C4-9B4E-8B0EC9D710AF}"/>
              </a:ext>
            </a:extLst>
          </p:cNvPr>
          <p:cNvGraphicFramePr>
            <a:graphicFrameLocks noGrp="1"/>
          </p:cNvGraphicFramePr>
          <p:nvPr/>
        </p:nvGraphicFramePr>
        <p:xfrm>
          <a:off x="1746944" y="5880457"/>
          <a:ext cx="8040874" cy="1152383"/>
        </p:xfrm>
        <a:graphic>
          <a:graphicData uri="http://schemas.openxmlformats.org/drawingml/2006/table">
            <a:tbl>
              <a:tblPr/>
              <a:tblGrid>
                <a:gridCol w="2298650">
                  <a:extLst>
                    <a:ext uri="{9D8B030D-6E8A-4147-A177-3AD203B41FA5}">
                      <a16:colId xmlns:a16="http://schemas.microsoft.com/office/drawing/2014/main" val="3218733875"/>
                    </a:ext>
                  </a:extLst>
                </a:gridCol>
                <a:gridCol w="1153728">
                  <a:extLst>
                    <a:ext uri="{9D8B030D-6E8A-4147-A177-3AD203B41FA5}">
                      <a16:colId xmlns:a16="http://schemas.microsoft.com/office/drawing/2014/main" val="1893010569"/>
                    </a:ext>
                  </a:extLst>
                </a:gridCol>
                <a:gridCol w="1318750">
                  <a:extLst>
                    <a:ext uri="{9D8B030D-6E8A-4147-A177-3AD203B41FA5}">
                      <a16:colId xmlns:a16="http://schemas.microsoft.com/office/drawing/2014/main" val="609480687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921360807"/>
                    </a:ext>
                  </a:extLst>
                </a:gridCol>
                <a:gridCol w="1228076">
                  <a:extLst>
                    <a:ext uri="{9D8B030D-6E8A-4147-A177-3AD203B41FA5}">
                      <a16:colId xmlns:a16="http://schemas.microsoft.com/office/drawing/2014/main" val="987526675"/>
                    </a:ext>
                  </a:extLst>
                </a:gridCol>
                <a:gridCol w="788749">
                  <a:extLst>
                    <a:ext uri="{9D8B030D-6E8A-4147-A177-3AD203B41FA5}">
                      <a16:colId xmlns:a16="http://schemas.microsoft.com/office/drawing/2014/main" val="410010035"/>
                    </a:ext>
                  </a:extLst>
                </a:gridCol>
              </a:tblGrid>
              <a:tr h="4730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기업유형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9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기업규모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EU 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규제시장</a:t>
                      </a:r>
                      <a:b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채권 또는 주식 상장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EU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대기업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상장 자회사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</a:p>
                    <a:p>
                      <a:pPr algn="ctr" rtl="0" fontAlgn="ctr"/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지사 보유 여부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EU 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연결 매출액</a:t>
                      </a:r>
                      <a:b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150,000,000€ 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이상 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</a:endParaRP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512993"/>
                  </a:ext>
                </a:extLst>
              </a:tr>
              <a:tr h="151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A. EU </a:t>
                      </a:r>
                      <a:r>
                        <a:rPr lang="ko-KR" alt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법인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1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316852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6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34292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B. EU </a:t>
                      </a:r>
                      <a:r>
                        <a:rPr lang="ko-KR" alt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역내 종속기업을 보유한 모기업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NFRD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 1</a:t>
                      </a:r>
                    </a:p>
                  </a:txBody>
                  <a:tcPr marL="25199" marR="25199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68262"/>
                  </a:ext>
                </a:extLst>
              </a:tr>
            </a:tbl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2085A11-3DBD-47F6-B7EB-3F4559E7627D}"/>
              </a:ext>
            </a:extLst>
          </p:cNvPr>
          <p:cNvSpPr txBox="1">
            <a:spLocks/>
          </p:cNvSpPr>
          <p:nvPr/>
        </p:nvSpPr>
        <p:spPr>
          <a:xfrm>
            <a:off x="1621757" y="1696088"/>
            <a:ext cx="3621577" cy="488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 sz="1200" b="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•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-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›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1451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9314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7177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5040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989" indent="-188989">
              <a:buFont typeface="Arial" panose="020B0604020202020204" pitchFamily="34" charset="0"/>
              <a:buChar char="•"/>
            </a:pPr>
            <a:r>
              <a:rPr lang="ko-KR" altLang="en-US" sz="1213" dirty="0">
                <a:solidFill>
                  <a:srgbClr val="0C0C0C"/>
                </a:solidFill>
                <a:latin typeface="Arial" panose="020B0604020202020204" pitchFamily="34" charset="0"/>
              </a:rPr>
              <a:t>결과화면 단어</a:t>
            </a:r>
            <a:r>
              <a:rPr lang="en-US" altLang="ko-KR" sz="1213" dirty="0">
                <a:solidFill>
                  <a:srgbClr val="0C0C0C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13" dirty="0">
                <a:solidFill>
                  <a:srgbClr val="0C0C0C"/>
                </a:solidFill>
                <a:latin typeface="Arial" panose="020B0604020202020204" pitchFamily="34" charset="0"/>
              </a:rPr>
              <a:t>디자인 수정</a:t>
            </a:r>
            <a:r>
              <a:rPr lang="en-US" altLang="ko-KR" sz="1213" dirty="0">
                <a:solidFill>
                  <a:srgbClr val="0C0C0C"/>
                </a:solidFill>
                <a:latin typeface="Arial" panose="020B0604020202020204" pitchFamily="34" charset="0"/>
              </a:rPr>
              <a:t>:  </a:t>
            </a:r>
            <a:r>
              <a:rPr lang="en-US" altLang="ko-KR" sz="1213" b="1" u="sng" dirty="0">
                <a:solidFill>
                  <a:srgbClr val="0C0C0C"/>
                </a:solidFill>
                <a:latin typeface="Arial" panose="020B0604020202020204" pitchFamily="34" charset="0"/>
              </a:rPr>
              <a:t>NFRD * </a:t>
            </a:r>
            <a:r>
              <a:rPr lang="en-US" altLang="ko-KR" sz="1213" dirty="0">
                <a:solidFill>
                  <a:srgbClr val="0C0C0C"/>
                </a:solidFill>
                <a:latin typeface="Arial" panose="020B0604020202020204" pitchFamily="34" charset="0"/>
              </a:rPr>
              <a:t> ( </a:t>
            </a:r>
            <a:r>
              <a:rPr lang="ko-KR" altLang="en-US" sz="1213" dirty="0">
                <a:solidFill>
                  <a:srgbClr val="0C0C0C"/>
                </a:solidFill>
                <a:latin typeface="Arial" panose="020B0604020202020204" pitchFamily="34" charset="0"/>
              </a:rPr>
              <a:t>밑줄</a:t>
            </a:r>
            <a:r>
              <a:rPr lang="en-US" altLang="ko-KR" sz="1213" dirty="0">
                <a:solidFill>
                  <a:srgbClr val="0C0C0C"/>
                </a:solidFill>
                <a:latin typeface="Arial" panose="020B0604020202020204" pitchFamily="34" charset="0"/>
              </a:rPr>
              <a:t>, * , </a:t>
            </a:r>
            <a:r>
              <a:rPr lang="ko-KR" altLang="en-US" sz="1213" dirty="0">
                <a:solidFill>
                  <a:srgbClr val="0C0C0C"/>
                </a:solidFill>
                <a:latin typeface="Arial" panose="020B0604020202020204" pitchFamily="34" charset="0"/>
              </a:rPr>
              <a:t>볼드</a:t>
            </a:r>
            <a:r>
              <a:rPr lang="en-US" altLang="ko-KR" sz="1213" dirty="0">
                <a:solidFill>
                  <a:srgbClr val="0C0C0C"/>
                </a:solidFill>
                <a:latin typeface="Arial" panose="020B0604020202020204" pitchFamily="34" charset="0"/>
              </a:rPr>
              <a:t>) </a:t>
            </a:r>
          </a:p>
          <a:p>
            <a:pPr marL="188989" indent="-188989">
              <a:buFont typeface="Arial" panose="020B0604020202020204" pitchFamily="34" charset="0"/>
              <a:buChar char="•"/>
            </a:pPr>
            <a:r>
              <a:rPr lang="ko-KR" altLang="en-US" sz="1213" dirty="0">
                <a:solidFill>
                  <a:srgbClr val="0C0C0C"/>
                </a:solidFill>
                <a:latin typeface="Arial" panose="020B0604020202020204" pitchFamily="34" charset="0"/>
              </a:rPr>
              <a:t>본문 텍스트 추가</a:t>
            </a:r>
            <a:endParaRPr lang="ko-KR" altLang="en-US" sz="992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5A7AFF3-9F0F-4E4B-BED7-131558394112}"/>
              </a:ext>
            </a:extLst>
          </p:cNvPr>
          <p:cNvSpPr txBox="1">
            <a:spLocks/>
          </p:cNvSpPr>
          <p:nvPr/>
        </p:nvSpPr>
        <p:spPr>
          <a:xfrm>
            <a:off x="2909234" y="2272139"/>
            <a:ext cx="3621577" cy="2615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 sz="1200" b="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•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-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›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1451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9314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7177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5040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13" b="1" dirty="0">
                <a:solidFill>
                  <a:srgbClr val="0C0C0C"/>
                </a:solidFill>
                <a:latin typeface="Arial" panose="020B0604020202020204" pitchFamily="34" charset="0"/>
              </a:rPr>
              <a:t>[Case</a:t>
            </a:r>
            <a:r>
              <a:rPr lang="ko-KR" altLang="en-US" sz="1213" b="1" dirty="0">
                <a:solidFill>
                  <a:srgbClr val="0C0C0C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13" b="1" dirty="0">
                <a:solidFill>
                  <a:srgbClr val="0C0C0C"/>
                </a:solidFill>
                <a:latin typeface="Arial" panose="020B0604020202020204" pitchFamily="34" charset="0"/>
              </a:rPr>
              <a:t>1] </a:t>
            </a:r>
            <a:r>
              <a:rPr lang="ko-KR" altLang="en-US" sz="1213" b="1" dirty="0">
                <a:solidFill>
                  <a:srgbClr val="0C0C0C"/>
                </a:solidFill>
                <a:latin typeface="Arial" panose="020B0604020202020204" pitchFamily="34" charset="0"/>
              </a:rPr>
              <a:t>텍스트 추가 화면</a:t>
            </a:r>
            <a:endParaRPr lang="ko-KR" altLang="en-US" sz="992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78AF0AE-7FC1-45A4-B9A5-0BD6BF68802E}"/>
              </a:ext>
            </a:extLst>
          </p:cNvPr>
          <p:cNvSpPr txBox="1">
            <a:spLocks/>
          </p:cNvSpPr>
          <p:nvPr/>
        </p:nvSpPr>
        <p:spPr>
          <a:xfrm>
            <a:off x="8099596" y="2272139"/>
            <a:ext cx="3621577" cy="2615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 sz="1200" b="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•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-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›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1451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9314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7177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5040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13" b="1" dirty="0">
                <a:solidFill>
                  <a:srgbClr val="0C0C0C"/>
                </a:solidFill>
                <a:latin typeface="Arial" panose="020B0604020202020204" pitchFamily="34" charset="0"/>
              </a:rPr>
              <a:t>[Case</a:t>
            </a:r>
            <a:r>
              <a:rPr lang="ko-KR" altLang="en-US" sz="1213" b="1" dirty="0">
                <a:solidFill>
                  <a:srgbClr val="0C0C0C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13" b="1" dirty="0">
                <a:solidFill>
                  <a:srgbClr val="0C0C0C"/>
                </a:solidFill>
                <a:latin typeface="Arial" panose="020B0604020202020204" pitchFamily="34" charset="0"/>
              </a:rPr>
              <a:t>6] </a:t>
            </a:r>
            <a:r>
              <a:rPr lang="ko-KR" altLang="en-US" sz="1213" b="1" dirty="0"/>
              <a:t>텍스트 추가 화면</a:t>
            </a:r>
            <a:endParaRPr lang="ko-KR" altLang="en-US" sz="992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2CBFAA-3034-4B5D-89E6-1BAA3548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116" y="2611182"/>
            <a:ext cx="4548350" cy="271771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39C276-101C-4161-9044-FC03CE864D86}"/>
              </a:ext>
            </a:extLst>
          </p:cNvPr>
          <p:cNvSpPr/>
          <p:nvPr/>
        </p:nvSpPr>
        <p:spPr>
          <a:xfrm>
            <a:off x="2065591" y="3657987"/>
            <a:ext cx="3889399" cy="75685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sz="1543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ADADB7-AF15-455D-8582-456E65E1E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994" y="2607381"/>
            <a:ext cx="4592190" cy="271771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29D1A09-A2DC-4379-A800-70F7998A4514}"/>
              </a:ext>
            </a:extLst>
          </p:cNvPr>
          <p:cNvSpPr/>
          <p:nvPr/>
        </p:nvSpPr>
        <p:spPr>
          <a:xfrm>
            <a:off x="7133388" y="3718038"/>
            <a:ext cx="3889399" cy="75685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sz="1543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B09002C-CF6E-0EF0-7B4F-6AB0E27834B3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4580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44C489-4D70-4D82-9185-63EDBED8D8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No.181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55FE20-CB71-4622-8EB7-87C5CF2E5E5C}"/>
              </a:ext>
            </a:extLst>
          </p:cNvPr>
          <p:cNvSpPr/>
          <p:nvPr/>
        </p:nvSpPr>
        <p:spPr bwMode="auto">
          <a:xfrm>
            <a:off x="239167" y="539477"/>
            <a:ext cx="864096" cy="2371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algn="ctr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lang="ko-KR" altLang="en-US" sz="1050" spc="-5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Arial" panose="020B0604020202020204" pitchFamily="34" charset="0"/>
              </a:rPr>
              <a:t>퍼블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DA656-DF71-4CF5-A190-2449A7576DE3}"/>
              </a:ext>
            </a:extLst>
          </p:cNvPr>
          <p:cNvSpPr txBox="1"/>
          <p:nvPr/>
        </p:nvSpPr>
        <p:spPr>
          <a:xfrm>
            <a:off x="239167" y="992679"/>
            <a:ext cx="6719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pc="-30">
                <a:solidFill>
                  <a:srgbClr val="000000"/>
                </a:solidFill>
                <a:latin typeface="Arial" panose="020B0604020202020204" pitchFamily="34" charset="0"/>
                <a:ea typeface="AppleSDGothicNeoM00" panose="02000503000000000000" pitchFamily="2" charset="-127"/>
              </a:rPr>
              <a:t>ESG </a:t>
            </a:r>
            <a:r>
              <a:rPr lang="ko-KR" altLang="en-US" sz="1200" spc="-30">
                <a:solidFill>
                  <a:srgbClr val="000000"/>
                </a:solidFill>
                <a:latin typeface="Arial" panose="020B0604020202020204" pitchFamily="34" charset="0"/>
                <a:ea typeface="AppleSDGothicNeoM00" panose="02000503000000000000" pitchFamily="2" charset="-127"/>
              </a:rPr>
              <a:t>공시 </a:t>
            </a:r>
            <a:r>
              <a:rPr lang="en-US" altLang="ko-KR" sz="1200" spc="-30">
                <a:solidFill>
                  <a:srgbClr val="000000"/>
                </a:solidFill>
                <a:latin typeface="Arial" panose="020B0604020202020204" pitchFamily="34" charset="0"/>
                <a:ea typeface="AppleSDGothicNeoM00" panose="02000503000000000000" pitchFamily="2" charset="-127"/>
              </a:rPr>
              <a:t>&gt; GRI </a:t>
            </a:r>
            <a:r>
              <a:rPr lang="ko-KR" altLang="en-US" sz="1200" spc="-30">
                <a:solidFill>
                  <a:srgbClr val="000000"/>
                </a:solidFill>
                <a:latin typeface="Arial" panose="020B0604020202020204" pitchFamily="34" charset="0"/>
                <a:ea typeface="AppleSDGothicNeoM00" panose="02000503000000000000" pitchFamily="2" charset="-127"/>
              </a:rPr>
              <a:t>상세보기 텍스트 수정이 모바일에 미반영 </a:t>
            </a:r>
            <a:r>
              <a:rPr lang="en-US" altLang="ko-KR" sz="1200" spc="-30">
                <a:solidFill>
                  <a:srgbClr val="000000"/>
                </a:solidFill>
                <a:latin typeface="Arial" panose="020B0604020202020204" pitchFamily="34" charset="0"/>
                <a:ea typeface="AppleSDGothicNeoM00" panose="02000503000000000000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200" spc="-3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sym typeface="Wingdings" panose="05000000000000000000" pitchFamily="2" charset="2"/>
              </a:rPr>
              <a:t>PC </a:t>
            </a:r>
            <a:r>
              <a:rPr lang="ko-KR" altLang="en-US" sz="1200" spc="-3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sym typeface="Wingdings" panose="05000000000000000000" pitchFamily="2" charset="2"/>
              </a:rPr>
              <a:t>텍스트와 동일하게 수정 요청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520846-00F6-445A-9DF7-26F581CD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31" y="1619597"/>
            <a:ext cx="10369961" cy="5069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B02565-6073-41AD-9392-4479699D3C64}"/>
              </a:ext>
            </a:extLst>
          </p:cNvPr>
          <p:cNvSpPr txBox="1"/>
          <p:nvPr/>
        </p:nvSpPr>
        <p:spPr>
          <a:xfrm>
            <a:off x="10192265" y="2555701"/>
            <a:ext cx="962123" cy="243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ko-KR" altLang="en-US" sz="800" b="0" i="0" u="none" strike="noStrike" kern="1200" cap="none" spc="-5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원문</a:t>
            </a:r>
            <a:r>
              <a:rPr lang="en-US" altLang="ko-KR" sz="800" spc="-5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•</a:t>
            </a:r>
            <a:r>
              <a:rPr lang="ko-KR" altLang="en-US" sz="800" spc="-5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번역 버튼 삽입</a:t>
            </a:r>
            <a:endParaRPr kumimoji="0" lang="ko-KR" altLang="en-US" sz="800" b="0" i="0" u="none" strike="noStrike" kern="1200" cap="none" spc="-50" normalizeH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014EE17-9A32-0663-0692-2DAA372C418E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6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D7DC522-A0E5-4AE7-A85A-F5E284792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No.204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7F9739-6AC3-4916-92CC-3DDE174C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0" y="1907629"/>
            <a:ext cx="12169352" cy="3340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7C761F-EA6D-4A8E-8F6D-C6D466B0258F}"/>
              </a:ext>
            </a:extLst>
          </p:cNvPr>
          <p:cNvSpPr txBox="1"/>
          <p:nvPr/>
        </p:nvSpPr>
        <p:spPr>
          <a:xfrm>
            <a:off x="385240" y="755501"/>
            <a:ext cx="4230645" cy="5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1200" spc="-5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컨텐츠명</a:t>
            </a:r>
            <a:r>
              <a:rPr lang="ko-KR" altLang="en-US" sz="1200" spc="-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자동입력</a:t>
            </a:r>
            <a:br>
              <a:rPr lang="en-US" altLang="ko-KR" sz="1200" spc="-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</a:br>
            <a:r>
              <a:rPr lang="en-US" altLang="ko-KR" sz="1200" spc="-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</a:t>
            </a:r>
            <a:r>
              <a:rPr lang="ko-KR" altLang="en-US" sz="1200" spc="-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컨텐츠 업로드 방식일 경우 업로드 파일명을 </a:t>
            </a:r>
            <a:r>
              <a:rPr lang="ko-KR" altLang="en-US" sz="1200" spc="-5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컨텐츠명에</a:t>
            </a:r>
            <a:r>
              <a:rPr lang="ko-KR" altLang="en-US" sz="1200" spc="-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동일하게 적용</a:t>
            </a:r>
            <a:endParaRPr kumimoji="0" lang="ko-KR" altLang="en-US" sz="1200" b="0" i="0" u="none" strike="noStrike" kern="1200" cap="none" spc="-50" normalizeH="0" noProof="0" dirty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B35207F-046D-4F99-4F69-04AC4E95A31E}"/>
              </a:ext>
            </a:extLst>
          </p:cNvPr>
          <p:cNvSpPr/>
          <p:nvPr/>
        </p:nvSpPr>
        <p:spPr bwMode="auto">
          <a:xfrm>
            <a:off x="-10760" y="5687467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</a:p>
        </p:txBody>
      </p:sp>
    </p:spTree>
    <p:extLst>
      <p:ext uri="{BB962C8B-B14F-4D97-AF65-F5344CB8AC3E}">
        <p14:creationId xmlns:p14="http://schemas.microsoft.com/office/powerpoint/2010/main" val="381072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50A5970-9390-4999-B678-B2331BE0E9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No.191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6D3393-9386-4D06-A9FA-CE48B6E24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63" y="899517"/>
            <a:ext cx="2870721" cy="61561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13E7C8-CCD3-4A6B-AA5E-CE482AF514F3}"/>
              </a:ext>
            </a:extLst>
          </p:cNvPr>
          <p:cNvSpPr/>
          <p:nvPr/>
        </p:nvSpPr>
        <p:spPr bwMode="auto">
          <a:xfrm>
            <a:off x="3191495" y="4067869"/>
            <a:ext cx="936104" cy="1008112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t">
            <a:noAutofit/>
          </a:bodyPr>
          <a:lstStyle/>
          <a:p>
            <a:pPr algn="l" latinLnBrk="0">
              <a:spcAft>
                <a:spcPts val="300"/>
              </a:spcAft>
            </a:pPr>
            <a:endParaRPr lang="ko-KR" altLang="en-US" sz="800" spc="-50">
              <a:solidFill>
                <a:schemeClr val="tx1">
                  <a:lumMod val="75000"/>
                  <a:lumOff val="2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DF2E8-E98E-48FC-A02F-DC3F44AB4ABF}"/>
              </a:ext>
            </a:extLst>
          </p:cNvPr>
          <p:cNvSpPr txBox="1"/>
          <p:nvPr/>
        </p:nvSpPr>
        <p:spPr>
          <a:xfrm>
            <a:off x="4271615" y="4355901"/>
            <a:ext cx="2523448" cy="315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짤려보임 </a:t>
            </a:r>
            <a:r>
              <a:rPr kumimoji="0" lang="en-US" altLang="ko-KR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sym typeface="Wingdings" panose="05000000000000000000" pitchFamily="2" charset="2"/>
              </a:rPr>
              <a:t>좀더 왼쪽에 노출되도록 조치</a:t>
            </a:r>
            <a:endParaRPr kumimoji="0" lang="ko-KR" altLang="en-US" sz="1200" b="0" i="0" u="none" strike="noStrike" kern="1200" cap="none" spc="-50" normalizeH="0" noProof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8A4C6-4C9E-45D0-B102-446FAEECCDDD}"/>
              </a:ext>
            </a:extLst>
          </p:cNvPr>
          <p:cNvSpPr/>
          <p:nvPr/>
        </p:nvSpPr>
        <p:spPr bwMode="auto">
          <a:xfrm>
            <a:off x="239167" y="539477"/>
            <a:ext cx="864096" cy="2371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algn="ctr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lang="ko-KR" altLang="en-US" sz="1050" spc="-5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Arial" panose="020B0604020202020204" pitchFamily="34" charset="0"/>
              </a:rPr>
              <a:t>퍼블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B7E2D97-ECAA-8D02-F366-3A856EDB33DA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08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50A5970-9390-4999-B678-B2331BE0E9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No.195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DF2E8-E98E-48FC-A02F-DC3F44AB4ABF}"/>
              </a:ext>
            </a:extLst>
          </p:cNvPr>
          <p:cNvSpPr txBox="1"/>
          <p:nvPr/>
        </p:nvSpPr>
        <p:spPr>
          <a:xfrm>
            <a:off x="239167" y="1218066"/>
            <a:ext cx="3390672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en-US" altLang="ko-KR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PC</a:t>
            </a: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에서는 수정 반영되었는데 모바일에서는 안되었습니다</a:t>
            </a:r>
            <a:r>
              <a:rPr kumimoji="0" lang="en-US" altLang="ko-KR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kumimoji="0" lang="ko-KR" altLang="en-US" sz="1200" b="0" i="0" u="none" strike="noStrike" kern="1200" cap="none" spc="-50" normalizeH="0" noProof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9D02E9-B539-42D8-86C9-EE2967608196}"/>
              </a:ext>
            </a:extLst>
          </p:cNvPr>
          <p:cNvSpPr/>
          <p:nvPr/>
        </p:nvSpPr>
        <p:spPr bwMode="auto">
          <a:xfrm>
            <a:off x="239167" y="539477"/>
            <a:ext cx="864096" cy="2371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algn="ctr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lang="ko-KR" altLang="en-US" sz="1050" spc="-5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Arial" panose="020B0604020202020204" pitchFamily="34" charset="0"/>
              </a:rPr>
              <a:t>퍼블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18A1C-24D7-4C8B-8E23-42081CD9D246}"/>
              </a:ext>
            </a:extLst>
          </p:cNvPr>
          <p:cNvSpPr txBox="1"/>
          <p:nvPr/>
        </p:nvSpPr>
        <p:spPr>
          <a:xfrm>
            <a:off x="239167" y="899517"/>
            <a:ext cx="2577950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ESG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공시 인증 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ESG 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평가 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주요 평가요소</a:t>
            </a:r>
            <a:endParaRPr kumimoji="0" lang="ko-KR" altLang="en-US" sz="1200" b="0" i="0" u="none" strike="noStrike" kern="1200" cap="none" spc="-50" normalizeH="0" noProof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3A79A9-FAA3-4EC0-B891-A6A78113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75" y="1773091"/>
            <a:ext cx="2737556" cy="5003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FD66BA-3064-4DD3-AEFA-0217065C214E}"/>
              </a:ext>
            </a:extLst>
          </p:cNvPr>
          <p:cNvSpPr txBox="1"/>
          <p:nvPr/>
        </p:nvSpPr>
        <p:spPr>
          <a:xfrm>
            <a:off x="2898235" y="3158697"/>
            <a:ext cx="1189749" cy="315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en-US" altLang="ko-KR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생존 및 번영과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09E5283-4AFE-14EC-EE20-B661487CCB04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44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CA57BB-8F46-431D-84A4-7E259B0FA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컨텐츠 수정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7275E17-E1AB-43E3-8FBE-787F41EFB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52006"/>
              </p:ext>
            </p:extLst>
          </p:nvPr>
        </p:nvGraphicFramePr>
        <p:xfrm>
          <a:off x="311175" y="683493"/>
          <a:ext cx="12889432" cy="6493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59">
                  <a:extLst>
                    <a:ext uri="{9D8B030D-6E8A-4147-A177-3AD203B41FA5}">
                      <a16:colId xmlns:a16="http://schemas.microsoft.com/office/drawing/2014/main" val="1419782728"/>
                    </a:ext>
                  </a:extLst>
                </a:gridCol>
                <a:gridCol w="4544829">
                  <a:extLst>
                    <a:ext uri="{9D8B030D-6E8A-4147-A177-3AD203B41FA5}">
                      <a16:colId xmlns:a16="http://schemas.microsoft.com/office/drawing/2014/main" val="3073640074"/>
                    </a:ext>
                  </a:extLst>
                </a:gridCol>
                <a:gridCol w="2052436">
                  <a:extLst>
                    <a:ext uri="{9D8B030D-6E8A-4147-A177-3AD203B41FA5}">
                      <a16:colId xmlns:a16="http://schemas.microsoft.com/office/drawing/2014/main" val="408623065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336981394"/>
                    </a:ext>
                  </a:extLst>
                </a:gridCol>
              </a:tblGrid>
              <a:tr h="2923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ID</a:t>
                      </a:r>
                      <a:endParaRPr lang="ko-KR" altLang="en-US" sz="10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수정 요청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955881"/>
                  </a:ext>
                </a:extLst>
              </a:tr>
              <a:tr h="250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D0445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OECD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다국적기업 가이드라인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2011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유형을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기준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가이드라인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으로 변경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69949"/>
                  </a:ext>
                </a:extLst>
              </a:tr>
              <a:tr h="250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D0446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United Nations Guiding Principles on Business and Human Rights(2011)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유형을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‘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기준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가이드라인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‘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으로 변경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pleSDGothicNeoM00" panose="02000503000000000000" pitchFamily="2" charset="-127"/>
                        <a:ea typeface="AppleSDGothicNeoM00" panose="02000503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577522"/>
                  </a:ext>
                </a:extLst>
              </a:tr>
              <a:tr h="250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D0461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환경성 평가체계 가이드라인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유형을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‘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기준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가이드라인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‘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으로 변경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pleSDGothicNeoM00" panose="02000503000000000000" pitchFamily="2" charset="-127"/>
                        <a:ea typeface="AppleSDGothicNeoM00" panose="02000503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12737"/>
                  </a:ext>
                </a:extLst>
              </a:tr>
              <a:tr h="250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D0919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차 남녀고용평등과 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·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가정 양립 기본계획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유형을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‘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법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제도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’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로 변경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pleSDGothicNeoM00" panose="02000503000000000000" pitchFamily="2" charset="-127"/>
                        <a:ea typeface="AppleSDGothicNeoM00" panose="02000503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411063"/>
                  </a:ext>
                </a:extLst>
              </a:tr>
              <a:tr h="2923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D0660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기업지배구조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: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이사회의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ESG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감독을 위한 가이드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epub </a:t>
                      </a:r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파일 안열림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*</a:t>
                      </a:r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파일이 </a:t>
                      </a:r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NAS</a:t>
                      </a:r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에도 없을 경우 일단 </a:t>
                      </a:r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URL</a:t>
                      </a:r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로 입력</a:t>
                      </a:r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</a:t>
                      </a:r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고객사에 요청하여 받는것이 가장 좋음</a:t>
                      </a:r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)</a:t>
                      </a:r>
                      <a:b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</a:br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외부에서 </a:t>
                      </a:r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NAS</a:t>
                      </a:r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접속이 불가능하여 이펍 파일이 있는지 모르겠습니다</a:t>
                      </a:r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hlinkClick r:id="rId2"/>
                        </a:rPr>
                        <a:t>https://www.pwc.com/kr/ko/insights/acc/samil-acc_31_guide-for-boards-to-oversee-esg.pdf</a:t>
                      </a:r>
                      <a:endParaRPr lang="ko-KR" altLang="en-US" sz="10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16999"/>
                  </a:ext>
                </a:extLst>
              </a:tr>
              <a:tr h="2923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D0711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글로벌 가치사슬 변화와 국제물류 분야 대응방안 연구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전기자동차 산업을 중심으로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epub </a:t>
                      </a:r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파일 안열림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https://www.kmi.re.kr/web/board/view.do?rbsIdx=113&amp;idx=37129</a:t>
                      </a:r>
                      <a:endParaRPr lang="ko-KR" altLang="en-US" sz="10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16420"/>
                  </a:ext>
                </a:extLst>
              </a:tr>
              <a:tr h="2923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D0724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탄소중립 달성을 위한 기후변화영향평가제도의 효율적 운영 방안 연구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epub </a:t>
                      </a:r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파일 안열림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https://www.kei.re.kr/elibList.es?mid=a10101020000&amp;elibName=researchreport&amp;class_id=&amp;act=view&amp;c_id=745907&amp;rn=4&amp;nPage=1&amp;keyField=&amp;keyWord=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95080"/>
                  </a:ext>
                </a:extLst>
              </a:tr>
              <a:tr h="2923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D0760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2023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국가의제 종합연구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정부거버넌스분과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epub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파일 안열림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304748"/>
                  </a:ext>
                </a:extLst>
              </a:tr>
              <a:tr h="2923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D0781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국가 기후변화 리스크 진단 방법 마련 연구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epub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파일 안열림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https://www.kei.re.kr/elibList.es?mid=a10101020000&amp;elibName=researchreport&amp;class_id=22&amp;act=view&amp;c_id=744434</a:t>
                      </a:r>
                      <a:endParaRPr lang="ko-KR" altLang="en-US" sz="10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417896"/>
                  </a:ext>
                </a:extLst>
              </a:tr>
              <a:tr h="2923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D0978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기후리스크 관리 지침서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(2022.12.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개정안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epub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파일 안열림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578803"/>
                  </a:ext>
                </a:extLst>
              </a:tr>
              <a:tr h="1023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D0725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탄소중립 산업전환을 위한 열분해 기술 활용과 정책과제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URL</a:t>
                      </a:r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https://kocham.org/announcement/%EC%82%B0%EC%97%85%EC%97%B0%EA%B5%AC%EC%9B%90-%ED%83%84%EC%86%8C%EC%A4%91%EB%A6%BD-%EC%82%B0%EC%97%85%EC%A0%84%ED%99%98%EC%9D%84-%EC%9C%84%ED%95%9C-%EC%97%B4%EB%B6%84%ED%95%B4-%EA%B8%B0%EC%88%A0</a:t>
                      </a:r>
                      <a:endParaRPr lang="ko-KR" altLang="en-US" sz="10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075456"/>
                  </a:ext>
                </a:extLst>
              </a:tr>
              <a:tr h="730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D0727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2022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환경백서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URL</a:t>
                      </a:r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ttps://www.me.go.kr/home/web/policy_data/read.do;jsessionid=wmx73-ba+Q21si2ZDKM-ziQb.mehome1?pagerOffset=0&amp;maxPageItems=10&amp;maxIndexPages=10&amp;searchKey=&amp;searchValue=&amp;menuId=10265&amp;orgCd=&amp;condition.toInpYmd=null&amp;condition.fromInpYmd=null&amp;condition.orderSeqId=3965&amp;condition.rnSeq=2615&amp;condition.deleteYn=N&amp;condition.deptNm=null&amp;seq=8064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94350"/>
                  </a:ext>
                </a:extLst>
              </a:tr>
              <a:tr h="2923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D0904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유기성 폐자원을 활용한 바이오가스의 생산 및 이용 촉진법 시행규칙 제정안 입법예고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URL</a:t>
                      </a:r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http://www.kwaste.or.kr/bbs/board.php?bo_table=board23&amp;wr_id=292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11939"/>
                  </a:ext>
                </a:extLst>
              </a:tr>
              <a:tr h="730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D0924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환경영향평가법 법령집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URL</a:t>
                      </a:r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ttps://m.me.go.kr/home/web/policy_data/read.do;jsessionid=cHKDQFLf9zJeMRiyPdmQdrRL.mehome1?pagerOffset=30&amp;maxPageItems=10&amp;maxIndexPages=10&amp;searchKey=&amp;searchValue=&amp;menuId=92&amp;orgCd=&amp;condition.toInpYmd=null&amp;condition.fromInpYmd=null&amp;condition.deleteYn=N&amp;condition.deptNm=null&amp;seq=8073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71097"/>
                  </a:ext>
                </a:extLst>
              </a:tr>
              <a:tr h="2923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D1072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333333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IFRS </a:t>
                      </a:r>
                      <a:r>
                        <a:rPr lang="ko-KR" alt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지속가능성 공시기준 소개 및 관련 이슈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URL</a:t>
                      </a:r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https://repository.kipf.re.kr/handle/201201/8723</a:t>
                      </a:r>
                      <a:endParaRPr lang="ko-KR" altLang="en-US" sz="10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00357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A611662-9246-7926-27E1-36B2C77A5F1A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60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CA57BB-8F46-431D-84A4-7E259B0FA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컨텐츠 수정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7275E17-E1AB-43E3-8FBE-787F41EFB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88251"/>
              </p:ext>
            </p:extLst>
          </p:nvPr>
        </p:nvGraphicFramePr>
        <p:xfrm>
          <a:off x="311175" y="683493"/>
          <a:ext cx="12889432" cy="1531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59">
                  <a:extLst>
                    <a:ext uri="{9D8B030D-6E8A-4147-A177-3AD203B41FA5}">
                      <a16:colId xmlns:a16="http://schemas.microsoft.com/office/drawing/2014/main" val="1419782728"/>
                    </a:ext>
                  </a:extLst>
                </a:gridCol>
                <a:gridCol w="4544829">
                  <a:extLst>
                    <a:ext uri="{9D8B030D-6E8A-4147-A177-3AD203B41FA5}">
                      <a16:colId xmlns:a16="http://schemas.microsoft.com/office/drawing/2014/main" val="3073640074"/>
                    </a:ext>
                  </a:extLst>
                </a:gridCol>
                <a:gridCol w="2052436">
                  <a:extLst>
                    <a:ext uri="{9D8B030D-6E8A-4147-A177-3AD203B41FA5}">
                      <a16:colId xmlns:a16="http://schemas.microsoft.com/office/drawing/2014/main" val="408623065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336981394"/>
                    </a:ext>
                  </a:extLst>
                </a:gridCol>
              </a:tblGrid>
              <a:tr h="199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ID</a:t>
                      </a:r>
                      <a:endParaRPr lang="ko-KR" altLang="en-US" sz="10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수정 요청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955881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M0039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2050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탄소중립과 기후행동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서울형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ESG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지표 어떻게 만들고 활용할까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임베드 링크 수정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https://www.youtube.com/embed/AkAuTYfflX0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69949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M0040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지속가능한 세상을 함께 만들기 위한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ESG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와 민관협력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| 2021 SEOUL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사회공헌 혁신포럼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임베드 링크 수정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pleSDGothicNeoM00" panose="02000503000000000000" pitchFamily="2" charset="-127"/>
                        <a:ea typeface="AppleSDGothicNeoM00" panose="02000503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https://www.youtube.com/embed/zguLRpdgSFA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577522"/>
                  </a:ext>
                </a:extLst>
              </a:tr>
              <a:tr h="171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M0101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기업의 생물다양성 이슈 대응능력 제고를 위한 세미나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</a:b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임베드 링크 수정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pleSDGothicNeoM00" panose="02000503000000000000" pitchFamily="2" charset="-127"/>
                        <a:ea typeface="AppleSDGothicNeoM00" panose="02000503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https://www.youtube.com/embed/O4uokozQl5E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12737"/>
                  </a:ext>
                </a:extLst>
              </a:tr>
              <a:tr h="137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M0102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NBS(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자연기반해법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)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및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TNFD(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자연기반 재무정보공개 협의체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)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를 연계한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ESG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강화 방안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임베드 링크 수정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pleSDGothicNeoM00" panose="02000503000000000000" pitchFamily="2" charset="-127"/>
                        <a:ea typeface="AppleSDGothicNeoM00" panose="02000503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https://www.youtube.com/embed/rmxKqnubbgk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411063"/>
                  </a:ext>
                </a:extLst>
              </a:tr>
              <a:tr h="1995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M0113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녹색금융 이행 점검과 금융배출량 감축 방안 세미나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임베드 링크 수정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pleSDGothicNeoM00" panose="02000503000000000000" pitchFamily="2" charset="-127"/>
                        <a:ea typeface="AppleSDGothicNeoM00" panose="02000503000000000000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https://www.youtube.com/embed/wgPtJkL4SfM</a:t>
                      </a:r>
                      <a:endParaRPr lang="ko-KR" altLang="en-US" sz="10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16999"/>
                  </a:ext>
                </a:extLst>
              </a:tr>
              <a:tr h="1995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M0149</a:t>
                      </a:r>
                    </a:p>
                  </a:txBody>
                  <a:tcPr marL="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149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차 생태도시포럼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|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기후변화와 서울시 생물다양성 보전 전략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911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  <a:cs typeface="+mn-cs"/>
                        </a:rPr>
                        <a:t>임베드 링크 수정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pleSDGothicNeoM00" panose="02000503000000000000" pitchFamily="2" charset="-127"/>
                        <a:ea typeface="AppleSDGothicNeoM00" panose="02000503000000000000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https://www.youtube.com/embed/hJLREXNkMAg</a:t>
                      </a:r>
                      <a:endParaRPr lang="ko-KR" altLang="en-US" sz="10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16420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9989293-2654-5F18-90B8-F5275B15EEDE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87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84AFDD-2804-4C01-9B6D-1C5E1D2D7B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No.205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0F81B3-EFD1-4F1B-830B-33B9695F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31" y="1835621"/>
            <a:ext cx="9715999" cy="2476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1F3598-1BED-450D-9857-C1EEF7B7717E}"/>
              </a:ext>
            </a:extLst>
          </p:cNvPr>
          <p:cNvSpPr txBox="1"/>
          <p:nvPr/>
        </p:nvSpPr>
        <p:spPr>
          <a:xfrm>
            <a:off x="385240" y="755501"/>
            <a:ext cx="4439036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영상 미리보기</a:t>
            </a:r>
            <a:b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</a:b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영상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임베드 코드 입력시 </a:t>
            </a:r>
            <a:r>
              <a:rPr lang="ko-KR" altLang="en-US" sz="1200" u="sng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미리보기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동작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 </a:t>
            </a:r>
            <a:r>
              <a:rPr lang="ko-KR" altLang="en-US" sz="1200" u="sng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영상분량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표기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200" u="sng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컨텐츠명 자동입력</a:t>
            </a:r>
            <a:endParaRPr lang="en-US" altLang="ko-KR" sz="1200" u="sng" spc="-5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kumimoji="0" lang="en-US" altLang="ko-KR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sym typeface="Wingdings" panose="05000000000000000000" pitchFamily="2" charset="2"/>
              </a:rPr>
              <a:t> (</a:t>
            </a:r>
            <a:r>
              <a:rPr kumimoji="0" lang="ko-KR" altLang="en-US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sym typeface="Wingdings" panose="05000000000000000000" pitchFamily="2" charset="2"/>
              </a:rPr>
              <a:t>김용남</a:t>
            </a:r>
            <a:r>
              <a:rPr kumimoji="0" lang="en-US" altLang="ko-KR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sym typeface="Wingdings" panose="05000000000000000000" pitchFamily="2" charset="2"/>
              </a:rPr>
              <a:t>) </a:t>
            </a:r>
            <a:r>
              <a:rPr kumimoji="0" lang="ko-KR" altLang="en-US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sym typeface="Wingdings" panose="05000000000000000000" pitchFamily="2" charset="2"/>
              </a:rPr>
              <a:t>저장을 안했는데 가능한 기능인지 개발검토 요망</a:t>
            </a:r>
            <a:endParaRPr kumimoji="0" lang="ko-KR" altLang="en-US" sz="1200" b="0" i="0" strike="noStrike" kern="1200" cap="none" spc="-50" normalizeH="0" noProof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662FCBA-C273-3890-FB32-0039B3D07C04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algn="ctr" latinLnBrk="0">
              <a:spcAft>
                <a:spcPts val="300"/>
              </a:spcAft>
            </a:pPr>
            <a:r>
              <a:rPr kumimoji="1" lang="ko-KR" altLang="en-US" sz="12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임베드</a:t>
            </a:r>
            <a:r>
              <a:rPr kumimoji="1" lang="ko-KR" altLang="en-US" sz="12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코드일 경우는 </a:t>
            </a:r>
            <a:r>
              <a:rPr kumimoji="1" lang="ko-KR" altLang="en-US" sz="12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컨텐츠명</a:t>
            </a:r>
            <a:r>
              <a:rPr kumimoji="1" lang="ko-KR" altLang="en-US" sz="12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자동입력 불가</a:t>
            </a:r>
            <a:r>
              <a:rPr kumimoji="1" lang="en-US" altLang="ko-KR" sz="12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.</a:t>
            </a:r>
            <a:br>
              <a:rPr kumimoji="1" lang="en-US" altLang="ko-KR" sz="12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</a:br>
            <a:r>
              <a:rPr kumimoji="1" lang="ko-KR" altLang="en-US" sz="12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그 외 건은 적용 완료</a:t>
            </a:r>
            <a:r>
              <a:rPr kumimoji="1" lang="en-US" altLang="ko-KR" sz="12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.</a:t>
            </a:r>
            <a:endParaRPr kumimoji="1" lang="ko-KR" altLang="en-US" sz="12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3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FCEB14C-E9FA-41C5-A24D-39CE11746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No.214, 219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AF1D0-77EF-4E65-84A4-049E00C29064}"/>
              </a:ext>
            </a:extLst>
          </p:cNvPr>
          <p:cNvSpPr txBox="1"/>
          <p:nvPr/>
        </p:nvSpPr>
        <p:spPr>
          <a:xfrm>
            <a:off x="385240" y="755501"/>
            <a:ext cx="1348446" cy="5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회원상세 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문의현황</a:t>
            </a:r>
            <a:endParaRPr lang="en-US" altLang="ko-KR" sz="1200" spc="-5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kumimoji="0" lang="en-US" altLang="ko-KR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 </a:t>
            </a:r>
            <a:r>
              <a:rPr kumimoji="0" lang="ko-KR" altLang="en-US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문의요청 반영 안됨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6CC905-5717-44BF-8D29-33EA2295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75" y="1513886"/>
            <a:ext cx="5576828" cy="52614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56524E-54B7-4F59-A786-1E3D89DCDA3B}"/>
              </a:ext>
            </a:extLst>
          </p:cNvPr>
          <p:cNvSpPr/>
          <p:nvPr/>
        </p:nvSpPr>
        <p:spPr bwMode="auto">
          <a:xfrm>
            <a:off x="455191" y="5652045"/>
            <a:ext cx="1278495" cy="216024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t">
            <a:noAutofit/>
          </a:bodyPr>
          <a:lstStyle/>
          <a:p>
            <a:pPr algn="l" latinLnBrk="0">
              <a:spcAft>
                <a:spcPts val="300"/>
              </a:spcAft>
            </a:pPr>
            <a:endParaRPr lang="ko-KR" altLang="en-US" sz="800" spc="-50">
              <a:solidFill>
                <a:schemeClr val="tx1">
                  <a:lumMod val="75000"/>
                  <a:lumOff val="2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0EE305-BD79-4B4D-BF73-3D33DE1241C0}"/>
              </a:ext>
            </a:extLst>
          </p:cNvPr>
          <p:cNvSpPr/>
          <p:nvPr/>
        </p:nvSpPr>
        <p:spPr bwMode="auto">
          <a:xfrm>
            <a:off x="3171597" y="5769659"/>
            <a:ext cx="2371559" cy="429341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t">
            <a:noAutofit/>
          </a:bodyPr>
          <a:lstStyle/>
          <a:p>
            <a:pPr algn="l" latinLnBrk="0">
              <a:spcAft>
                <a:spcPts val="300"/>
              </a:spcAft>
            </a:pPr>
            <a:endParaRPr lang="ko-KR" altLang="en-US" sz="800" spc="-50">
              <a:solidFill>
                <a:schemeClr val="tx1">
                  <a:lumMod val="75000"/>
                  <a:lumOff val="2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010CF-5FF9-4CB9-8F08-06E9456803E9}"/>
              </a:ext>
            </a:extLst>
          </p:cNvPr>
          <p:cNvSpPr txBox="1"/>
          <p:nvPr/>
        </p:nvSpPr>
        <p:spPr>
          <a:xfrm>
            <a:off x="3551535" y="755501"/>
            <a:ext cx="1326004" cy="5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회원상세 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메모</a:t>
            </a:r>
            <a:endParaRPr lang="en-US" altLang="ko-KR" sz="1200" spc="-5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kumimoji="0" lang="en-US" altLang="ko-KR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</a:t>
            </a:r>
            <a:r>
              <a:rPr kumimoji="0" lang="ko-KR" altLang="en-US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메모 기능 동작안함</a:t>
            </a:r>
          </a:p>
        </p:txBody>
      </p:sp>
    </p:spTree>
    <p:extLst>
      <p:ext uri="{BB962C8B-B14F-4D97-AF65-F5344CB8AC3E}">
        <p14:creationId xmlns:p14="http://schemas.microsoft.com/office/powerpoint/2010/main" val="360748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419089-AD56-40DC-9EC8-319DA8D3D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No.216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E5F669-E3D6-4B96-908F-B7FFE787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3" y="1763613"/>
            <a:ext cx="912101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3AD1DD-CA6A-494C-BBB9-89769E561A07}"/>
              </a:ext>
            </a:extLst>
          </p:cNvPr>
          <p:cNvSpPr txBox="1"/>
          <p:nvPr/>
        </p:nvSpPr>
        <p:spPr>
          <a:xfrm>
            <a:off x="385240" y="755501"/>
            <a:ext cx="2380780" cy="5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ko-KR" altLang="en-US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권한 그룹 관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리</a:t>
            </a:r>
            <a:r>
              <a:rPr kumimoji="0" lang="ko-KR" altLang="en-US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kumimoji="0" lang="en-US" altLang="ko-KR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kumimoji="0" lang="ko-KR" altLang="en-US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그룹별 회원리스트</a:t>
            </a:r>
            <a:endParaRPr kumimoji="0" lang="en-US" altLang="ko-KR" sz="1200" b="0" i="0" strike="noStrike" kern="1200" cap="none" spc="-50" normalizeH="0" noProof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 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구분자와 아래 목록 오와 열 맞지 않음</a:t>
            </a:r>
            <a:endParaRPr kumimoji="0" lang="ko-KR" altLang="en-US" sz="1200" b="0" i="0" strike="noStrike" kern="1200" cap="none" spc="-50" normalizeH="0" noProof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669D153-57A4-44AB-7B50-A1DDEFA3AAFD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4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8705388-8D50-45C8-936C-0FBC2FD65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No.217</a:t>
            </a:r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4213A14-74FF-4F27-A660-FF723361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71" y="1938146"/>
            <a:ext cx="5112568" cy="345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2439C-6019-490A-80D2-7BFF088B0252}"/>
              </a:ext>
            </a:extLst>
          </p:cNvPr>
          <p:cNvSpPr txBox="1"/>
          <p:nvPr/>
        </p:nvSpPr>
        <p:spPr>
          <a:xfrm>
            <a:off x="385240" y="755501"/>
            <a:ext cx="1739579" cy="5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ko-KR" altLang="en-US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권한 그룹 관리</a:t>
            </a:r>
            <a:endParaRPr kumimoji="0" lang="en-US" altLang="ko-KR" sz="1200" b="0" i="0" strike="noStrike" kern="1200" cap="none" spc="-50" normalizeH="0" noProof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그룹별 권한조회 화면 없음</a:t>
            </a:r>
            <a:endParaRPr kumimoji="0" lang="en-US" altLang="ko-KR" sz="1200" b="0" i="0" strike="noStrike" kern="1200" cap="none" spc="-50" normalizeH="0" noProof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564AE-EC6E-41BD-B2FA-AE149F675502}"/>
              </a:ext>
            </a:extLst>
          </p:cNvPr>
          <p:cNvSpPr txBox="1"/>
          <p:nvPr/>
        </p:nvSpPr>
        <p:spPr>
          <a:xfrm>
            <a:off x="2975471" y="1619597"/>
            <a:ext cx="4641014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 부분은 기술적으로 이렇게 될 수 없음을 구글시트 </a:t>
            </a:r>
            <a:r>
              <a:rPr kumimoji="0" lang="en-US" altLang="ko-KR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217</a:t>
            </a: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 기재해주셨음 합니다</a:t>
            </a:r>
            <a:r>
              <a:rPr kumimoji="0" lang="en-US" altLang="ko-KR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kumimoji="0" lang="ko-KR" altLang="en-US" sz="1200" b="0" i="0" u="none" strike="noStrike" kern="1200" cap="none" spc="-50" normalizeH="0" noProof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99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DDDC28A-F503-4FD7-818D-337048370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No.226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BFD5D-B44E-4B1D-BFD6-C17E256DEF7B}"/>
              </a:ext>
            </a:extLst>
          </p:cNvPr>
          <p:cNvSpPr txBox="1"/>
          <p:nvPr/>
        </p:nvSpPr>
        <p:spPr>
          <a:xfrm>
            <a:off x="383183" y="683493"/>
            <a:ext cx="1495922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en-US" altLang="ko-KR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</a:t>
            </a:r>
            <a:r>
              <a:rPr kumimoji="0" lang="ko-KR" altLang="en-US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메뉴에 </a:t>
            </a:r>
            <a:r>
              <a:rPr kumimoji="0" lang="en-US" altLang="ko-KR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GA</a:t>
            </a:r>
            <a:r>
              <a:rPr kumimoji="0" lang="ko-KR" altLang="en-US" sz="1200" b="0" i="0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링크 삽입</a:t>
            </a:r>
            <a:endParaRPr kumimoji="0" lang="en-US" altLang="ko-KR" sz="1200" b="0" i="0" strike="noStrike" kern="1200" cap="none" spc="-50" normalizeH="0" noProof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633AD-261D-4610-92B8-2FA3E2FA19B7}"/>
              </a:ext>
            </a:extLst>
          </p:cNvPr>
          <p:cNvSpPr txBox="1"/>
          <p:nvPr/>
        </p:nvSpPr>
        <p:spPr>
          <a:xfrm>
            <a:off x="6441316" y="5935124"/>
            <a:ext cx="6719262" cy="873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analytics.google.com</a:t>
            </a:r>
            <a:r>
              <a:rPr lang="ko-KR" altLang="en-US" dirty="0"/>
              <a:t>/</a:t>
            </a:r>
            <a:r>
              <a:rPr lang="ko-KR" altLang="en-US" dirty="0" err="1"/>
              <a:t>analytics</a:t>
            </a:r>
            <a:r>
              <a:rPr lang="ko-KR" altLang="en-US" dirty="0"/>
              <a:t>/</a:t>
            </a:r>
            <a:r>
              <a:rPr lang="ko-KR" altLang="en-US" dirty="0" err="1"/>
              <a:t>web</a:t>
            </a:r>
            <a:r>
              <a:rPr lang="ko-KR" altLang="en-US" dirty="0"/>
              <a:t>/#/p413800491/</a:t>
            </a:r>
            <a:r>
              <a:rPr lang="ko-KR" altLang="en-US" dirty="0" err="1"/>
              <a:t>reports</a:t>
            </a:r>
            <a:r>
              <a:rPr lang="ko-KR" altLang="en-US" dirty="0"/>
              <a:t>/</a:t>
            </a:r>
            <a:r>
              <a:rPr lang="ko-KR" altLang="en-US" dirty="0" err="1"/>
              <a:t>home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FFF8C9-47B1-48DF-A4B8-5B7A79CB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15" y="1259100"/>
            <a:ext cx="10248279" cy="3338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6C12BE-F624-47D8-B751-6792F09A721B}"/>
              </a:ext>
            </a:extLst>
          </p:cNvPr>
          <p:cNvSpPr txBox="1"/>
          <p:nvPr/>
        </p:nvSpPr>
        <p:spPr>
          <a:xfrm>
            <a:off x="8539887" y="1206908"/>
            <a:ext cx="1143262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en-US" altLang="ko-KR" sz="1200" b="0" i="0" u="none" strike="noStrike" kern="1200" cap="none" spc="-50" normalizeH="0" noProof="0" dirty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Google Analytics</a:t>
            </a:r>
            <a:endParaRPr kumimoji="0" lang="ko-KR" altLang="en-US" sz="1200" b="0" i="0" u="none" strike="noStrike" kern="1200" cap="none" spc="-50" normalizeH="0" noProof="0" dirty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51DAC-2F51-4C50-ACED-A967E9E6D08E}"/>
              </a:ext>
            </a:extLst>
          </p:cNvPr>
          <p:cNvSpPr txBox="1"/>
          <p:nvPr/>
        </p:nvSpPr>
        <p:spPr>
          <a:xfrm>
            <a:off x="8592095" y="759830"/>
            <a:ext cx="4697120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 위치가 어떨까 합니다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 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클릭하면 새브라우저로 아래 링크를 띄우면 되겠습니다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kumimoji="0" lang="ko-KR" altLang="en-US" sz="1200" b="0" i="0" u="none" strike="noStrike" kern="1200" cap="none" spc="-50" normalizeH="0" noProof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9EBE6D-77EA-4614-BF1D-510EC0639C9B}"/>
              </a:ext>
            </a:extLst>
          </p:cNvPr>
          <p:cNvSpPr/>
          <p:nvPr/>
        </p:nvSpPr>
        <p:spPr bwMode="auto">
          <a:xfrm>
            <a:off x="8472270" y="1203897"/>
            <a:ext cx="1283432" cy="360041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t">
            <a:noAutofit/>
          </a:bodyPr>
          <a:lstStyle/>
          <a:p>
            <a:pPr algn="l" latinLnBrk="0">
              <a:spcAft>
                <a:spcPts val="300"/>
              </a:spcAft>
            </a:pPr>
            <a:endParaRPr lang="ko-KR" altLang="en-US" sz="800" spc="-50">
              <a:solidFill>
                <a:schemeClr val="tx1">
                  <a:lumMod val="75000"/>
                  <a:lumOff val="2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13EF4D2-5891-4811-AC95-C279656CA83C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algn="ctr" latinLnBrk="0">
              <a:spcAft>
                <a:spcPts val="300"/>
              </a:spcAft>
            </a:pPr>
            <a:r>
              <a:rPr kumimoji="1" lang="ko-KR" altLang="en-US" sz="12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좌측 메뉴 웹사이트 관리 하단에 배치</a:t>
            </a:r>
            <a:r>
              <a:rPr kumimoji="1" lang="en-US" altLang="ko-KR" sz="12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.</a:t>
            </a:r>
            <a:endParaRPr kumimoji="1" lang="ko-KR" altLang="en-US" sz="12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9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C132238-AAE6-472F-BE73-85D5D47BA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No.230,</a:t>
            </a:r>
            <a:r>
              <a:rPr lang="ko-KR" altLang="en-US"/>
              <a:t> </a:t>
            </a:r>
            <a:r>
              <a:rPr lang="en-US" altLang="ko-KR"/>
              <a:t>231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6260D4C-B213-4C8F-8115-C8B3A5604B02}"/>
              </a:ext>
            </a:extLst>
          </p:cNvPr>
          <p:cNvGraphicFramePr>
            <a:graphicFrameLocks noGrp="1"/>
          </p:cNvGraphicFramePr>
          <p:nvPr/>
        </p:nvGraphicFramePr>
        <p:xfrm>
          <a:off x="1391295" y="1187549"/>
          <a:ext cx="10729192" cy="357251"/>
        </p:xfrm>
        <a:graphic>
          <a:graphicData uri="http://schemas.openxmlformats.org/drawingml/2006/table">
            <a:tbl>
              <a:tblPr/>
              <a:tblGrid>
                <a:gridCol w="1084095">
                  <a:extLst>
                    <a:ext uri="{9D8B030D-6E8A-4147-A177-3AD203B41FA5}">
                      <a16:colId xmlns:a16="http://schemas.microsoft.com/office/drawing/2014/main" val="2161902836"/>
                    </a:ext>
                  </a:extLst>
                </a:gridCol>
                <a:gridCol w="1743494">
                  <a:extLst>
                    <a:ext uri="{9D8B030D-6E8A-4147-A177-3AD203B41FA5}">
                      <a16:colId xmlns:a16="http://schemas.microsoft.com/office/drawing/2014/main" val="3588254451"/>
                    </a:ext>
                  </a:extLst>
                </a:gridCol>
                <a:gridCol w="1553498">
                  <a:extLst>
                    <a:ext uri="{9D8B030D-6E8A-4147-A177-3AD203B41FA5}">
                      <a16:colId xmlns:a16="http://schemas.microsoft.com/office/drawing/2014/main" val="2434205102"/>
                    </a:ext>
                  </a:extLst>
                </a:gridCol>
                <a:gridCol w="1251739">
                  <a:extLst>
                    <a:ext uri="{9D8B030D-6E8A-4147-A177-3AD203B41FA5}">
                      <a16:colId xmlns:a16="http://schemas.microsoft.com/office/drawing/2014/main" val="1925610613"/>
                    </a:ext>
                  </a:extLst>
                </a:gridCol>
                <a:gridCol w="5096366">
                  <a:extLst>
                    <a:ext uri="{9D8B030D-6E8A-4147-A177-3AD203B41FA5}">
                      <a16:colId xmlns:a16="http://schemas.microsoft.com/office/drawing/2014/main" val="2533892080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FO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>
                          <a:effectLst/>
                        </a:rPr>
                        <a:t>컨텐츠 상세보기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>
                          <a:effectLst/>
                        </a:rPr>
                        <a:t>Epub </a:t>
                      </a:r>
                      <a:r>
                        <a:rPr lang="ko-KR" altLang="en-US">
                          <a:effectLst/>
                        </a:rPr>
                        <a:t>이고 다운로드 가능으로 설정한 경우</a:t>
                      </a:r>
                      <a:r>
                        <a:rPr lang="en-US" altLang="ko-KR">
                          <a:effectLst/>
                        </a:rPr>
                        <a:t>, '</a:t>
                      </a:r>
                      <a:r>
                        <a:rPr lang="ko-KR" altLang="en-US">
                          <a:effectLst/>
                        </a:rPr>
                        <a:t>뷰어보기</a:t>
                      </a:r>
                      <a:r>
                        <a:rPr lang="en-US" altLang="ko-KR">
                          <a:effectLst/>
                        </a:rPr>
                        <a:t>'</a:t>
                      </a:r>
                      <a:r>
                        <a:rPr lang="ko-KR" altLang="en-US">
                          <a:effectLst/>
                        </a:rPr>
                        <a:t>와 </a:t>
                      </a:r>
                      <a:r>
                        <a:rPr lang="en-US" altLang="ko-KR">
                          <a:effectLst/>
                        </a:rPr>
                        <a:t>'</a:t>
                      </a:r>
                      <a:r>
                        <a:rPr lang="ko-KR" altLang="en-US">
                          <a:effectLst/>
                        </a:rPr>
                        <a:t>다운로드</a:t>
                      </a:r>
                      <a:r>
                        <a:rPr lang="en-US" altLang="ko-KR">
                          <a:effectLst/>
                        </a:rPr>
                        <a:t>' </a:t>
                      </a:r>
                      <a:r>
                        <a:rPr lang="ko-KR" altLang="en-US">
                          <a:effectLst/>
                        </a:rPr>
                        <a:t>버튼 두개 디스플레이되어야 하는데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현재 </a:t>
                      </a:r>
                      <a:r>
                        <a:rPr lang="en-US" altLang="ko-KR">
                          <a:effectLst/>
                        </a:rPr>
                        <a:t>'</a:t>
                      </a:r>
                      <a:r>
                        <a:rPr lang="ko-KR" altLang="en-US">
                          <a:effectLst/>
                        </a:rPr>
                        <a:t>뷰어보기</a:t>
                      </a:r>
                      <a:r>
                        <a:rPr lang="en-US" altLang="ko-KR">
                          <a:effectLst/>
                        </a:rPr>
                        <a:t>'</a:t>
                      </a:r>
                      <a:r>
                        <a:rPr lang="ko-KR" altLang="en-US">
                          <a:effectLst/>
                        </a:rPr>
                        <a:t>만 있음</a:t>
                      </a:r>
                    </a:p>
                  </a:txBody>
                  <a:tcPr marL="19050" marR="19050" marT="0" marB="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8933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E6A307-C46B-4ABE-8869-1D153C029472}"/>
              </a:ext>
            </a:extLst>
          </p:cNvPr>
          <p:cNvGraphicFramePr>
            <a:graphicFrameLocks noGrp="1"/>
          </p:cNvGraphicFramePr>
          <p:nvPr/>
        </p:nvGraphicFramePr>
        <p:xfrm>
          <a:off x="1391295" y="1923261"/>
          <a:ext cx="10729192" cy="535877"/>
        </p:xfrm>
        <a:graphic>
          <a:graphicData uri="http://schemas.openxmlformats.org/drawingml/2006/table">
            <a:tbl>
              <a:tblPr/>
              <a:tblGrid>
                <a:gridCol w="1084095">
                  <a:extLst>
                    <a:ext uri="{9D8B030D-6E8A-4147-A177-3AD203B41FA5}">
                      <a16:colId xmlns:a16="http://schemas.microsoft.com/office/drawing/2014/main" val="217356076"/>
                    </a:ext>
                  </a:extLst>
                </a:gridCol>
                <a:gridCol w="1743494">
                  <a:extLst>
                    <a:ext uri="{9D8B030D-6E8A-4147-A177-3AD203B41FA5}">
                      <a16:colId xmlns:a16="http://schemas.microsoft.com/office/drawing/2014/main" val="3044379173"/>
                    </a:ext>
                  </a:extLst>
                </a:gridCol>
                <a:gridCol w="1553498">
                  <a:extLst>
                    <a:ext uri="{9D8B030D-6E8A-4147-A177-3AD203B41FA5}">
                      <a16:colId xmlns:a16="http://schemas.microsoft.com/office/drawing/2014/main" val="2874452260"/>
                    </a:ext>
                  </a:extLst>
                </a:gridCol>
                <a:gridCol w="1251739">
                  <a:extLst>
                    <a:ext uri="{9D8B030D-6E8A-4147-A177-3AD203B41FA5}">
                      <a16:colId xmlns:a16="http://schemas.microsoft.com/office/drawing/2014/main" val="1508764011"/>
                    </a:ext>
                  </a:extLst>
                </a:gridCol>
                <a:gridCol w="5096366">
                  <a:extLst>
                    <a:ext uri="{9D8B030D-6E8A-4147-A177-3AD203B41FA5}">
                      <a16:colId xmlns:a16="http://schemas.microsoft.com/office/drawing/2014/main" val="1848522890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BO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>
                          <a:effectLst/>
                        </a:rPr>
                        <a:t>컨텐츠 등록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>
                          <a:effectLst/>
                        </a:rPr>
                        <a:t>문서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>
                          <a:effectLst/>
                        </a:rPr>
                        <a:t>문서 컨텐츠 등록 시</a:t>
                      </a:r>
                      <a:r>
                        <a:rPr lang="en-US" altLang="ko-KR">
                          <a:effectLst/>
                        </a:rPr>
                        <a:t>, 'PDF' </a:t>
                      </a:r>
                      <a:r>
                        <a:rPr lang="ko-KR" altLang="en-US">
                          <a:effectLst/>
                        </a:rPr>
                        <a:t>로 업로드 한 경우</a:t>
                      </a:r>
                      <a:r>
                        <a:rPr lang="en-US" altLang="ko-KR">
                          <a:effectLst/>
                        </a:rPr>
                        <a:t>, '</a:t>
                      </a:r>
                      <a:r>
                        <a:rPr lang="ko-KR" altLang="en-US">
                          <a:effectLst/>
                        </a:rPr>
                        <a:t>뷰어보기</a:t>
                      </a:r>
                      <a:r>
                        <a:rPr lang="en-US" altLang="ko-KR">
                          <a:effectLst/>
                        </a:rPr>
                        <a:t>' </a:t>
                      </a:r>
                      <a:r>
                        <a:rPr lang="ko-KR" altLang="en-US">
                          <a:effectLst/>
                        </a:rPr>
                        <a:t>버튼이 출력됨</a:t>
                      </a:r>
                      <a:r>
                        <a:rPr lang="en-US" altLang="ko-KR">
                          <a:effectLst/>
                        </a:rPr>
                        <a:t>. PDF</a:t>
                      </a:r>
                      <a:r>
                        <a:rPr lang="ko-KR" altLang="en-US">
                          <a:effectLst/>
                        </a:rPr>
                        <a:t>가 </a:t>
                      </a:r>
                      <a:r>
                        <a:rPr lang="en-US" altLang="ko-KR">
                          <a:effectLst/>
                        </a:rPr>
                        <a:t>PC </a:t>
                      </a:r>
                      <a:r>
                        <a:rPr lang="ko-KR" altLang="en-US">
                          <a:effectLst/>
                        </a:rPr>
                        <a:t>브라우저 환경에 따라 다운로드 될 가능성이 많기 때문에 </a:t>
                      </a:r>
                      <a:r>
                        <a:rPr lang="en-US" altLang="ko-KR">
                          <a:effectLst/>
                        </a:rPr>
                        <a:t>'</a:t>
                      </a:r>
                      <a:r>
                        <a:rPr lang="ko-KR" altLang="en-US">
                          <a:effectLst/>
                        </a:rPr>
                        <a:t>다운로드</a:t>
                      </a:r>
                      <a:r>
                        <a:rPr lang="en-US" altLang="ko-KR">
                          <a:effectLst/>
                        </a:rPr>
                        <a:t>'</a:t>
                      </a:r>
                      <a:r>
                        <a:rPr lang="ko-KR" altLang="en-US">
                          <a:effectLst/>
                        </a:rPr>
                        <a:t>로 수정이 필요해보임</a:t>
                      </a:r>
                      <a:r>
                        <a:rPr lang="en-US" altLang="ko-KR">
                          <a:effectLst/>
                        </a:rPr>
                        <a:t>. </a:t>
                      </a:r>
                    </a:p>
                  </a:txBody>
                  <a:tcPr marL="19050" marR="19050" marT="0" marB="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430350"/>
                  </a:ext>
                </a:extLst>
              </a:tr>
            </a:tbl>
          </a:graphicData>
        </a:graphic>
      </p:graphicFrame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E57B8B6-5D99-32AB-CE32-08ABC5DAF41D}"/>
              </a:ext>
            </a:extLst>
          </p:cNvPr>
          <p:cNvSpPr/>
          <p:nvPr/>
        </p:nvSpPr>
        <p:spPr bwMode="auto">
          <a:xfrm>
            <a:off x="-19579" y="5652281"/>
            <a:ext cx="6696744" cy="1872208"/>
          </a:xfrm>
          <a:prstGeom prst="round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  <a:endParaRPr kumimoji="1" lang="en-US" altLang="ko-KR" sz="5400" b="1" spc="-50" dirty="0">
              <a:solidFill>
                <a:srgbClr val="FF00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0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F9C8F0-1D43-4DE2-8B23-3ACDEC092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CSRD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8B02D-57DE-4BCF-B45E-A727D69E58BA}"/>
              </a:ext>
            </a:extLst>
          </p:cNvPr>
          <p:cNvSpPr txBox="1"/>
          <p:nvPr/>
        </p:nvSpPr>
        <p:spPr>
          <a:xfrm>
            <a:off x="455191" y="755501"/>
            <a:ext cx="2465740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en-US" altLang="ko-KR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No.171 CSRD </a:t>
            </a:r>
            <a:r>
              <a:rPr kumimoji="0" lang="ko-KR" altLang="en-US" sz="1200" b="0" i="0" u="none" strike="noStrike" kern="1200" cap="none" spc="-50" normalizeH="0" noProof="0">
                <a:ln>
                  <a:noFill/>
                </a:ln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결과화면 가운데 정렬</a:t>
            </a:r>
            <a:endParaRPr kumimoji="0" lang="en-US" altLang="ko-KR" sz="1200" b="0" i="0" u="none" strike="noStrike" kern="1200" cap="none" spc="-50" normalizeH="0" noProof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No.174 CSRD 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업종 삭제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문구수정등</a:t>
            </a:r>
            <a:endParaRPr lang="en-US" altLang="ko-KR" sz="1200" spc="-5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l">
              <a:lnSpc>
                <a:spcPct val="130000"/>
              </a:lnSpc>
            </a:pPr>
            <a:endParaRPr kumimoji="0" lang="en-US" altLang="ko-KR" sz="1200" b="0" i="0" u="none" strike="noStrike" kern="1200" cap="none" spc="-50" normalizeH="0" noProof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Stage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서버에 오픈 요청됨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</a:t>
            </a:r>
            <a:r>
              <a:rPr lang="ko-KR" altLang="en-US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버튼 노출처리</a:t>
            </a:r>
            <a:r>
              <a:rPr lang="en-US" altLang="ko-KR" sz="1200" spc="-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endParaRPr kumimoji="0" lang="ko-KR" altLang="en-US" sz="1200" b="0" i="0" u="none" strike="noStrike" kern="1200" cap="none" spc="-50" normalizeH="0" noProof="0">
              <a:ln>
                <a:noFill/>
              </a:ln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335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algn="ctr">
          <a:solidFill>
            <a:schemeClr val="bg1">
              <a:lumMod val="50000"/>
            </a:schemeClr>
          </a:solidFill>
          <a:prstDash val="solid"/>
          <a:round/>
          <a:headEnd/>
          <a:tailEnd/>
        </a:ln>
        <a:effectLst>
          <a:outerShdw blurRad="12700" dist="12700" dir="2700000" algn="tl" rotWithShape="0">
            <a:schemeClr val="bg1">
              <a:lumMod val="50000"/>
              <a:alpha val="10000"/>
            </a:schemeClr>
          </a:outerShdw>
        </a:effectLst>
      </a:spPr>
      <a:bodyPr wrap="square" lIns="90000" tIns="46800" rIns="90000" bIns="46800" rtlCol="0" anchor="t">
        <a:noAutofit/>
      </a:bodyPr>
      <a:lstStyle>
        <a:defPPr algn="l" latinLnBrk="0">
          <a:spcAft>
            <a:spcPts val="300"/>
          </a:spcAft>
          <a:defRPr sz="800" spc="-50" smtClean="0">
            <a:solidFill>
              <a:schemeClr val="tx1">
                <a:lumMod val="75000"/>
                <a:lumOff val="25000"/>
              </a:schemeClr>
            </a:solidFill>
            <a:latin typeface="AppleSDGothicNeoM00" panose="02000503000000000000" pitchFamily="2" charset="-127"/>
            <a:ea typeface="AppleSDGothicNeoM00" panose="02000503000000000000" pitchFamily="2" charset="-127"/>
            <a:cs typeface="Arial" panose="020B0604020202020204" pitchFamily="34" charset="0"/>
          </a:defRPr>
        </a:defPPr>
      </a:lstStyle>
    </a:spDef>
    <a:lnDef>
      <a:spPr>
        <a:ln w="3175">
          <a:solidFill>
            <a:schemeClr val="tx1"/>
          </a:solidFill>
          <a:tailEnd type="none"/>
        </a:ln>
        <a:effectLst>
          <a:outerShdw blurRad="12700" dist="6350" dir="2700000" algn="tl" rotWithShape="0">
            <a:prstClr val="black">
              <a:alpha val="2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defRPr kumimoji="0" sz="1200" b="0" i="0" u="none" strike="noStrike" kern="1200" cap="none" spc="-50" normalizeH="0" noProof="0" smtClean="0">
            <a:ln>
              <a:noFill/>
            </a:ln>
            <a:effectLst/>
            <a:uLnTx/>
            <a:uFillTx/>
            <a:latin typeface="AppleSDGothicNeoM00" panose="02000503000000000000" pitchFamily="2" charset="-127"/>
            <a:ea typeface="AppleSDGothicNeoM00" panose="02000503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B템플릿.pptx" id="{B1AA696D-4226-4C81-9884-782BCD884B08}" vid="{86F127E8-05B7-4B00-8048-077048F0600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83389</TotalTime>
  <Words>2108</Words>
  <Application>Microsoft Macintosh PowerPoint</Application>
  <PresentationFormat>사용자 지정</PresentationFormat>
  <Paragraphs>453</Paragraphs>
  <Slides>23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Gulim</vt:lpstr>
      <vt:lpstr>AppleSDGothicNeoR00</vt:lpstr>
      <vt:lpstr>Arial</vt:lpstr>
      <vt:lpstr>맑은 고딕</vt:lpstr>
      <vt:lpstr>AppleSDGothicNeoM00</vt:lpstr>
      <vt:lpstr>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기본정보 &gt; 업종분류 삭제</vt:lpstr>
      <vt:lpstr>2-1. 화면 미반영 사항 </vt:lpstr>
      <vt:lpstr>2-2. 화면 텍스트 오류 확인요청  </vt:lpstr>
      <vt:lpstr>3-1. 결과화면 수정</vt:lpstr>
      <vt:lpstr>3-2. 결과화면 수정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김용남/kimyncap/기타협력업체</dc:creator>
  <cp:lastModifiedBy>영종 박</cp:lastModifiedBy>
  <cp:revision>2125</cp:revision>
  <dcterms:created xsi:type="dcterms:W3CDTF">2022-06-22T01:41:43Z</dcterms:created>
  <dcterms:modified xsi:type="dcterms:W3CDTF">2023-12-13T17:46:36Z</dcterms:modified>
</cp:coreProperties>
</file>