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9F147-4E51-BE89-801C-EF18878F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93A43-F422-666E-643E-2FB9BBBCA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F7707-EBF4-5699-95A6-B2DC53E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686B8-AF18-6C07-0AF4-EA984DD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AE79E-C8F1-4676-5262-345F9D65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5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CF04-CA2B-4E39-365A-5D6C29B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EB766-E9D6-DB32-70B0-F0C55AC4E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A2B78-7A8F-2588-331D-169733E2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E380-9C23-17B8-E0B6-CEDC525C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9E6F7-F511-EF20-F8BB-58B951A8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3986D-EB0F-BD63-3C1C-ED12E706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A75B5-5B5A-C29F-CF0E-7B69AAA2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1BF1D-1614-8B29-3D91-B0E4F373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4A637-2C90-5E05-F185-7FAE314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1AF94-AD23-77B6-39C3-EFFEAFF4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B7368-00AF-D6F9-4517-BF6F8372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CAC82-3241-1F12-DF6D-BAE47680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FBC7B-36BB-6C1C-6202-6CB9D35F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89328-DFC1-DCAF-BE35-179CFFFD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8E701-54B0-1A6F-90EE-24ABDEED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0E088-C163-FEFA-275F-5ACE4218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DEB35-1E83-B2A2-9A33-2876F587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0A6FA-6CC6-7CBA-EE7C-E3D1A4BB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9C98A-9930-ECCD-D55B-C3C9387E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D6B97-14AB-A933-C136-A7A5F7C7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9DD3-9182-6C86-FB19-36B7E0B1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56FB-75AC-BAFE-3E51-DB6B2671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87288-73E8-833E-67A2-4FCDD3BD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C8F87-A39C-1874-65FB-025503E6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DD9D1-8752-7FEC-670A-E9F52085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14328-6B17-431D-5722-DEC92DBD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0296-A0FD-69EC-A665-89346BEA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7944C-21B1-A623-FD07-3DAE836F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CA5A5-E96D-9E88-0CAB-121D54618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691077-7908-3491-9FE4-90783AF09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D24E2-A176-3A6E-12F4-43A6049D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0B149-F8F3-5C22-4823-547414CE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CC453-0431-2A3F-89A1-7F79FDDE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FF8BD6-27CC-6591-BDCA-2C19F785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C942-4907-B87A-9B95-742AB172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10A4A-EAAC-E562-1384-A5760DA3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68C5F-E955-3DFA-3E81-50CAEAA6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8C754-5914-7698-AAE9-DF26B4B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B2544-6BF2-28D9-7420-FBF7B76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9F516-8AA4-DF45-B140-CDA047F1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51302-1030-56C6-853B-078DAA7B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8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86B29-28AB-2939-590C-E49A5A27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36B44-DC0B-DB7C-D0A1-B92E0B71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5DFF1-0B97-B8B2-C730-ED040F302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37354-2B40-CC5C-799E-96D7576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413F9-08B6-6401-5D22-3F666981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D0F5-2F02-550A-268B-3763FA41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41D9D-4F3A-2E96-E304-2AFDC498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B726-6F3F-7200-0C61-E6F91DF1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8E864-9063-6A72-AF8E-EF859976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8A5FC-C7AF-916C-5EDE-BE50B336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4D4C4-9CE9-E0F1-F289-E430E53A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B06BB-2DC0-7BA0-3DD9-A8840D34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13D16-DE62-485C-A13D-30F0FD25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83F63-FFDA-7EAC-73A5-BBF26704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18F7F-1337-0FE3-449E-86CBA9D21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49D47-2DC9-42D0-9D78-A3FCEB53A992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2A850-D016-6CF3-B73F-0A5417563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FFE67-5A42-47D8-4EC1-88591EECE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20978-847F-4DEA-A9EA-46C0612B90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1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FD047-2C92-FA2F-405F-6CC0840D0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miniproject</a:t>
            </a:r>
            <a:r>
              <a:rPr lang="en-US" altLang="ko-KR" dirty="0"/>
              <a:t> #3</a:t>
            </a:r>
            <a:br>
              <a:rPr lang="en-US" altLang="ko-KR" dirty="0"/>
            </a:br>
            <a:r>
              <a:rPr lang="ko-KR" altLang="en-US" dirty="0"/>
              <a:t>산업인공지능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6FFB2-5031-DC5D-99C7-61DBAA658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 2024254002</a:t>
            </a:r>
          </a:p>
          <a:p>
            <a:r>
              <a:rPr lang="ko-KR" altLang="en-US" dirty="0"/>
              <a:t>성명</a:t>
            </a:r>
            <a:r>
              <a:rPr lang="en-US" altLang="ko-KR" dirty="0"/>
              <a:t>: 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250932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5DDAC-6BAC-F4BC-4C5A-9A33DF9F72CF}"/>
              </a:ext>
            </a:extLst>
          </p:cNvPr>
          <p:cNvSpPr txBox="1"/>
          <p:nvPr/>
        </p:nvSpPr>
        <p:spPr>
          <a:xfrm>
            <a:off x="285134" y="216760"/>
            <a:ext cx="11218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코드를 개선하여 전이 학습을 사용하고 데이터 증강을 추가적으로 강화하는 방법을 적용</a:t>
            </a:r>
            <a:r>
              <a:rPr lang="en-US" altLang="ko-KR" dirty="0"/>
              <a:t>. </a:t>
            </a:r>
            <a:r>
              <a:rPr lang="ko-KR" altLang="en-US" dirty="0"/>
              <a:t>또한 모델 컴파일 시 최적화된 설정을 사용하여 성능을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E6CD9-6E1E-37F0-6278-EC473DEB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6" y="955694"/>
            <a:ext cx="6651081" cy="3763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BBC73-376C-30DC-DD94-49C7684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66" y="2628371"/>
            <a:ext cx="7345598" cy="4182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328B53-C4D3-B307-0FFB-1669695D4279}"/>
              </a:ext>
            </a:extLst>
          </p:cNvPr>
          <p:cNvSpPr/>
          <p:nvPr/>
        </p:nvSpPr>
        <p:spPr>
          <a:xfrm>
            <a:off x="9757900" y="863091"/>
            <a:ext cx="2057400" cy="5177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개선후</a:t>
            </a:r>
            <a:r>
              <a:rPr lang="ko-KR" altLang="en-US" sz="2000" dirty="0">
                <a:solidFill>
                  <a:schemeClr val="tx1"/>
                </a:solidFill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316596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FD4DB7-D48E-8F42-AE19-DD091ECB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2" y="551873"/>
            <a:ext cx="5570197" cy="40993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0AE2B6-DCDE-1F7D-59EA-652E2FAC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35" y="551873"/>
            <a:ext cx="5763429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37A06C-5AFE-4AAA-6A52-34327FE0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9" y="174272"/>
            <a:ext cx="6093753" cy="496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95F93-8E5F-C7E3-BC98-20A12A1C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45" y="3429000"/>
            <a:ext cx="6648516" cy="31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1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B60D6C-126C-3F18-E95A-9EAC00DC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1" y="291167"/>
            <a:ext cx="5632598" cy="5588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CCF17C-9A05-23F7-BD31-D85DBFBE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04" y="2035278"/>
            <a:ext cx="6619796" cy="46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68778B-51F8-8390-6E27-77A718E8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86"/>
            <a:ext cx="7472516" cy="31406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08B6F2-DAC3-C4EC-27E8-352504D5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71864" cy="433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DD6976-C585-842E-8417-04E7CAD9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49" y="3334652"/>
            <a:ext cx="8672051" cy="3523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D9C3D-DF00-062C-5867-09131C54D8DB}"/>
              </a:ext>
            </a:extLst>
          </p:cNvPr>
          <p:cNvSpPr txBox="1"/>
          <p:nvPr/>
        </p:nvSpPr>
        <p:spPr>
          <a:xfrm>
            <a:off x="98323" y="4701411"/>
            <a:ext cx="44146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</a:rPr>
              <a:t>주요 개선 사항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전이 학습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사전 훈련된 </a:t>
            </a:r>
            <a:r>
              <a:rPr lang="en-US" altLang="ko-KR" sz="1600" dirty="0">
                <a:latin typeface="+mn-ea"/>
              </a:rPr>
              <a:t>VGG16 </a:t>
            </a:r>
            <a:r>
              <a:rPr lang="ko-KR" altLang="en-US" sz="1600" dirty="0">
                <a:latin typeface="+mn-ea"/>
              </a:rPr>
              <a:t>모델을 사용하여 이미지 분류의 성능을 높였습니다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데이터 증강 강화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밝기 조정 및 채널 이동을 추가하여 데이터 증강 기법을 강화했습니다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훈련 및 평가 시각화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훈련 및 검증의 정확도와 손실을 </a:t>
            </a:r>
            <a:r>
              <a:rPr lang="ko-KR" altLang="en-US" sz="1600" dirty="0" err="1">
                <a:latin typeface="+mn-ea"/>
              </a:rPr>
              <a:t>시각화하여</a:t>
            </a:r>
            <a:r>
              <a:rPr lang="ko-KR" altLang="en-US" sz="1600" dirty="0">
                <a:latin typeface="+mn-ea"/>
              </a:rPr>
              <a:t> 모델의 성능을 쉽게 평가할 수 있게 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A6062B6-07CE-353A-9FEC-AB46805BF027}"/>
              </a:ext>
            </a:extLst>
          </p:cNvPr>
          <p:cNvSpPr/>
          <p:nvPr/>
        </p:nvSpPr>
        <p:spPr>
          <a:xfrm>
            <a:off x="8170606" y="1671485"/>
            <a:ext cx="845575" cy="13076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5F620-3055-B516-F059-9CAA7FA76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949" y="3256719"/>
            <a:ext cx="6717409" cy="556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15A336-3951-A4C7-B8DC-575D9DB17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025" y="2368862"/>
            <a:ext cx="2133898" cy="371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610F46-2B08-A918-7249-6BADA8D6E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366" y="305366"/>
            <a:ext cx="1271216" cy="20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0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002307-B00A-C597-D25C-2F1913E5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93" y="654424"/>
            <a:ext cx="5973384" cy="283631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03E308-5A0E-72BA-3923-BC68D8DA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3893784"/>
            <a:ext cx="5810865" cy="25657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CA97D4-14C6-6A8D-28BF-19E1E6C3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5" y="4289785"/>
            <a:ext cx="5810865" cy="25682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458C31-38C3-9602-63EB-0C8BAEEB8140}"/>
              </a:ext>
            </a:extLst>
          </p:cNvPr>
          <p:cNvSpPr/>
          <p:nvPr/>
        </p:nvSpPr>
        <p:spPr>
          <a:xfrm>
            <a:off x="6486832" y="239347"/>
            <a:ext cx="1632155" cy="363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Class1(IP)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4D162-6D83-34B3-C176-34AAEC37F0B9}"/>
              </a:ext>
            </a:extLst>
          </p:cNvPr>
          <p:cNvSpPr/>
          <p:nvPr/>
        </p:nvSpPr>
        <p:spPr>
          <a:xfrm>
            <a:off x="865239" y="3490741"/>
            <a:ext cx="1632155" cy="363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Class2(SP)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B9297-24AC-6BCB-F8E0-902C06B118AB}"/>
              </a:ext>
            </a:extLst>
          </p:cNvPr>
          <p:cNvSpPr/>
          <p:nvPr/>
        </p:nvSpPr>
        <p:spPr>
          <a:xfrm>
            <a:off x="8283677" y="3657009"/>
            <a:ext cx="1632155" cy="363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Class3(PP)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75B0F-07DC-A4FF-D16A-7A8FD3670D87}"/>
              </a:ext>
            </a:extLst>
          </p:cNvPr>
          <p:cNvSpPr txBox="1"/>
          <p:nvPr/>
        </p:nvSpPr>
        <p:spPr>
          <a:xfrm>
            <a:off x="290052" y="733790"/>
            <a:ext cx="4414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의약품 </a:t>
            </a:r>
            <a:r>
              <a:rPr lang="ko-KR" altLang="en-US" b="1" dirty="0" err="1">
                <a:latin typeface="+mn-ea"/>
              </a:rPr>
              <a:t>주입기</a:t>
            </a:r>
            <a:r>
              <a:rPr lang="en-US" altLang="ko-KR" b="1" dirty="0">
                <a:latin typeface="+mn-ea"/>
              </a:rPr>
              <a:t> 3</a:t>
            </a:r>
            <a:r>
              <a:rPr lang="ko-KR" altLang="en-US" b="1" dirty="0">
                <a:latin typeface="+mn-ea"/>
              </a:rPr>
              <a:t>종에 대한 분류 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</a:rPr>
              <a:t>IP:INFUSION PUMP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</a:rPr>
              <a:t>SP:SYRINGE PUMP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+mn-ea"/>
              </a:rPr>
              <a:t>PP:PCA PUMP</a:t>
            </a:r>
          </a:p>
          <a:p>
            <a:r>
              <a:rPr lang="ko-KR" altLang="en-US" b="1" dirty="0" err="1">
                <a:latin typeface="+mn-ea"/>
              </a:rPr>
              <a:t>우영메디칼의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대 생산 품목을 기준으로 경쟁사 제품 분류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E9B342-6ECC-D849-24DC-98E1E1103B51}"/>
              </a:ext>
            </a:extLst>
          </p:cNvPr>
          <p:cNvSpPr txBox="1"/>
          <p:nvPr/>
        </p:nvSpPr>
        <p:spPr>
          <a:xfrm>
            <a:off x="781664" y="119866"/>
            <a:ext cx="1062867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데이터셋 경로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dataset_path는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데이터셋의 절대 경로입니다. 경로가 존재하는지 확인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이미지 데이터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제너레이터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ImageDataGenerator를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사용하여 데이터 증강을 설정.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이미지 크기 조정, 정규화, 전단 변환, 줌 변환, 수평 뒤집기, 회전, 이동 등의 증강을 적용.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데이터의 20%를 검증 데이터로 사용.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학습 및 검증 데이터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제너레이터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flow_from_directory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메서드를 사용하여 디렉토리에서 이미지를 로드.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학습 및 검증 데이터로 나누어 설정.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CNN 모델 정의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모델을 사용하여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정의.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합성곱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층, 최대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풀링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층, 평탄화 층, 완전 연결 층 및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드롭아웃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층을 포함.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컴파일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옵티마이저로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Adam을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사용하고, 손실 함수로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categorical_crossentropy를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훈련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모델을 훈련시키고, 학습 과정을 출력.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평가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검증 데이터로 모델을 평가하고, 정확도와 손실 값을 출력.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모델함수의 시각화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예측 함수 정의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새로운 이미지를 예측하는 함수를 정의하고, 예제 이미지를 사용하여 예측 결과를 출력.</a:t>
            </a:r>
          </a:p>
        </p:txBody>
      </p:sp>
    </p:spTree>
    <p:extLst>
      <p:ext uri="{BB962C8B-B14F-4D97-AF65-F5344CB8AC3E}">
        <p14:creationId xmlns:p14="http://schemas.microsoft.com/office/powerpoint/2010/main" val="665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3880A7-0C64-026F-A57D-FB42CCD2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4" y="270592"/>
            <a:ext cx="8764223" cy="3858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EAF0F6-4746-6200-B835-370FDF89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85" y="4304944"/>
            <a:ext cx="8716591" cy="25530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85B8B0-89E2-BADA-6DA0-AEFD6F5F083B}"/>
              </a:ext>
            </a:extLst>
          </p:cNvPr>
          <p:cNvSpPr/>
          <p:nvPr/>
        </p:nvSpPr>
        <p:spPr>
          <a:xfrm>
            <a:off x="9738236" y="210807"/>
            <a:ext cx="2057400" cy="5177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개선전</a:t>
            </a:r>
            <a:r>
              <a:rPr lang="ko-KR" altLang="en-US" sz="2000" dirty="0">
                <a:solidFill>
                  <a:schemeClr val="tx1"/>
                </a:solidFill>
              </a:rPr>
              <a:t>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1ED55-A0DA-FD4D-28B3-EA51BF1B614A}"/>
              </a:ext>
            </a:extLst>
          </p:cNvPr>
          <p:cNvSpPr txBox="1"/>
          <p:nvPr/>
        </p:nvSpPr>
        <p:spPr>
          <a:xfrm>
            <a:off x="5181598" y="4184855"/>
            <a:ext cx="6735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데이터셋 경로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dataset_path는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데이터셋의 절대 경로입니다. 경로가 존재하는지 확인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0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FB87F7-F33F-15B7-5B46-413BC4EB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7"/>
          <a:stretch/>
        </p:blipFill>
        <p:spPr>
          <a:xfrm>
            <a:off x="189277" y="195723"/>
            <a:ext cx="5631420" cy="35012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219CF5-E292-8F89-7C59-6956AB603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16"/>
          <a:stretch/>
        </p:blipFill>
        <p:spPr>
          <a:xfrm>
            <a:off x="5127999" y="858008"/>
            <a:ext cx="6621550" cy="5999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01F1-144C-88EF-C608-F68ED6E78081}"/>
              </a:ext>
            </a:extLst>
          </p:cNvPr>
          <p:cNvSpPr txBox="1"/>
          <p:nvPr/>
        </p:nvSpPr>
        <p:spPr>
          <a:xfrm>
            <a:off x="304800" y="4088974"/>
            <a:ext cx="49259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이미지 데이터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제너레이터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ImageDataGenerator를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사용하여 데이터 증강을 설정.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이미지 크기 조정, 정규화, 전단 변환, 줌 변환, 수평 뒤집기, 회전, 이동 등의 증강을 적용.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데이터의 20%를 검증 데이터로 사용.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169AB-F3B2-69DF-472C-96C3F2FE3965}"/>
              </a:ext>
            </a:extLst>
          </p:cNvPr>
          <p:cNvSpPr txBox="1"/>
          <p:nvPr/>
        </p:nvSpPr>
        <p:spPr>
          <a:xfrm>
            <a:off x="8323482" y="3134867"/>
            <a:ext cx="34609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학습 및 검증 데이터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제너레이터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 설정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flow_from_directory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 메서드를 사용하여 디렉토리에서 이미지를 로드.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</a:rPr>
              <a:t>학습 및 검증 데이터로 나누어 설정.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40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73C958-B080-FA4F-AFC8-CC404464F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49"/>
          <a:stretch/>
        </p:blipFill>
        <p:spPr>
          <a:xfrm>
            <a:off x="149029" y="0"/>
            <a:ext cx="6350094" cy="51727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15F1B1-BA33-29A3-015D-DEB01EAAB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55"/>
          <a:stretch/>
        </p:blipFill>
        <p:spPr>
          <a:xfrm>
            <a:off x="4295300" y="4036115"/>
            <a:ext cx="7247772" cy="2600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24507-FBE3-FCD6-B530-0DC11E2A761A}"/>
              </a:ext>
            </a:extLst>
          </p:cNvPr>
          <p:cNvSpPr txBox="1"/>
          <p:nvPr/>
        </p:nvSpPr>
        <p:spPr>
          <a:xfrm>
            <a:off x="6499123" y="678029"/>
            <a:ext cx="55438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CNN 모델 정의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Sequential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모델을 사용하여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정의.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합성곱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층, 최대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풀링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층, 평탄화 층, 완전 연결 층 및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드롭아웃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층을 포함.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1CBF-A471-1E89-E327-9BF3462CACF0}"/>
              </a:ext>
            </a:extLst>
          </p:cNvPr>
          <p:cNvSpPr txBox="1"/>
          <p:nvPr/>
        </p:nvSpPr>
        <p:spPr>
          <a:xfrm>
            <a:off x="6499123" y="3766206"/>
            <a:ext cx="5122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컴파일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옵티마이저로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Adam을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사용하고, 손실 함수로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categorical_crossentropy를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37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49D77C-4471-A435-BD7C-3C53AFF3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1" y="252365"/>
            <a:ext cx="7653938" cy="3648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A309F6-82E5-8F18-CDFD-63188F3E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61" y="4481264"/>
            <a:ext cx="8611802" cy="2124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EAFDD-1D5A-371C-2311-B6D766BBFA2A}"/>
              </a:ext>
            </a:extLst>
          </p:cNvPr>
          <p:cNvSpPr txBox="1"/>
          <p:nvPr/>
        </p:nvSpPr>
        <p:spPr>
          <a:xfrm>
            <a:off x="1995948" y="25236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훈련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모델을 훈련시키고, 학습 과정을 출력.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E6421-5566-A3CE-2358-9D504AEB519A}"/>
              </a:ext>
            </a:extLst>
          </p:cNvPr>
          <p:cNvSpPr txBox="1"/>
          <p:nvPr/>
        </p:nvSpPr>
        <p:spPr>
          <a:xfrm>
            <a:off x="5043948" y="41888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모델 평가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검증 데이터로 모델을 평가하고, 정확도와 손실 값을 출력.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6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E3F0A7-D204-3F34-BA39-71E4BC4E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5168" cy="663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B29020-78F6-B7F2-5791-E8777E9F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31" y="366764"/>
            <a:ext cx="6935169" cy="4722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53508-A275-AA71-9F92-CC8C441A1CC0}"/>
              </a:ext>
            </a:extLst>
          </p:cNvPr>
          <p:cNvSpPr txBox="1"/>
          <p:nvPr/>
        </p:nvSpPr>
        <p:spPr>
          <a:xfrm>
            <a:off x="6823587" y="5567906"/>
            <a:ext cx="4798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n-ea"/>
              </a:rPr>
              <a:t>모델함수의 시각화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n-ea"/>
              </a:rPr>
              <a:t>예측 함수 정의 및 예제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n-ea"/>
              </a:rPr>
              <a:t>새로운 이미지를 예측하는 함수를 정의하고, 예제 이미지를 사용하여 예측 결과를 출력.</a:t>
            </a:r>
          </a:p>
        </p:txBody>
      </p:sp>
    </p:spTree>
    <p:extLst>
      <p:ext uri="{BB962C8B-B14F-4D97-AF65-F5344CB8AC3E}">
        <p14:creationId xmlns:p14="http://schemas.microsoft.com/office/powerpoint/2010/main" val="184554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77FEB2-CB11-52D5-F05B-820A2AE6108E}"/>
              </a:ext>
            </a:extLst>
          </p:cNvPr>
          <p:cNvSpPr txBox="1"/>
          <p:nvPr/>
        </p:nvSpPr>
        <p:spPr>
          <a:xfrm>
            <a:off x="530942" y="464085"/>
            <a:ext cx="1063850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</a:rPr>
              <a:t>모델의 성능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검증 데이터셋에서 모델의 정확도는 </a:t>
            </a:r>
            <a:r>
              <a:rPr lang="en-US" altLang="ko-KR" sz="1600" dirty="0">
                <a:latin typeface="+mn-ea"/>
              </a:rPr>
              <a:t>0.50 </a:t>
            </a:r>
            <a:r>
              <a:rPr lang="ko-KR" altLang="en-US" sz="1600" dirty="0">
                <a:latin typeface="+mn-ea"/>
              </a:rPr>
              <a:t>손실은 </a:t>
            </a:r>
            <a:r>
              <a:rPr lang="en-US" altLang="ko-KR" sz="1600" dirty="0">
                <a:latin typeface="+mn-ea"/>
              </a:rPr>
              <a:t>1.14</a:t>
            </a:r>
            <a:r>
              <a:rPr lang="ko-KR" altLang="en-US" sz="1600" dirty="0">
                <a:latin typeface="+mn-ea"/>
              </a:rPr>
              <a:t>로 나타남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향후 과제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하기 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번과 </a:t>
            </a:r>
            <a:r>
              <a:rPr lang="en-US" altLang="ko-KR" sz="1600" b="1" dirty="0">
                <a:latin typeface="+mn-ea"/>
              </a:rPr>
              <a:t>6</a:t>
            </a:r>
            <a:r>
              <a:rPr lang="ko-KR" altLang="en-US" sz="1600" b="1" dirty="0">
                <a:latin typeface="+mn-ea"/>
              </a:rPr>
              <a:t>번을 추가 고려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데이터셋 확대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더 많은 이미지를 추가하여 데이터셋을 확장하고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다양한 상황에서의 모델의 일반화 성능을 향상시킬 필요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모델 최적화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 err="1">
                <a:latin typeface="+mn-ea"/>
              </a:rPr>
              <a:t>하이퍼파라미터</a:t>
            </a:r>
            <a:r>
              <a:rPr lang="ko-KR" altLang="en-US" sz="1600" dirty="0">
                <a:latin typeface="+mn-ea"/>
              </a:rPr>
              <a:t> 튜닝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학습률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배치 크기 등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통해 모델의 성능을 더욱 최적화 해야함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더 깊거나 복잡한 모델을 사용하여 성능을 개선해야 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전이 학습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(Transfer Learning)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사전 훈련된 모델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예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VGG16, </a:t>
            </a:r>
            <a:r>
              <a:rPr lang="en-US" altLang="ko-KR" sz="1600" dirty="0" err="1">
                <a:highlight>
                  <a:srgbClr val="FFFF00"/>
                </a:highlight>
                <a:latin typeface="+mn-ea"/>
              </a:rPr>
              <a:t>ResNet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등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을 사용하여 성능을 향상 시킬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전이 학습을 통해 훈련 시간을 단축하고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더 나은 성능을 얻을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모델 평가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혼동 행렬</a:t>
            </a:r>
            <a:r>
              <a:rPr lang="en-US" altLang="ko-KR" sz="1600" dirty="0">
                <a:latin typeface="+mn-ea"/>
              </a:rPr>
              <a:t>(Confusion Matrix) </a:t>
            </a:r>
            <a:r>
              <a:rPr lang="ko-KR" altLang="en-US" sz="1600" dirty="0">
                <a:latin typeface="+mn-ea"/>
              </a:rPr>
              <a:t>등을 사용하여 모델의 성능을 더 자세히 평가할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Precision, Recall, F1-Score </a:t>
            </a:r>
            <a:r>
              <a:rPr lang="ko-KR" altLang="en-US" sz="1600" dirty="0">
                <a:latin typeface="+mn-ea"/>
              </a:rPr>
              <a:t>등의 지표를 통해 모델의 성능을 다각도로 분석할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배포 및 실시간 예측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모델을 웹 서비스나 모바일 애플리케이션에 배포하여 실시간 예측 기능을 제공할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TensorFlow Lite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TensorFlow.js </a:t>
            </a:r>
            <a:r>
              <a:rPr lang="ko-KR" altLang="en-US" sz="1600" dirty="0">
                <a:latin typeface="+mn-ea"/>
              </a:rPr>
              <a:t>등을 사용하여 </a:t>
            </a:r>
            <a:r>
              <a:rPr lang="ko-KR" altLang="en-US" sz="1600" dirty="0" err="1">
                <a:latin typeface="+mn-ea"/>
              </a:rPr>
              <a:t>경량화된</a:t>
            </a:r>
            <a:r>
              <a:rPr lang="ko-KR" altLang="en-US" sz="1600" dirty="0">
                <a:latin typeface="+mn-ea"/>
              </a:rPr>
              <a:t> 모델을 다양한 플랫폼에서 사용할 수 있도록 준비할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다양한 데이터 증강 기법 시도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추가적인 데이터 증강 기법을 시도하여 모델의 견고성을 향상시킬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밝기 조정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대조 조정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채널 이동 등의 기법을 추가로 사용해볼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40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684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 miniproject #3 산업인공지능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#3 산업인공지능</dc:title>
  <dc:creator>전창수</dc:creator>
  <cp:lastModifiedBy>전창수</cp:lastModifiedBy>
  <cp:revision>6</cp:revision>
  <dcterms:created xsi:type="dcterms:W3CDTF">2024-05-26T10:08:23Z</dcterms:created>
  <dcterms:modified xsi:type="dcterms:W3CDTF">2024-08-14T01:49:18Z</dcterms:modified>
</cp:coreProperties>
</file>