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4" r:id="rId3"/>
    <p:sldId id="273" r:id="rId4"/>
    <p:sldId id="271" r:id="rId5"/>
    <p:sldId id="272" r:id="rId6"/>
    <p:sldId id="257" r:id="rId7"/>
    <p:sldId id="258" r:id="rId8"/>
    <p:sldId id="261" r:id="rId9"/>
    <p:sldId id="262" r:id="rId10"/>
    <p:sldId id="259" r:id="rId11"/>
    <p:sldId id="260" r:id="rId12"/>
    <p:sldId id="275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1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2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8/14/2024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1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1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0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7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5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47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2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all" spc="4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8/14/2024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none" spc="4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 cap="all" spc="4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764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 spc="5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 spc="3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 spc="3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 spc="3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600" kern="1200" spc="3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600" kern="1200" spc="3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2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0" Type="http://schemas.openxmlformats.org/officeDocument/2006/relationships/image" Target="../media/image3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dapp.co/apfel-score-calculator-for-postoperative-nausea-and-vomiting-573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D89589F-37B2-43AC-A5AB-3B428690B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Document 54">
            <a:extLst>
              <a:ext uri="{FF2B5EF4-FFF2-40B4-BE49-F238E27FC236}">
                <a16:creationId xmlns:a16="http://schemas.microsoft.com/office/drawing/2014/main" id="{0AF8A919-E589-4841-8662-39A57558C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04D83C3-DFF5-9ACD-8F11-868E327B1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011" y="1600323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>
                <a:solidFill>
                  <a:schemeClr val="tx2">
                    <a:alpha val="80000"/>
                  </a:schemeClr>
                </a:solidFill>
              </a:rPr>
              <a:t>산업인공지능</a:t>
            </a:r>
            <a:br>
              <a:rPr lang="en-US" altLang="ko-KR" dirty="0">
                <a:solidFill>
                  <a:schemeClr val="tx2">
                    <a:alpha val="80000"/>
                  </a:schemeClr>
                </a:solidFill>
              </a:rPr>
            </a:br>
            <a:r>
              <a:rPr lang="en-US" altLang="ko-KR" dirty="0">
                <a:solidFill>
                  <a:schemeClr val="tx2">
                    <a:alpha val="80000"/>
                  </a:schemeClr>
                </a:solidFill>
              </a:rPr>
              <a:t>Mini project</a:t>
            </a:r>
            <a:br>
              <a:rPr lang="en-US" altLang="ko-KR" dirty="0">
                <a:solidFill>
                  <a:schemeClr val="tx2">
                    <a:alpha val="80000"/>
                  </a:schemeClr>
                </a:solidFill>
              </a:rPr>
            </a:br>
            <a:r>
              <a:rPr lang="ko-KR" altLang="en-US" sz="2700" dirty="0" err="1">
                <a:solidFill>
                  <a:schemeClr val="tx2">
                    <a:alpha val="80000"/>
                  </a:schemeClr>
                </a:solidFill>
              </a:rPr>
              <a:t>수술후</a:t>
            </a:r>
            <a:r>
              <a:rPr lang="ko-KR" altLang="en-US" sz="2700" dirty="0">
                <a:solidFill>
                  <a:schemeClr val="tx2">
                    <a:alpha val="80000"/>
                  </a:schemeClr>
                </a:solidFill>
              </a:rPr>
              <a:t> 메스꺼움 및 구토</a:t>
            </a:r>
            <a:r>
              <a:rPr lang="en-US" altLang="ko-KR" sz="2700" dirty="0">
                <a:solidFill>
                  <a:schemeClr val="tx2">
                    <a:alpha val="80000"/>
                  </a:schemeClr>
                </a:solidFill>
              </a:rPr>
              <a:t>(PONV)</a:t>
            </a:r>
            <a:r>
              <a:rPr lang="ko-KR" altLang="en-US" sz="2700" dirty="0">
                <a:solidFill>
                  <a:schemeClr val="tx2">
                    <a:alpha val="80000"/>
                  </a:schemeClr>
                </a:solidFill>
              </a:rPr>
              <a:t>예측을 위한 머신 러닝</a:t>
            </a:r>
            <a:endParaRPr lang="ko-KR" altLang="en-US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25AE55-86B3-A9BB-464B-72F6F040B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815" y="4717051"/>
            <a:ext cx="5414255" cy="1560594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>
                <a:solidFill>
                  <a:schemeClr val="tx2">
                    <a:alpha val="80000"/>
                  </a:schemeClr>
                </a:solidFill>
              </a:rPr>
              <a:t>학번</a:t>
            </a:r>
            <a:r>
              <a:rPr lang="en-US" altLang="ko-KR" dirty="0">
                <a:solidFill>
                  <a:schemeClr val="tx2">
                    <a:alpha val="80000"/>
                  </a:schemeClr>
                </a:solidFill>
              </a:rPr>
              <a:t>: 2024254002</a:t>
            </a:r>
          </a:p>
          <a:p>
            <a:pPr algn="r"/>
            <a:r>
              <a:rPr lang="ko-KR" altLang="en-US" dirty="0">
                <a:solidFill>
                  <a:schemeClr val="tx2">
                    <a:alpha val="80000"/>
                  </a:schemeClr>
                </a:solidFill>
              </a:rPr>
              <a:t>성명</a:t>
            </a:r>
            <a:r>
              <a:rPr lang="en-US" altLang="ko-KR" dirty="0">
                <a:solidFill>
                  <a:schemeClr val="tx2">
                    <a:alpha val="8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tx2">
                    <a:alpha val="80000"/>
                  </a:schemeClr>
                </a:solidFill>
              </a:rPr>
              <a:t>전창수</a:t>
            </a:r>
          </a:p>
        </p:txBody>
      </p:sp>
      <p:pic>
        <p:nvPicPr>
          <p:cNvPr id="4" name="Picture 3" descr="추상적인 유전 컨셉">
            <a:extLst>
              <a:ext uri="{FF2B5EF4-FFF2-40B4-BE49-F238E27FC236}">
                <a16:creationId xmlns:a16="http://schemas.microsoft.com/office/drawing/2014/main" id="{74ECC729-93CA-80D3-95F6-6ABEE94D7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6025896" y="457200"/>
            <a:ext cx="5879592" cy="5879592"/>
          </a:xfrm>
          <a:custGeom>
            <a:avLst/>
            <a:gdLst/>
            <a:ahLst/>
            <a:cxnLst/>
            <a:rect l="l" t="t" r="r" b="b"/>
            <a:pathLst>
              <a:path w="5777910" h="5777910">
                <a:moveTo>
                  <a:pt x="2888955" y="0"/>
                </a:moveTo>
                <a:cubicBezTo>
                  <a:pt x="4484481" y="0"/>
                  <a:pt x="5777910" y="1293429"/>
                  <a:pt x="5777910" y="2888955"/>
                </a:cubicBezTo>
                <a:cubicBezTo>
                  <a:pt x="5777910" y="4484481"/>
                  <a:pt x="4484481" y="5777910"/>
                  <a:pt x="2888955" y="5777910"/>
                </a:cubicBezTo>
                <a:cubicBezTo>
                  <a:pt x="1293429" y="5777910"/>
                  <a:pt x="0" y="4484481"/>
                  <a:pt x="0" y="2888955"/>
                </a:cubicBezTo>
                <a:cubicBezTo>
                  <a:pt x="0" y="1293429"/>
                  <a:pt x="1293429" y="0"/>
                  <a:pt x="288895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28363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F1572C-E1A6-DB84-60FF-C4A677D2CB2B}"/>
              </a:ext>
            </a:extLst>
          </p:cNvPr>
          <p:cNvSpPr txBox="1"/>
          <p:nvPr/>
        </p:nvSpPr>
        <p:spPr>
          <a:xfrm>
            <a:off x="117987" y="586026"/>
            <a:ext cx="6115664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import pandas as pd</a:t>
            </a:r>
          </a:p>
          <a:p>
            <a:r>
              <a:rPr lang="en-US" altLang="ko-KR" sz="1100" dirty="0"/>
              <a:t>from </a:t>
            </a:r>
            <a:r>
              <a:rPr lang="en-US" altLang="ko-KR" sz="1100" dirty="0" err="1"/>
              <a:t>sklearn.model_selection</a:t>
            </a:r>
            <a:r>
              <a:rPr lang="en-US" altLang="ko-KR" sz="1100" dirty="0"/>
              <a:t> import </a:t>
            </a:r>
            <a:r>
              <a:rPr lang="en-US" altLang="ko-KR" sz="1100" dirty="0" err="1"/>
              <a:t>train_test_split</a:t>
            </a:r>
            <a:endParaRPr lang="en-US" altLang="ko-KR" sz="1100" dirty="0"/>
          </a:p>
          <a:p>
            <a:r>
              <a:rPr lang="en-US" altLang="ko-KR" sz="1100" dirty="0"/>
              <a:t>from </a:t>
            </a:r>
            <a:r>
              <a:rPr lang="en-US" altLang="ko-KR" sz="1100" dirty="0" err="1"/>
              <a:t>sklearn.svm</a:t>
            </a:r>
            <a:r>
              <a:rPr lang="en-US" altLang="ko-KR" sz="1100" dirty="0"/>
              <a:t> import SVC</a:t>
            </a:r>
          </a:p>
          <a:p>
            <a:r>
              <a:rPr lang="en-US" altLang="ko-KR" sz="1100" dirty="0"/>
              <a:t>from </a:t>
            </a:r>
            <a:r>
              <a:rPr lang="en-US" altLang="ko-KR" sz="1100" dirty="0" err="1"/>
              <a:t>sklearn.model_selection</a:t>
            </a:r>
            <a:r>
              <a:rPr lang="en-US" altLang="ko-KR" sz="1100" dirty="0"/>
              <a:t> import </a:t>
            </a:r>
            <a:r>
              <a:rPr lang="en-US" altLang="ko-KR" sz="1100" dirty="0" err="1"/>
              <a:t>RepeatedStratifiedKFold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RandomizedSearchCV</a:t>
            </a:r>
            <a:endParaRPr lang="en-US" altLang="ko-KR" sz="1100" dirty="0"/>
          </a:p>
          <a:p>
            <a:r>
              <a:rPr lang="en-US" altLang="ko-KR" sz="1100" dirty="0"/>
              <a:t>from </a:t>
            </a:r>
            <a:r>
              <a:rPr lang="en-US" altLang="ko-KR" sz="1100" dirty="0" err="1"/>
              <a:t>sklearn.metrics</a:t>
            </a:r>
            <a:r>
              <a:rPr lang="en-US" altLang="ko-KR" sz="1100" dirty="0"/>
              <a:t> import </a:t>
            </a:r>
            <a:r>
              <a:rPr lang="en-US" altLang="ko-KR" sz="1100" dirty="0" err="1"/>
              <a:t>confusion_matrix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classification_report</a:t>
            </a:r>
            <a:endParaRPr lang="en-US" altLang="ko-KR" sz="1100" dirty="0"/>
          </a:p>
          <a:p>
            <a:r>
              <a:rPr lang="en-US" altLang="ko-KR" sz="1100" dirty="0"/>
              <a:t>from </a:t>
            </a:r>
            <a:r>
              <a:rPr lang="en-US" altLang="ko-KR" sz="1100" dirty="0" err="1"/>
              <a:t>sklearn.metrics</a:t>
            </a:r>
            <a:r>
              <a:rPr lang="en-US" altLang="ko-KR" sz="1100" dirty="0"/>
              <a:t> import </a:t>
            </a:r>
            <a:r>
              <a:rPr lang="en-US" altLang="ko-KR" sz="1100" dirty="0" err="1"/>
              <a:t>roc_curve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roc_auc_score</a:t>
            </a:r>
            <a:endParaRPr lang="en-US" altLang="ko-KR" sz="1100" dirty="0"/>
          </a:p>
          <a:p>
            <a:r>
              <a:rPr lang="en-US" altLang="ko-KR" sz="1100" dirty="0"/>
              <a:t>import </a:t>
            </a:r>
            <a:r>
              <a:rPr lang="en-US" altLang="ko-KR" sz="1100" dirty="0" err="1"/>
              <a:t>numpy</a:t>
            </a:r>
            <a:r>
              <a:rPr lang="en-US" altLang="ko-KR" sz="1100" dirty="0"/>
              <a:t> as np</a:t>
            </a:r>
          </a:p>
          <a:p>
            <a:endParaRPr lang="en-US" altLang="ko-KR" sz="1100" dirty="0"/>
          </a:p>
          <a:p>
            <a:r>
              <a:rPr lang="en-US" altLang="ko-KR" sz="1100" dirty="0"/>
              <a:t># </a:t>
            </a:r>
            <a:r>
              <a:rPr lang="ko-KR" altLang="en-US" sz="1100" dirty="0"/>
              <a:t>데이터 불러오기</a:t>
            </a:r>
          </a:p>
          <a:p>
            <a:r>
              <a:rPr lang="en-US" altLang="ko-KR" sz="1100" dirty="0"/>
              <a:t>data = </a:t>
            </a:r>
            <a:r>
              <a:rPr lang="en-US" altLang="ko-KR" sz="1100" dirty="0" err="1"/>
              <a:t>pd.read_csv</a:t>
            </a:r>
            <a:r>
              <a:rPr lang="en-US" altLang="ko-KR" sz="1100" dirty="0"/>
              <a:t>("data.csv")</a:t>
            </a:r>
          </a:p>
          <a:p>
            <a:endParaRPr lang="en-US" altLang="ko-KR" sz="1100" dirty="0"/>
          </a:p>
          <a:p>
            <a:r>
              <a:rPr lang="en-US" altLang="ko-KR" sz="1100" dirty="0"/>
              <a:t># </a:t>
            </a:r>
            <a:r>
              <a:rPr lang="ko-KR" altLang="en-US" sz="1100" dirty="0"/>
              <a:t>데이터 </a:t>
            </a:r>
            <a:r>
              <a:rPr lang="ko-KR" altLang="en-US" sz="1100" dirty="0" err="1"/>
              <a:t>전처리</a:t>
            </a:r>
            <a:endParaRPr lang="ko-KR" altLang="en-US" sz="1100" dirty="0"/>
          </a:p>
          <a:p>
            <a:r>
              <a:rPr lang="en-US" altLang="ko-KR" sz="1100" dirty="0"/>
              <a:t>data = </a:t>
            </a:r>
            <a:r>
              <a:rPr lang="en-US" altLang="ko-KR" sz="1100" dirty="0" err="1"/>
              <a:t>data.iloc</a:t>
            </a:r>
            <a:r>
              <a:rPr lang="en-US" altLang="ko-KR" sz="1100" dirty="0"/>
              <a:t>[:, 1:37]  # </a:t>
            </a:r>
            <a:r>
              <a:rPr lang="ko-KR" altLang="en-US" sz="1100" dirty="0"/>
              <a:t>불필요한 열 제거</a:t>
            </a:r>
          </a:p>
          <a:p>
            <a:r>
              <a:rPr lang="en-US" altLang="ko-KR" sz="1100" dirty="0"/>
              <a:t>data = data[data['</a:t>
            </a:r>
            <a:r>
              <a:rPr lang="en-US" altLang="ko-KR" sz="1100" dirty="0" err="1"/>
              <a:t>type_an</a:t>
            </a:r>
            <a:r>
              <a:rPr lang="en-US" altLang="ko-KR" sz="1100" dirty="0"/>
              <a:t>'] == 1]  # G/A </a:t>
            </a:r>
            <a:r>
              <a:rPr lang="ko-KR" altLang="en-US" sz="1100" dirty="0"/>
              <a:t>환자만 선택</a:t>
            </a:r>
          </a:p>
          <a:p>
            <a:r>
              <a:rPr lang="en-US" altLang="ko-KR" sz="1100" dirty="0"/>
              <a:t>data['PONV'] = </a:t>
            </a:r>
            <a:r>
              <a:rPr lang="en-US" altLang="ko-KR" sz="1100" dirty="0" err="1"/>
              <a:t>pd.Categorical</a:t>
            </a:r>
            <a:r>
              <a:rPr lang="en-US" altLang="ko-KR" sz="1100" dirty="0"/>
              <a:t>(data['PONV'])</a:t>
            </a:r>
          </a:p>
          <a:p>
            <a:endParaRPr lang="en-US" altLang="ko-KR" sz="1100" dirty="0"/>
          </a:p>
          <a:p>
            <a:r>
              <a:rPr lang="en-US" altLang="ko-KR" sz="1100" dirty="0"/>
              <a:t># </a:t>
            </a:r>
            <a:r>
              <a:rPr lang="ko-KR" altLang="en-US" sz="1100" dirty="0"/>
              <a:t>훈련 및 테스트 세트 준비</a:t>
            </a:r>
          </a:p>
          <a:p>
            <a:r>
              <a:rPr lang="en-US" altLang="ko-KR" sz="1100" dirty="0"/>
              <a:t>X = data[['</a:t>
            </a:r>
            <a:r>
              <a:rPr lang="en-US" altLang="ko-KR" sz="1100" dirty="0" err="1"/>
              <a:t>motion_sickness</a:t>
            </a:r>
            <a:r>
              <a:rPr lang="en-US" altLang="ko-KR" sz="1100" dirty="0"/>
              <a:t>', '</a:t>
            </a:r>
            <a:r>
              <a:rPr lang="en-US" altLang="ko-KR" sz="1100" dirty="0" err="1"/>
              <a:t>main_fentanyl</a:t>
            </a:r>
            <a:r>
              <a:rPr lang="en-US" altLang="ko-KR" sz="1100" dirty="0"/>
              <a:t>', 'age', '</a:t>
            </a:r>
            <a:r>
              <a:rPr lang="en-US" altLang="ko-KR" sz="1100" dirty="0" err="1"/>
              <a:t>bmi</a:t>
            </a:r>
            <a:r>
              <a:rPr lang="en-US" altLang="ko-KR" sz="1100" dirty="0"/>
              <a:t>', '</a:t>
            </a:r>
            <a:r>
              <a:rPr lang="en-US" altLang="ko-KR" sz="1100" dirty="0" err="1"/>
              <a:t>asa</a:t>
            </a:r>
            <a:r>
              <a:rPr lang="en-US" altLang="ko-KR" sz="1100" dirty="0"/>
              <a:t>', '</a:t>
            </a:r>
            <a:r>
              <a:rPr lang="en-US" altLang="ko-KR" sz="1100" dirty="0" err="1"/>
              <a:t>ponv</a:t>
            </a:r>
            <a:r>
              <a:rPr lang="en-US" altLang="ko-KR" sz="1100" dirty="0"/>
              <a:t>', '</a:t>
            </a:r>
            <a:r>
              <a:rPr lang="en-US" altLang="ko-KR" sz="1100" dirty="0" err="1"/>
              <a:t>premedi</a:t>
            </a:r>
            <a:r>
              <a:rPr lang="en-US" altLang="ko-KR" sz="1100" dirty="0"/>
              <a:t>', 'type_op.7', '</a:t>
            </a:r>
            <a:r>
              <a:rPr lang="en-US" altLang="ko-KR" sz="1100" dirty="0" err="1"/>
              <a:t>duration_an</a:t>
            </a:r>
            <a:r>
              <a:rPr lang="en-US" altLang="ko-KR" sz="1100" dirty="0"/>
              <a:t>',</a:t>
            </a:r>
          </a:p>
          <a:p>
            <a:r>
              <a:rPr lang="en-US" altLang="ko-KR" sz="1100" dirty="0"/>
              <a:t>          'sex', '</a:t>
            </a:r>
            <a:r>
              <a:rPr lang="en-US" altLang="ko-KR" sz="1100" dirty="0" err="1"/>
              <a:t>lapa</a:t>
            </a:r>
            <a:r>
              <a:rPr lang="en-US" altLang="ko-KR" sz="1100" dirty="0"/>
              <a:t>', '</a:t>
            </a:r>
            <a:r>
              <a:rPr lang="en-US" altLang="ko-KR" sz="1100" dirty="0" err="1"/>
              <a:t>htn</a:t>
            </a:r>
            <a:r>
              <a:rPr lang="en-US" altLang="ko-KR" sz="1100" dirty="0"/>
              <a:t>', '</a:t>
            </a:r>
            <a:r>
              <a:rPr lang="en-US" altLang="ko-KR" sz="1100" dirty="0" err="1"/>
              <a:t>pre_op</a:t>
            </a:r>
            <a:r>
              <a:rPr lang="en-US" altLang="ko-KR" sz="1100" dirty="0"/>
              <a:t>']]</a:t>
            </a:r>
          </a:p>
          <a:p>
            <a:r>
              <a:rPr lang="en-US" altLang="ko-KR" sz="1100" dirty="0"/>
              <a:t>y = data['PONV']</a:t>
            </a:r>
          </a:p>
          <a:p>
            <a:endParaRPr lang="en-US" altLang="ko-KR" sz="1100" dirty="0"/>
          </a:p>
          <a:p>
            <a:r>
              <a:rPr lang="en-US" altLang="ko-KR" sz="1100" dirty="0" err="1"/>
              <a:t>X_train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X_test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y_train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y_test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train_test_split</a:t>
            </a:r>
            <a:r>
              <a:rPr lang="en-US" altLang="ko-KR" sz="1100" dirty="0"/>
              <a:t>(X, y, </a:t>
            </a:r>
            <a:r>
              <a:rPr lang="en-US" altLang="ko-KR" sz="1100" dirty="0" err="1"/>
              <a:t>test_size</a:t>
            </a:r>
            <a:r>
              <a:rPr lang="en-US" altLang="ko-KR" sz="1100" dirty="0"/>
              <a:t>=0.3, </a:t>
            </a:r>
            <a:r>
              <a:rPr lang="en-US" altLang="ko-KR" sz="1100" dirty="0" err="1"/>
              <a:t>random_state</a:t>
            </a:r>
            <a:r>
              <a:rPr lang="en-US" altLang="ko-KR" sz="1100" dirty="0"/>
              <a:t>=42)</a:t>
            </a:r>
          </a:p>
          <a:p>
            <a:endParaRPr lang="en-US" altLang="ko-KR" sz="1100" dirty="0"/>
          </a:p>
          <a:p>
            <a:r>
              <a:rPr lang="en-US" altLang="ko-KR" sz="1100" dirty="0"/>
              <a:t># 1. SVM </a:t>
            </a:r>
            <a:r>
              <a:rPr lang="ko-KR" altLang="en-US" sz="1100" dirty="0"/>
              <a:t>모델 훈련</a:t>
            </a:r>
          </a:p>
          <a:p>
            <a:r>
              <a:rPr lang="en-US" altLang="ko-KR" sz="1100" dirty="0" err="1"/>
              <a:t>svm_model</a:t>
            </a:r>
            <a:r>
              <a:rPr lang="en-US" altLang="ko-KR" sz="1100" dirty="0"/>
              <a:t> = SVC(kernel='poly')  # SVM </a:t>
            </a:r>
            <a:r>
              <a:rPr lang="ko-KR" altLang="en-US" sz="1100" dirty="0"/>
              <a:t>모델 생성</a:t>
            </a:r>
          </a:p>
          <a:p>
            <a:r>
              <a:rPr lang="en-US" altLang="ko-KR" sz="1100" dirty="0" err="1"/>
              <a:t>svm_model.fit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X_train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y_train</a:t>
            </a:r>
            <a:r>
              <a:rPr lang="en-US" altLang="ko-KR" sz="1100" dirty="0"/>
              <a:t>)  # </a:t>
            </a:r>
            <a:r>
              <a:rPr lang="ko-KR" altLang="en-US" sz="1100" dirty="0"/>
              <a:t>모델 훈련</a:t>
            </a:r>
          </a:p>
          <a:p>
            <a:endParaRPr lang="ko-KR" altLang="en-US" sz="1100" dirty="0"/>
          </a:p>
          <a:p>
            <a:r>
              <a:rPr lang="en-US" altLang="ko-KR" sz="1100" dirty="0"/>
              <a:t># 2. SVM </a:t>
            </a:r>
            <a:r>
              <a:rPr lang="ko-KR" altLang="en-US" sz="1100" dirty="0"/>
              <a:t>모델 성능 평가</a:t>
            </a:r>
          </a:p>
          <a:p>
            <a:r>
              <a:rPr lang="en-US" altLang="ko-KR" sz="1100" dirty="0" err="1"/>
              <a:t>y_train_pred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svm_model.predict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X_train</a:t>
            </a:r>
            <a:r>
              <a:rPr lang="en-US" altLang="ko-KR" sz="1100" dirty="0"/>
              <a:t>)  # </a:t>
            </a:r>
            <a:r>
              <a:rPr lang="ko-KR" altLang="en-US" sz="1100" dirty="0"/>
              <a:t>훈련 세트 예측</a:t>
            </a:r>
          </a:p>
          <a:p>
            <a:r>
              <a:rPr lang="en-US" altLang="ko-KR" sz="1100" dirty="0" err="1"/>
              <a:t>y_test_pred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svm_model.predict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X_test</a:t>
            </a:r>
            <a:r>
              <a:rPr lang="en-US" altLang="ko-KR" sz="1100" dirty="0"/>
              <a:t>)  # </a:t>
            </a:r>
            <a:r>
              <a:rPr lang="ko-KR" altLang="en-US" sz="1100" dirty="0"/>
              <a:t>테스트 세트 예측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E0BDE-403E-B705-69FE-4C2CFFA4F6E1}"/>
              </a:ext>
            </a:extLst>
          </p:cNvPr>
          <p:cNvSpPr txBox="1"/>
          <p:nvPr/>
        </p:nvSpPr>
        <p:spPr>
          <a:xfrm>
            <a:off x="6096000" y="586026"/>
            <a:ext cx="6115664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# </a:t>
            </a:r>
            <a:r>
              <a:rPr lang="ko-KR" altLang="en-US" sz="1100" dirty="0"/>
              <a:t>모델 성능 측정</a:t>
            </a:r>
          </a:p>
          <a:p>
            <a:r>
              <a:rPr lang="en-US" altLang="ko-KR" sz="1100" dirty="0"/>
              <a:t>print("Train Set:")</a:t>
            </a:r>
          </a:p>
          <a:p>
            <a:r>
              <a:rPr lang="en-US" altLang="ko-KR" sz="1100" dirty="0"/>
              <a:t>print(</a:t>
            </a:r>
            <a:r>
              <a:rPr lang="en-US" altLang="ko-KR" sz="1100" dirty="0" err="1"/>
              <a:t>confusion_matrix</a:t>
            </a:r>
            <a:r>
              <a:rPr lang="en-US" altLang="ko-KR" sz="1100" dirty="0"/>
              <a:t>(</a:t>
            </a:r>
            <a:r>
              <a:rPr lang="en-US" altLang="ko-KR" sz="1100" dirty="0" err="1"/>
              <a:t>y_train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y_train_pred</a:t>
            </a:r>
            <a:r>
              <a:rPr lang="en-US" altLang="ko-KR" sz="1100" dirty="0"/>
              <a:t>))</a:t>
            </a:r>
          </a:p>
          <a:p>
            <a:r>
              <a:rPr lang="en-US" altLang="ko-KR" sz="1100" dirty="0"/>
              <a:t>print(</a:t>
            </a:r>
            <a:r>
              <a:rPr lang="en-US" altLang="ko-KR" sz="1100" dirty="0" err="1"/>
              <a:t>classification_report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y_train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y_train_pred</a:t>
            </a:r>
            <a:r>
              <a:rPr lang="en-US" altLang="ko-KR" sz="1100" dirty="0"/>
              <a:t>))</a:t>
            </a:r>
          </a:p>
          <a:p>
            <a:r>
              <a:rPr lang="en-US" altLang="ko-KR" sz="1100" dirty="0"/>
              <a:t>print("Test Set:")</a:t>
            </a:r>
          </a:p>
          <a:p>
            <a:r>
              <a:rPr lang="en-US" altLang="ko-KR" sz="1100" dirty="0"/>
              <a:t>print(</a:t>
            </a:r>
            <a:r>
              <a:rPr lang="en-US" altLang="ko-KR" sz="1100" dirty="0" err="1"/>
              <a:t>confusion_matrix</a:t>
            </a:r>
            <a:r>
              <a:rPr lang="en-US" altLang="ko-KR" sz="1100" dirty="0"/>
              <a:t>(</a:t>
            </a:r>
            <a:r>
              <a:rPr lang="en-US" altLang="ko-KR" sz="1100" dirty="0" err="1"/>
              <a:t>y_test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y_test_pred</a:t>
            </a:r>
            <a:r>
              <a:rPr lang="en-US" altLang="ko-KR" sz="1100" dirty="0"/>
              <a:t>))</a:t>
            </a:r>
          </a:p>
          <a:p>
            <a:r>
              <a:rPr lang="en-US" altLang="ko-KR" sz="1100" dirty="0"/>
              <a:t>print(</a:t>
            </a:r>
            <a:r>
              <a:rPr lang="en-US" altLang="ko-KR" sz="1100" dirty="0" err="1"/>
              <a:t>classification_report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y_test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y_test_pred</a:t>
            </a:r>
            <a:r>
              <a:rPr lang="en-US" altLang="ko-KR" sz="1100" dirty="0"/>
              <a:t>))</a:t>
            </a:r>
          </a:p>
          <a:p>
            <a:endParaRPr lang="en-US" altLang="ko-KR" sz="1100" dirty="0"/>
          </a:p>
          <a:p>
            <a:r>
              <a:rPr lang="en-US" altLang="ko-KR" sz="1100" dirty="0"/>
              <a:t># 3. ROC </a:t>
            </a:r>
            <a:r>
              <a:rPr lang="ko-KR" altLang="en-US" sz="1100" dirty="0"/>
              <a:t>곡선 및 </a:t>
            </a:r>
            <a:r>
              <a:rPr lang="en-US" altLang="ko-KR" sz="1100" dirty="0"/>
              <a:t>AUC </a:t>
            </a:r>
            <a:r>
              <a:rPr lang="ko-KR" altLang="en-US" sz="1100" dirty="0"/>
              <a:t>계산</a:t>
            </a:r>
          </a:p>
          <a:p>
            <a:r>
              <a:rPr lang="en-US" altLang="ko-KR" sz="1100" dirty="0" err="1"/>
              <a:t>y_train_prob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svm_model.decision_function</a:t>
            </a:r>
            <a:r>
              <a:rPr lang="en-US" altLang="ko-KR" sz="1100" dirty="0"/>
              <a:t>(</a:t>
            </a:r>
            <a:r>
              <a:rPr lang="en-US" altLang="ko-KR" sz="1100" dirty="0" err="1"/>
              <a:t>X_train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 err="1"/>
              <a:t>y_test_prob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svm_model.decision_function</a:t>
            </a:r>
            <a:r>
              <a:rPr lang="en-US" altLang="ko-KR" sz="1100" dirty="0"/>
              <a:t>(</a:t>
            </a:r>
            <a:r>
              <a:rPr lang="en-US" altLang="ko-KR" sz="1100" dirty="0" err="1"/>
              <a:t>X_test</a:t>
            </a:r>
            <a:r>
              <a:rPr lang="en-US" altLang="ko-KR" sz="1100" dirty="0"/>
              <a:t>)</a:t>
            </a:r>
          </a:p>
          <a:p>
            <a:endParaRPr lang="en-US" altLang="ko-KR" sz="1100" dirty="0"/>
          </a:p>
          <a:p>
            <a:r>
              <a:rPr lang="en-US" altLang="ko-KR" sz="1100" dirty="0" err="1"/>
              <a:t>train_fpr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train_tpr</a:t>
            </a:r>
            <a:r>
              <a:rPr lang="en-US" altLang="ko-KR" sz="1100" dirty="0"/>
              <a:t>, _ = </a:t>
            </a:r>
            <a:r>
              <a:rPr lang="en-US" altLang="ko-KR" sz="1100" dirty="0" err="1"/>
              <a:t>roc_curve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y_train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y_train_prob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 err="1"/>
              <a:t>test_fpr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test_tpr</a:t>
            </a:r>
            <a:r>
              <a:rPr lang="en-US" altLang="ko-KR" sz="1100" dirty="0"/>
              <a:t>, _ = </a:t>
            </a:r>
            <a:r>
              <a:rPr lang="en-US" altLang="ko-KR" sz="1100" dirty="0" err="1"/>
              <a:t>roc_curve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y_test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y_test_prob</a:t>
            </a:r>
            <a:r>
              <a:rPr lang="en-US" altLang="ko-KR" sz="1100" dirty="0"/>
              <a:t>)</a:t>
            </a:r>
          </a:p>
          <a:p>
            <a:endParaRPr lang="en-US" altLang="ko-KR" sz="1100" dirty="0"/>
          </a:p>
          <a:p>
            <a:r>
              <a:rPr lang="en-US" altLang="ko-KR" sz="1100" dirty="0"/>
              <a:t>print("Train AUC:", </a:t>
            </a:r>
            <a:r>
              <a:rPr lang="en-US" altLang="ko-KR" sz="1100" dirty="0" err="1"/>
              <a:t>roc_auc_score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y_train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y_train_prob</a:t>
            </a:r>
            <a:r>
              <a:rPr lang="en-US" altLang="ko-KR" sz="1100" dirty="0"/>
              <a:t>))</a:t>
            </a:r>
          </a:p>
          <a:p>
            <a:r>
              <a:rPr lang="en-US" altLang="ko-KR" sz="1100" dirty="0"/>
              <a:t>print("Test AUC:", </a:t>
            </a:r>
            <a:r>
              <a:rPr lang="en-US" altLang="ko-KR" sz="1100" dirty="0" err="1"/>
              <a:t>roc_auc_score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y_test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y_test_prob</a:t>
            </a:r>
            <a:r>
              <a:rPr lang="en-US" altLang="ko-KR" sz="1100" dirty="0"/>
              <a:t>))</a:t>
            </a:r>
            <a:endParaRPr lang="ko-KR" altLang="en-US" sz="1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2F2411-404C-3D60-A36B-C4B07A6DDB88}"/>
              </a:ext>
            </a:extLst>
          </p:cNvPr>
          <p:cNvSpPr txBox="1"/>
          <p:nvPr/>
        </p:nvSpPr>
        <p:spPr>
          <a:xfrm>
            <a:off x="117987" y="117873"/>
            <a:ext cx="6115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chemeClr val="bg2"/>
                </a:solidFill>
                <a:effectLst/>
                <a:latin typeface="Söhne"/>
              </a:rPr>
              <a:t>13</a:t>
            </a:r>
            <a:r>
              <a:rPr lang="ko-KR" altLang="en-US" b="1" i="0" dirty="0">
                <a:solidFill>
                  <a:schemeClr val="bg2"/>
                </a:solidFill>
                <a:effectLst/>
                <a:latin typeface="Söhne"/>
              </a:rPr>
              <a:t>개 변수를 적용한 </a:t>
            </a:r>
            <a:r>
              <a:rPr lang="en-US" altLang="ko-KR" b="1" i="0" dirty="0">
                <a:solidFill>
                  <a:schemeClr val="bg2"/>
                </a:solidFill>
                <a:effectLst/>
                <a:latin typeface="Söhne"/>
              </a:rPr>
              <a:t>SVM </a:t>
            </a:r>
            <a:r>
              <a:rPr lang="ko-KR" altLang="en-US" b="1" i="0" dirty="0">
                <a:solidFill>
                  <a:schemeClr val="bg2"/>
                </a:solidFill>
                <a:effectLst/>
                <a:latin typeface="Söhne"/>
              </a:rPr>
              <a:t>모델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1685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DFFA30-B2D1-AED2-89E0-67A99F65EA64}"/>
              </a:ext>
            </a:extLst>
          </p:cNvPr>
          <p:cNvSpPr txBox="1"/>
          <p:nvPr/>
        </p:nvSpPr>
        <p:spPr>
          <a:xfrm>
            <a:off x="117987" y="117873"/>
            <a:ext cx="6115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chemeClr val="bg2"/>
                </a:solidFill>
                <a:effectLst/>
                <a:latin typeface="Söhne"/>
              </a:rPr>
              <a:t>13</a:t>
            </a:r>
            <a:r>
              <a:rPr lang="ko-KR" altLang="en-US" b="1" i="0" dirty="0">
                <a:solidFill>
                  <a:schemeClr val="bg2"/>
                </a:solidFill>
                <a:effectLst/>
                <a:latin typeface="Söhne"/>
              </a:rPr>
              <a:t>개 변수를 적용한 </a:t>
            </a:r>
            <a:r>
              <a:rPr lang="en-US" altLang="ko-KR" b="1" i="0" dirty="0">
                <a:solidFill>
                  <a:schemeClr val="bg2"/>
                </a:solidFill>
                <a:effectLst/>
                <a:latin typeface="Söhne"/>
              </a:rPr>
              <a:t>SVM </a:t>
            </a:r>
            <a:r>
              <a:rPr lang="ko-KR" altLang="en-US" b="1" dirty="0">
                <a:solidFill>
                  <a:schemeClr val="bg2"/>
                </a:solidFill>
                <a:latin typeface="Söhne"/>
              </a:rPr>
              <a:t>성능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B8EB04-2B0A-5132-6576-F5DCDE742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273" y="487205"/>
            <a:ext cx="5159727" cy="61009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CD7257-82D1-8EB8-C517-46E4FCE50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651" y="487204"/>
            <a:ext cx="5555622" cy="463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496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0922E13-E816-D181-41EA-996EAA482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96" y="1052052"/>
            <a:ext cx="2722779" cy="235974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C20ECBE-125A-FBDD-C7AE-CC527B30A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649" y="1041201"/>
            <a:ext cx="2722779" cy="237059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F0ABF2C-9AA3-625B-E620-20C11BE63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41201"/>
            <a:ext cx="2696847" cy="23597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EE5EE4D-B641-572D-4706-D82265649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9419" y="1048912"/>
            <a:ext cx="2818955" cy="23520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DEEC2F-A831-F601-E25B-7AC563344B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988" y="3515005"/>
            <a:ext cx="2553056" cy="4572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2795818-6B29-F9AA-682B-873C7FA476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5138" y="3491189"/>
            <a:ext cx="2572109" cy="5048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EE10A6A-F414-CFA4-F18C-0E61535F39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3987" y="3476900"/>
            <a:ext cx="2505425" cy="4953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8CAD36A-6E3E-5C20-F5B1-801A7808E6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76399" y="3534058"/>
            <a:ext cx="2591162" cy="4382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FE872A-E0C1-8AAB-FA7F-929E5C069D47}"/>
              </a:ext>
            </a:extLst>
          </p:cNvPr>
          <p:cNvSpPr txBox="1"/>
          <p:nvPr/>
        </p:nvSpPr>
        <p:spPr>
          <a:xfrm>
            <a:off x="8999419" y="679493"/>
            <a:ext cx="3175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i="0" dirty="0">
                <a:solidFill>
                  <a:schemeClr val="bg2"/>
                </a:solidFill>
                <a:effectLst/>
                <a:latin typeface="Söhne"/>
              </a:rPr>
              <a:t>13</a:t>
            </a:r>
            <a:r>
              <a:rPr lang="ko-KR" altLang="en-US" sz="1600" b="1" i="0" dirty="0">
                <a:solidFill>
                  <a:schemeClr val="bg2"/>
                </a:solidFill>
                <a:effectLst/>
                <a:latin typeface="Söhne"/>
              </a:rPr>
              <a:t>개 변수를 적용한 </a:t>
            </a:r>
            <a:r>
              <a:rPr lang="en-US" altLang="ko-KR" sz="1600" b="1" i="0" dirty="0">
                <a:solidFill>
                  <a:schemeClr val="bg2"/>
                </a:solidFill>
                <a:effectLst/>
                <a:latin typeface="Söhne"/>
              </a:rPr>
              <a:t>SVM </a:t>
            </a:r>
            <a:r>
              <a:rPr lang="ko-KR" altLang="en-US" sz="1600" b="1" i="0" dirty="0">
                <a:solidFill>
                  <a:schemeClr val="bg2"/>
                </a:solidFill>
                <a:effectLst/>
                <a:latin typeface="Söhne"/>
              </a:rPr>
              <a:t>모델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2C752C-9378-3064-DE37-C0077D6C8A70}"/>
              </a:ext>
            </a:extLst>
          </p:cNvPr>
          <p:cNvSpPr txBox="1"/>
          <p:nvPr/>
        </p:nvSpPr>
        <p:spPr>
          <a:xfrm>
            <a:off x="6163175" y="683207"/>
            <a:ext cx="3175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i="0" dirty="0">
                <a:solidFill>
                  <a:schemeClr val="bg2"/>
                </a:solidFill>
                <a:effectLst/>
                <a:latin typeface="Söhne"/>
              </a:rPr>
              <a:t>13</a:t>
            </a:r>
            <a:r>
              <a:rPr lang="ko-KR" altLang="en-US" sz="1600" b="1" i="0" dirty="0">
                <a:solidFill>
                  <a:schemeClr val="bg2"/>
                </a:solidFill>
                <a:effectLst/>
                <a:latin typeface="Söhne"/>
              </a:rPr>
              <a:t>개 변수를 적용한 </a:t>
            </a:r>
            <a:r>
              <a:rPr lang="en-US" altLang="ko-KR" sz="1600" b="1" i="0" dirty="0">
                <a:solidFill>
                  <a:schemeClr val="bg2"/>
                </a:solidFill>
                <a:effectLst/>
                <a:latin typeface="Söhne"/>
              </a:rPr>
              <a:t>R/F </a:t>
            </a:r>
            <a:r>
              <a:rPr lang="ko-KR" altLang="en-US" sz="1600" b="1" i="0" dirty="0">
                <a:solidFill>
                  <a:schemeClr val="bg2"/>
                </a:solidFill>
                <a:effectLst/>
                <a:latin typeface="Söhne"/>
              </a:rPr>
              <a:t>모델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0C9BEF-B5AB-528F-8218-E00C2C0834D7}"/>
              </a:ext>
            </a:extLst>
          </p:cNvPr>
          <p:cNvSpPr txBox="1"/>
          <p:nvPr/>
        </p:nvSpPr>
        <p:spPr>
          <a:xfrm>
            <a:off x="290996" y="694209"/>
            <a:ext cx="3175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bg2"/>
                </a:solidFill>
                <a:latin typeface="Söhne"/>
              </a:rPr>
              <a:t>4</a:t>
            </a:r>
            <a:r>
              <a:rPr lang="ko-KR" altLang="en-US" sz="1600" b="1" i="0" dirty="0">
                <a:solidFill>
                  <a:schemeClr val="bg2"/>
                </a:solidFill>
                <a:effectLst/>
                <a:latin typeface="Söhne"/>
              </a:rPr>
              <a:t>개 변수를 적용한 </a:t>
            </a:r>
            <a:r>
              <a:rPr lang="en-US" altLang="ko-KR" sz="1600" b="1" dirty="0">
                <a:solidFill>
                  <a:schemeClr val="bg2"/>
                </a:solidFill>
                <a:latin typeface="Söhne"/>
              </a:rPr>
              <a:t>SVM</a:t>
            </a:r>
            <a:r>
              <a:rPr lang="en-US" altLang="ko-KR" sz="1600" b="1" i="0" dirty="0">
                <a:solidFill>
                  <a:schemeClr val="bg2"/>
                </a:solidFill>
                <a:effectLst/>
                <a:latin typeface="Söhne"/>
              </a:rPr>
              <a:t> </a:t>
            </a:r>
            <a:r>
              <a:rPr lang="ko-KR" altLang="en-US" sz="1600" b="1" i="0" dirty="0">
                <a:solidFill>
                  <a:schemeClr val="bg2"/>
                </a:solidFill>
                <a:effectLst/>
                <a:latin typeface="Söhne"/>
              </a:rPr>
              <a:t>모델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E3E1B9-97AB-251C-4BDF-F3D423DB4924}"/>
              </a:ext>
            </a:extLst>
          </p:cNvPr>
          <p:cNvSpPr txBox="1"/>
          <p:nvPr/>
        </p:nvSpPr>
        <p:spPr>
          <a:xfrm>
            <a:off x="3227086" y="667867"/>
            <a:ext cx="3175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i="0" dirty="0">
                <a:solidFill>
                  <a:schemeClr val="bg2"/>
                </a:solidFill>
                <a:effectLst/>
                <a:latin typeface="Söhne"/>
              </a:rPr>
              <a:t>13</a:t>
            </a:r>
            <a:r>
              <a:rPr lang="ko-KR" altLang="en-US" sz="1600" b="1" i="0" dirty="0">
                <a:solidFill>
                  <a:schemeClr val="bg2"/>
                </a:solidFill>
                <a:effectLst/>
                <a:latin typeface="Söhne"/>
              </a:rPr>
              <a:t>개 변수를 적용한 </a:t>
            </a:r>
            <a:r>
              <a:rPr lang="en-US" altLang="ko-KR" sz="1600" b="1" i="0" dirty="0">
                <a:solidFill>
                  <a:schemeClr val="bg2"/>
                </a:solidFill>
                <a:effectLst/>
                <a:latin typeface="Söhne"/>
              </a:rPr>
              <a:t>XGB </a:t>
            </a:r>
            <a:r>
              <a:rPr lang="ko-KR" altLang="en-US" sz="1600" b="1" i="0" dirty="0">
                <a:solidFill>
                  <a:schemeClr val="bg2"/>
                </a:solidFill>
                <a:effectLst/>
                <a:latin typeface="Söhne"/>
              </a:rPr>
              <a:t>모델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5C97C8-7EA7-4B2C-A60D-ECAB4564DE56}"/>
              </a:ext>
            </a:extLst>
          </p:cNvPr>
          <p:cNvSpPr txBox="1"/>
          <p:nvPr/>
        </p:nvSpPr>
        <p:spPr>
          <a:xfrm>
            <a:off x="287241" y="143693"/>
            <a:ext cx="6115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bg2"/>
                </a:solidFill>
                <a:latin typeface="Söhne"/>
              </a:rPr>
              <a:t>모델 비교 종합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023BD2A-D523-C370-48C6-80D3FD3ED93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10397"/>
          <a:stretch/>
        </p:blipFill>
        <p:spPr>
          <a:xfrm>
            <a:off x="513779" y="4050925"/>
            <a:ext cx="2315951" cy="269400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9C098B1-A265-1C9E-8D25-42BEF75B7D5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5696" b="10988"/>
          <a:stretch/>
        </p:blipFill>
        <p:spPr>
          <a:xfrm>
            <a:off x="3445544" y="4050925"/>
            <a:ext cx="2254593" cy="269400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D465CDE-4364-BA44-FFAF-DA0018FC60BD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r="3408" b="10627"/>
          <a:stretch/>
        </p:blipFill>
        <p:spPr>
          <a:xfrm>
            <a:off x="6340610" y="4050925"/>
            <a:ext cx="2334971" cy="269400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2B8A413-EE58-9652-4CB6-E628552724D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6348" b="11731"/>
          <a:stretch/>
        </p:blipFill>
        <p:spPr>
          <a:xfrm>
            <a:off x="9276278" y="4050925"/>
            <a:ext cx="2417348" cy="269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26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70165642-4976-3D01-7BBE-684DC4F9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고찰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99953E5D-8E99-6342-D6D9-9DB71EB04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수술 후 환자의 메스꺼움 및 구토</a:t>
            </a:r>
            <a:r>
              <a:rPr lang="en-US" altLang="ko-KR" sz="1800" dirty="0"/>
              <a:t>(PONV: Postoperative nausea and vomiting)</a:t>
            </a:r>
            <a:r>
              <a:rPr lang="ko-KR" altLang="en-US" sz="1800" dirty="0"/>
              <a:t>를 예측하기 위해 </a:t>
            </a:r>
            <a:r>
              <a:rPr lang="en-US" altLang="ko-KR" sz="1800" dirty="0"/>
              <a:t>3</a:t>
            </a:r>
            <a:r>
              <a:rPr lang="ko-KR" altLang="en-US" sz="1800" dirty="0"/>
              <a:t>개의 </a:t>
            </a:r>
            <a:r>
              <a:rPr lang="ko-KR" altLang="en-US" sz="1800" dirty="0" err="1"/>
              <a:t>머신러닝</a:t>
            </a:r>
            <a:r>
              <a:rPr lang="ko-KR" altLang="en-US" sz="1800" dirty="0"/>
              <a:t> 접근 방식의 예측 능력을 분석 비교했으며  </a:t>
            </a:r>
            <a:r>
              <a:rPr lang="en-US" altLang="ko-KR" sz="1800" dirty="0"/>
              <a:t>13</a:t>
            </a:r>
            <a:r>
              <a:rPr lang="ko-KR" altLang="en-US" sz="1800" dirty="0"/>
              <a:t>개 변수를 활용한 </a:t>
            </a:r>
            <a:r>
              <a:rPr lang="en-US" altLang="ko-KR" sz="1800" dirty="0"/>
              <a:t>SVM</a:t>
            </a:r>
            <a:r>
              <a:rPr lang="ko-KR" altLang="en-US" sz="1800" dirty="0"/>
              <a:t> 기계 학습 모델은 </a:t>
            </a:r>
            <a:r>
              <a:rPr lang="en-US" altLang="ko-KR" sz="1800" dirty="0"/>
              <a:t>4</a:t>
            </a:r>
            <a:r>
              <a:rPr lang="ko-KR" altLang="en-US" sz="1800" dirty="0"/>
              <a:t>개의 변수로 </a:t>
            </a:r>
            <a:r>
              <a:rPr lang="en-US" altLang="ko-KR" sz="1800" dirty="0"/>
              <a:t>PONV</a:t>
            </a:r>
            <a:r>
              <a:rPr lang="ko-KR" altLang="en-US" sz="1800" dirty="0"/>
              <a:t>를 예측하는 </a:t>
            </a:r>
            <a:r>
              <a:rPr lang="en-US" altLang="ko-KR" sz="1800" dirty="0" err="1"/>
              <a:t>Apfel</a:t>
            </a:r>
            <a:r>
              <a:rPr lang="ko-KR" altLang="en-US" sz="1800" dirty="0"/>
              <a:t> 모델 보다 더 나은 성능을 보였습니다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높은 정밀도와 재현율로 학습 및 테스트 세트 모두에서 비 </a:t>
            </a:r>
            <a:r>
              <a:rPr lang="en-US" altLang="ko-KR" sz="1800" dirty="0"/>
              <a:t>PONV </a:t>
            </a:r>
            <a:r>
              <a:rPr lang="ko-KR" altLang="en-US" sz="1800" dirty="0"/>
              <a:t>사례</a:t>
            </a:r>
            <a:r>
              <a:rPr lang="en-US" altLang="ko-KR" sz="1800" dirty="0"/>
              <a:t>(</a:t>
            </a:r>
            <a:r>
              <a:rPr lang="ko-KR" altLang="en-US" sz="1800" dirty="0"/>
              <a:t>클래스 </a:t>
            </a:r>
            <a:r>
              <a:rPr lang="en-US" altLang="ko-KR" sz="1800" dirty="0"/>
              <a:t>0)</a:t>
            </a:r>
            <a:r>
              <a:rPr lang="ko-KR" altLang="en-US" sz="1800" dirty="0"/>
              <a:t>를 식별하는 데 우수한 성능을 </a:t>
            </a:r>
            <a:r>
              <a:rPr lang="ko-KR" altLang="en-US" sz="1800" dirty="0" err="1"/>
              <a:t>보여였으나</a:t>
            </a:r>
            <a:r>
              <a:rPr lang="ko-KR" altLang="en-US" sz="1800" dirty="0"/>
              <a:t> </a:t>
            </a:r>
            <a:r>
              <a:rPr lang="en-US" altLang="ko-KR" sz="1800" dirty="0"/>
              <a:t>PONV </a:t>
            </a:r>
            <a:r>
              <a:rPr lang="ko-KR" altLang="en-US" sz="1800" dirty="0"/>
              <a:t>사례</a:t>
            </a:r>
            <a:r>
              <a:rPr lang="en-US" altLang="ko-KR" sz="1800" dirty="0"/>
              <a:t>(</a:t>
            </a:r>
            <a:r>
              <a:rPr lang="ko-KR" altLang="en-US" sz="1800" dirty="0"/>
              <a:t>클래스 </a:t>
            </a:r>
            <a:r>
              <a:rPr lang="en-US" altLang="ko-KR" sz="1800" dirty="0"/>
              <a:t>1)</a:t>
            </a:r>
            <a:r>
              <a:rPr lang="ko-KR" altLang="en-US" sz="1800" dirty="0"/>
              <a:t>를 식별하는 성능은 덜 만족스럽습니다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정밀도는 괜찮지만 재현율이 상대적으로 낮기 때문에 모델이 실제 </a:t>
            </a:r>
            <a:r>
              <a:rPr lang="en-US" altLang="ko-KR" sz="1800" dirty="0"/>
              <a:t>PONV </a:t>
            </a:r>
            <a:r>
              <a:rPr lang="ko-KR" altLang="en-US" sz="1800" dirty="0"/>
              <a:t>사례의 상당수를 놓치고 있음을 나타냅니다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AUC-ROC </a:t>
            </a:r>
            <a:r>
              <a:rPr lang="ko-KR" altLang="en-US" sz="1800" dirty="0"/>
              <a:t>점수는 </a:t>
            </a:r>
            <a:r>
              <a:rPr lang="en-US" altLang="ko-KR" sz="1800" dirty="0"/>
              <a:t>PONV</a:t>
            </a:r>
            <a:r>
              <a:rPr lang="ko-KR" altLang="en-US" sz="1800" dirty="0"/>
              <a:t>와 비 </a:t>
            </a:r>
            <a:r>
              <a:rPr lang="en-US" altLang="ko-KR" sz="1800" dirty="0"/>
              <a:t>PONV </a:t>
            </a:r>
            <a:r>
              <a:rPr lang="ko-KR" altLang="en-US" sz="1800" dirty="0"/>
              <a:t>케이스를 구별하는 모델의 능력이 무작위 추측보다 낫지만 여전히 개선의 여지가 있습니다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모델의 성능을 향상시키기 위해 매개변수의 추가 최적화</a:t>
            </a:r>
            <a:r>
              <a:rPr lang="en-US" altLang="ko-KR" sz="1800" dirty="0"/>
              <a:t>, </a:t>
            </a:r>
            <a:r>
              <a:rPr lang="ko-KR" altLang="en-US" sz="1800" dirty="0"/>
              <a:t>더 많은 데이터를 수집하거나 클래스 불균형이 있는 경우 이를 해결하면 </a:t>
            </a:r>
            <a:r>
              <a:rPr lang="en-US" altLang="ko-KR" sz="1800" dirty="0"/>
              <a:t>PONV </a:t>
            </a:r>
            <a:r>
              <a:rPr lang="ko-KR" altLang="en-US" sz="1800" dirty="0"/>
              <a:t>사례를 효과적으로 감지하는 모델의 기능도 향상될 수 있습니다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331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80A2B5-72BD-383A-96E5-906BE2640158}"/>
              </a:ext>
            </a:extLst>
          </p:cNvPr>
          <p:cNvSpPr txBox="1"/>
          <p:nvPr/>
        </p:nvSpPr>
        <p:spPr>
          <a:xfrm>
            <a:off x="226142" y="1212179"/>
            <a:ext cx="6789174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000" b="1" i="0" dirty="0" err="1">
                <a:solidFill>
                  <a:schemeClr val="bg2"/>
                </a:solidFill>
                <a:effectLst/>
                <a:latin typeface="-apple-system"/>
              </a:rPr>
              <a:t>수술후</a:t>
            </a:r>
            <a:r>
              <a:rPr lang="ko-KR" altLang="en-US" sz="2000" b="1" i="0" dirty="0">
                <a:solidFill>
                  <a:schemeClr val="bg2"/>
                </a:solidFill>
                <a:effectLst/>
                <a:latin typeface="-apple-system"/>
              </a:rPr>
              <a:t> 메스꺼움 및 구토</a:t>
            </a:r>
            <a:r>
              <a:rPr lang="en-US" altLang="ko-KR" sz="2000" b="1" i="0" dirty="0">
                <a:solidFill>
                  <a:schemeClr val="bg2"/>
                </a:solidFill>
                <a:effectLst/>
                <a:latin typeface="-apple-system"/>
              </a:rPr>
              <a:t>(PONV) </a:t>
            </a:r>
            <a:r>
              <a:rPr lang="ko-KR" altLang="en-US" sz="2000" b="1" i="0" dirty="0">
                <a:solidFill>
                  <a:schemeClr val="bg2"/>
                </a:solidFill>
                <a:effectLst/>
                <a:latin typeface="-apple-system"/>
              </a:rPr>
              <a:t>예측을 위한 머신 러닝</a:t>
            </a:r>
            <a:endParaRPr lang="en-US" altLang="ko-KR" sz="2000" b="1" i="0" dirty="0">
              <a:solidFill>
                <a:schemeClr val="bg2"/>
              </a:solidFill>
              <a:effectLst/>
              <a:latin typeface="-apple-system"/>
            </a:endParaRPr>
          </a:p>
          <a:p>
            <a:pPr algn="l"/>
            <a:endParaRPr lang="en-US" altLang="ko-KR" sz="2000" b="1" i="0" dirty="0">
              <a:solidFill>
                <a:schemeClr val="bg2"/>
              </a:solidFill>
              <a:effectLst/>
              <a:latin typeface="-apple-system"/>
            </a:endParaRPr>
          </a:p>
          <a:p>
            <a:pPr marL="457200" indent="-457200" algn="l">
              <a:buAutoNum type="arabicPeriod"/>
            </a:pPr>
            <a:r>
              <a:rPr lang="ko-KR" altLang="en-US" b="1" dirty="0">
                <a:solidFill>
                  <a:schemeClr val="bg2"/>
                </a:solidFill>
                <a:latin typeface="-apple-system"/>
              </a:rPr>
              <a:t>기존 </a:t>
            </a:r>
            <a:r>
              <a:rPr lang="en-US" altLang="ko-KR" b="1" dirty="0">
                <a:solidFill>
                  <a:schemeClr val="bg2"/>
                </a:solidFill>
                <a:latin typeface="-apple-system"/>
              </a:rPr>
              <a:t>PONV</a:t>
            </a:r>
            <a:r>
              <a:rPr lang="ko-KR" altLang="en-US" b="1" dirty="0">
                <a:solidFill>
                  <a:schemeClr val="bg2"/>
                </a:solidFill>
                <a:latin typeface="-apple-system"/>
              </a:rPr>
              <a:t>를 예측하는  </a:t>
            </a:r>
            <a:r>
              <a:rPr lang="en-US" altLang="ko-KR" b="1" dirty="0" err="1">
                <a:solidFill>
                  <a:schemeClr val="bg2"/>
                </a:solidFill>
                <a:latin typeface="-apple-system"/>
              </a:rPr>
              <a:t>Apfel</a:t>
            </a:r>
            <a:r>
              <a:rPr lang="ko-KR" altLang="en-US" b="1" dirty="0">
                <a:solidFill>
                  <a:schemeClr val="bg2"/>
                </a:solidFill>
                <a:latin typeface="-apple-system"/>
              </a:rPr>
              <a:t>의 위험 점수</a:t>
            </a:r>
            <a:endParaRPr lang="en-US" altLang="ko-KR" b="1" dirty="0">
              <a:solidFill>
                <a:schemeClr val="bg2"/>
              </a:solidFill>
              <a:latin typeface="-apple-system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2"/>
                </a:solidFill>
                <a:latin typeface="-apple-system"/>
              </a:rPr>
              <a:t>4</a:t>
            </a:r>
            <a:r>
              <a:rPr lang="ko-KR" altLang="en-US" b="1" dirty="0">
                <a:solidFill>
                  <a:schemeClr val="bg2"/>
                </a:solidFill>
                <a:latin typeface="-apple-system"/>
              </a:rPr>
              <a:t>개 입력변수</a:t>
            </a:r>
            <a:endParaRPr lang="en-US" altLang="ko-KR" b="1" dirty="0">
              <a:solidFill>
                <a:schemeClr val="bg2"/>
              </a:solidFill>
              <a:latin typeface="-apple-system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2"/>
                </a:solidFill>
                <a:latin typeface="-apple-system"/>
              </a:rPr>
              <a:t>성별</a:t>
            </a:r>
            <a:r>
              <a:rPr lang="en-US" altLang="ko-KR" b="1" dirty="0">
                <a:solidFill>
                  <a:schemeClr val="bg2"/>
                </a:solidFill>
                <a:latin typeface="-apple-system"/>
              </a:rPr>
              <a:t>, </a:t>
            </a:r>
            <a:r>
              <a:rPr lang="ko-KR" altLang="en-US" b="1" dirty="0">
                <a:solidFill>
                  <a:schemeClr val="bg2"/>
                </a:solidFill>
                <a:latin typeface="-apple-system"/>
              </a:rPr>
              <a:t>흡연여부</a:t>
            </a:r>
            <a:r>
              <a:rPr lang="en-US" altLang="ko-KR" b="1" dirty="0">
                <a:solidFill>
                  <a:schemeClr val="bg2"/>
                </a:solidFill>
                <a:latin typeface="-apple-system"/>
              </a:rPr>
              <a:t>, </a:t>
            </a:r>
            <a:r>
              <a:rPr lang="ko-KR" altLang="en-US" b="1" dirty="0">
                <a:solidFill>
                  <a:schemeClr val="bg2"/>
                </a:solidFill>
                <a:latin typeface="-apple-system"/>
              </a:rPr>
              <a:t>멀미 또는 </a:t>
            </a:r>
            <a:r>
              <a:rPr lang="en-US" altLang="ko-KR" b="1" dirty="0">
                <a:solidFill>
                  <a:schemeClr val="bg2"/>
                </a:solidFill>
                <a:latin typeface="-apple-system"/>
              </a:rPr>
              <a:t>PONV </a:t>
            </a:r>
            <a:r>
              <a:rPr lang="ko-KR" altLang="en-US" b="1" dirty="0">
                <a:solidFill>
                  <a:schemeClr val="bg2"/>
                </a:solidFill>
                <a:latin typeface="-apple-system"/>
              </a:rPr>
              <a:t>병력</a:t>
            </a:r>
            <a:r>
              <a:rPr lang="en-US" altLang="ko-KR" b="1" dirty="0">
                <a:solidFill>
                  <a:schemeClr val="bg2"/>
                </a:solidFill>
                <a:latin typeface="-apple-system"/>
              </a:rPr>
              <a:t>, </a:t>
            </a:r>
            <a:r>
              <a:rPr lang="ko-KR" altLang="en-US" b="1" dirty="0">
                <a:solidFill>
                  <a:schemeClr val="bg2"/>
                </a:solidFill>
                <a:latin typeface="-apple-system"/>
              </a:rPr>
              <a:t>수술 후 아편 유사진통제 사용 여부</a:t>
            </a:r>
            <a:endParaRPr lang="en-US" altLang="ko-KR" b="1" dirty="0">
              <a:solidFill>
                <a:schemeClr val="bg2"/>
              </a:solidFill>
              <a:latin typeface="-apple-system"/>
            </a:endParaRPr>
          </a:p>
          <a:p>
            <a:pPr marL="457200" indent="-457200" algn="l">
              <a:buAutoNum type="arabicPeriod"/>
            </a:pPr>
            <a:r>
              <a:rPr lang="ko-KR" altLang="en-US" b="1" i="0" dirty="0">
                <a:solidFill>
                  <a:schemeClr val="bg2"/>
                </a:solidFill>
                <a:effectLst/>
                <a:latin typeface="-apple-system"/>
              </a:rPr>
              <a:t>당사 </a:t>
            </a:r>
            <a:r>
              <a:rPr lang="en-US" altLang="ko-KR" b="1" i="0" dirty="0">
                <a:solidFill>
                  <a:schemeClr val="bg2"/>
                </a:solidFill>
                <a:effectLst/>
                <a:latin typeface="-apple-system"/>
              </a:rPr>
              <a:t>IV PCA(</a:t>
            </a:r>
            <a:r>
              <a:rPr lang="en-US" altLang="ko-KR" b="1" i="0" dirty="0" err="1">
                <a:solidFill>
                  <a:schemeClr val="bg2"/>
                </a:solidFill>
                <a:effectLst/>
                <a:latin typeface="-apple-system"/>
              </a:rPr>
              <a:t>Accumate</a:t>
            </a:r>
            <a:r>
              <a:rPr lang="en-US" altLang="ko-KR" b="1" i="0" dirty="0">
                <a:solidFill>
                  <a:schemeClr val="bg2"/>
                </a:solidFill>
                <a:effectLst/>
                <a:latin typeface="-apple-system"/>
              </a:rPr>
              <a:t> 1200)</a:t>
            </a:r>
            <a:r>
              <a:rPr lang="ko-KR" altLang="en-US" b="1" i="0" dirty="0">
                <a:solidFill>
                  <a:schemeClr val="bg2"/>
                </a:solidFill>
                <a:effectLst/>
                <a:latin typeface="-apple-system"/>
              </a:rPr>
              <a:t>를</a:t>
            </a:r>
            <a:r>
              <a:rPr lang="en-US" altLang="ko-KR" b="1" i="0" dirty="0">
                <a:solidFill>
                  <a:schemeClr val="bg2"/>
                </a:solidFill>
                <a:effectLst/>
                <a:latin typeface="-apple-system"/>
              </a:rPr>
              <a:t> </a:t>
            </a:r>
            <a:r>
              <a:rPr lang="ko-KR" altLang="en-US" b="1" i="0" dirty="0">
                <a:solidFill>
                  <a:schemeClr val="bg2"/>
                </a:solidFill>
                <a:effectLst/>
                <a:latin typeface="-apple-system"/>
              </a:rPr>
              <a:t>사용하여 얻은 임상데이터를 기본으로 비교 분석</a:t>
            </a:r>
            <a:endParaRPr lang="en-US" altLang="ko-KR" b="1" i="0" dirty="0">
              <a:solidFill>
                <a:schemeClr val="bg2"/>
              </a:solidFill>
              <a:effectLst/>
              <a:latin typeface="-apple-system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2"/>
                </a:solidFill>
                <a:latin typeface="-apple-system"/>
              </a:rPr>
              <a:t>2,149</a:t>
            </a:r>
            <a:r>
              <a:rPr lang="ko-KR" altLang="en-US" b="1" dirty="0">
                <a:solidFill>
                  <a:schemeClr val="bg2"/>
                </a:solidFill>
                <a:latin typeface="-apple-system"/>
              </a:rPr>
              <a:t>명 환자 데이터</a:t>
            </a:r>
            <a:endParaRPr lang="en-US" altLang="ko-KR" b="1" i="0" dirty="0">
              <a:solidFill>
                <a:schemeClr val="bg2"/>
              </a:solidFill>
              <a:effectLst/>
              <a:latin typeface="-apple-system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bg2"/>
                </a:solidFill>
                <a:latin typeface="-apple-system"/>
              </a:rPr>
              <a:t>13</a:t>
            </a:r>
            <a:r>
              <a:rPr lang="ko-KR" altLang="en-US" b="1" dirty="0">
                <a:solidFill>
                  <a:schemeClr val="bg2"/>
                </a:solidFill>
                <a:latin typeface="-apple-system"/>
              </a:rPr>
              <a:t>개의 입력 변수</a:t>
            </a:r>
            <a:endParaRPr lang="en-US" altLang="ko-KR" b="1" dirty="0">
              <a:solidFill>
                <a:schemeClr val="bg2"/>
              </a:solidFill>
              <a:latin typeface="-apple-system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chemeClr val="bg2"/>
                </a:solidFill>
                <a:effectLst/>
                <a:latin typeface="-apple-system"/>
              </a:rPr>
              <a:t>나이</a:t>
            </a:r>
            <a:r>
              <a:rPr lang="en-US" altLang="ko-KR" b="1" i="0" dirty="0">
                <a:solidFill>
                  <a:schemeClr val="bg2"/>
                </a:solidFill>
                <a:effectLst/>
                <a:latin typeface="-apple-system"/>
              </a:rPr>
              <a:t>, </a:t>
            </a:r>
            <a:r>
              <a:rPr lang="ko-KR" altLang="en-US" b="1" i="0" dirty="0">
                <a:solidFill>
                  <a:schemeClr val="bg2"/>
                </a:solidFill>
                <a:effectLst/>
                <a:latin typeface="-apple-system"/>
              </a:rPr>
              <a:t>성별</a:t>
            </a:r>
            <a:r>
              <a:rPr lang="en-US" altLang="ko-KR" b="1" i="0" dirty="0">
                <a:solidFill>
                  <a:schemeClr val="bg2"/>
                </a:solidFill>
                <a:effectLst/>
                <a:latin typeface="-apple-system"/>
              </a:rPr>
              <a:t>, BMI, </a:t>
            </a:r>
            <a:r>
              <a:rPr lang="ko-KR" altLang="en-US" b="1" i="0" dirty="0">
                <a:solidFill>
                  <a:schemeClr val="bg2"/>
                </a:solidFill>
                <a:effectLst/>
                <a:latin typeface="-apple-system"/>
              </a:rPr>
              <a:t>멀미 병력</a:t>
            </a:r>
            <a:r>
              <a:rPr lang="en-US" altLang="ko-KR" b="1" i="0" dirty="0">
                <a:solidFill>
                  <a:schemeClr val="bg2"/>
                </a:solidFill>
                <a:effectLst/>
                <a:latin typeface="-apple-system"/>
              </a:rPr>
              <a:t>, PONV </a:t>
            </a:r>
            <a:r>
              <a:rPr lang="ko-KR" altLang="en-US" b="1" i="0" dirty="0">
                <a:solidFill>
                  <a:schemeClr val="bg2"/>
                </a:solidFill>
                <a:effectLst/>
                <a:latin typeface="-apple-system"/>
              </a:rPr>
              <a:t>병력</a:t>
            </a:r>
            <a:r>
              <a:rPr lang="en-US" altLang="ko-KR" b="1" i="0" dirty="0">
                <a:solidFill>
                  <a:schemeClr val="bg2"/>
                </a:solidFill>
                <a:effectLst/>
                <a:latin typeface="-apple-system"/>
              </a:rPr>
              <a:t>, </a:t>
            </a:r>
            <a:r>
              <a:rPr lang="en-US" altLang="ko-KR" b="1" dirty="0">
                <a:solidFill>
                  <a:schemeClr val="bg2"/>
                </a:solidFill>
                <a:latin typeface="-apple-system"/>
              </a:rPr>
              <a:t> ASA </a:t>
            </a:r>
            <a:r>
              <a:rPr lang="ko-KR" altLang="en-US" b="1" dirty="0">
                <a:solidFill>
                  <a:schemeClr val="bg2"/>
                </a:solidFill>
                <a:latin typeface="-apple-system"/>
              </a:rPr>
              <a:t>물리적 신체 상태</a:t>
            </a:r>
            <a:r>
              <a:rPr lang="en-US" altLang="ko-KR" b="1" dirty="0">
                <a:solidFill>
                  <a:schemeClr val="bg2"/>
                </a:solidFill>
                <a:latin typeface="-apple-system"/>
              </a:rPr>
              <a:t>, </a:t>
            </a:r>
            <a:r>
              <a:rPr lang="ko-KR" altLang="en-US" b="1" dirty="0">
                <a:solidFill>
                  <a:schemeClr val="bg2"/>
                </a:solidFill>
                <a:latin typeface="-apple-system"/>
              </a:rPr>
              <a:t>고혈압</a:t>
            </a:r>
            <a:r>
              <a:rPr lang="en-US" altLang="ko-KR" b="1" dirty="0">
                <a:solidFill>
                  <a:schemeClr val="bg2"/>
                </a:solidFill>
                <a:latin typeface="-apple-system"/>
              </a:rPr>
              <a:t>, </a:t>
            </a:r>
            <a:r>
              <a:rPr lang="ko-KR" altLang="en-US" b="1" dirty="0">
                <a:solidFill>
                  <a:schemeClr val="bg2"/>
                </a:solidFill>
                <a:latin typeface="-apple-system"/>
              </a:rPr>
              <a:t>마취 시간</a:t>
            </a:r>
            <a:r>
              <a:rPr lang="en-US" altLang="ko-KR" b="1" dirty="0">
                <a:solidFill>
                  <a:schemeClr val="bg2"/>
                </a:solidFill>
                <a:latin typeface="-apple-system"/>
              </a:rPr>
              <a:t>, </a:t>
            </a:r>
            <a:r>
              <a:rPr lang="ko-KR" altLang="en-US" b="1" dirty="0" err="1">
                <a:solidFill>
                  <a:schemeClr val="bg2"/>
                </a:solidFill>
                <a:latin typeface="-apple-system"/>
              </a:rPr>
              <a:t>전처지</a:t>
            </a:r>
            <a:r>
              <a:rPr lang="en-US" altLang="ko-KR" b="1" dirty="0">
                <a:solidFill>
                  <a:schemeClr val="bg2"/>
                </a:solidFill>
                <a:latin typeface="-apple-system"/>
              </a:rPr>
              <a:t>, </a:t>
            </a:r>
            <a:r>
              <a:rPr lang="ko-KR" altLang="en-US" b="1" dirty="0" err="1">
                <a:solidFill>
                  <a:schemeClr val="bg2"/>
                </a:solidFill>
                <a:latin typeface="-apple-system"/>
              </a:rPr>
              <a:t>삽관전</a:t>
            </a:r>
            <a:r>
              <a:rPr lang="ko-KR" altLang="en-US" b="1" dirty="0">
                <a:solidFill>
                  <a:schemeClr val="bg2"/>
                </a:solidFill>
                <a:latin typeface="-apple-system"/>
              </a:rPr>
              <a:t> </a:t>
            </a:r>
            <a:r>
              <a:rPr lang="ko-KR" altLang="en-US" b="1" dirty="0" err="1">
                <a:solidFill>
                  <a:schemeClr val="bg2"/>
                </a:solidFill>
                <a:latin typeface="-apple-system"/>
              </a:rPr>
              <a:t>아편유사제</a:t>
            </a:r>
            <a:r>
              <a:rPr lang="en-US" altLang="ko-KR" b="1" dirty="0">
                <a:solidFill>
                  <a:schemeClr val="bg2"/>
                </a:solidFill>
                <a:latin typeface="-apple-system"/>
              </a:rPr>
              <a:t>, </a:t>
            </a:r>
            <a:r>
              <a:rPr lang="ko-KR" altLang="en-US" b="1" dirty="0">
                <a:solidFill>
                  <a:schemeClr val="bg2"/>
                </a:solidFill>
                <a:latin typeface="-apple-system"/>
              </a:rPr>
              <a:t>복강경수술</a:t>
            </a:r>
            <a:r>
              <a:rPr lang="en-US" altLang="ko-KR" b="1" dirty="0">
                <a:solidFill>
                  <a:schemeClr val="bg2"/>
                </a:solidFill>
                <a:latin typeface="-apple-system"/>
              </a:rPr>
              <a:t>, </a:t>
            </a:r>
            <a:r>
              <a:rPr lang="ko-KR" altLang="en-US" b="1" dirty="0">
                <a:solidFill>
                  <a:schemeClr val="bg2"/>
                </a:solidFill>
                <a:latin typeface="-apple-system"/>
              </a:rPr>
              <a:t>수술명</a:t>
            </a:r>
            <a:r>
              <a:rPr lang="en-US" altLang="ko-KR" b="1" dirty="0">
                <a:solidFill>
                  <a:schemeClr val="bg2"/>
                </a:solidFill>
                <a:latin typeface="-apple-system"/>
              </a:rPr>
              <a:t>, , </a:t>
            </a:r>
            <a:r>
              <a:rPr lang="ko-KR" altLang="en-US" b="1" dirty="0">
                <a:solidFill>
                  <a:schemeClr val="bg2"/>
                </a:solidFill>
                <a:latin typeface="-apple-system"/>
              </a:rPr>
              <a:t>수술 중 </a:t>
            </a:r>
            <a:r>
              <a:rPr lang="ko-KR" altLang="en-US" b="1" dirty="0" err="1">
                <a:solidFill>
                  <a:schemeClr val="bg2"/>
                </a:solidFill>
                <a:latin typeface="-apple-system"/>
              </a:rPr>
              <a:t>펜타닐</a:t>
            </a:r>
            <a:r>
              <a:rPr lang="ko-KR" altLang="en-US" b="1" dirty="0">
                <a:solidFill>
                  <a:schemeClr val="bg2"/>
                </a:solidFill>
                <a:latin typeface="-apple-system"/>
              </a:rPr>
              <a:t> 주입량</a:t>
            </a:r>
            <a:endParaRPr lang="en-US" altLang="ko-KR" b="1" dirty="0">
              <a:solidFill>
                <a:schemeClr val="bg2"/>
              </a:solidFill>
              <a:latin typeface="-apple-system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b="1" i="0" dirty="0" err="1">
                <a:solidFill>
                  <a:schemeClr val="bg1"/>
                </a:solidFill>
                <a:effectLst/>
                <a:latin typeface="Söhne"/>
              </a:rPr>
              <a:t>XGBoost</a:t>
            </a:r>
            <a:r>
              <a:rPr lang="en-US" altLang="ko-KR" b="1" i="0" dirty="0">
                <a:solidFill>
                  <a:schemeClr val="bg1"/>
                </a:solidFill>
                <a:effectLst/>
                <a:latin typeface="Söhne"/>
              </a:rPr>
              <a:t>, </a:t>
            </a:r>
            <a:r>
              <a:rPr lang="en-US" altLang="ko-KR" b="1" i="0" dirty="0" err="1">
                <a:solidFill>
                  <a:schemeClr val="bg2"/>
                </a:solidFill>
                <a:effectLst/>
                <a:latin typeface="Söhne"/>
              </a:rPr>
              <a:t>RandomForest</a:t>
            </a:r>
            <a:r>
              <a:rPr lang="en-US" altLang="ko-KR" b="1" i="0" dirty="0">
                <a:solidFill>
                  <a:schemeClr val="bg2"/>
                </a:solidFill>
                <a:effectLst/>
                <a:latin typeface="Söhne"/>
              </a:rPr>
              <a:t>, </a:t>
            </a:r>
            <a:r>
              <a:rPr lang="en-US" altLang="ko-KR" b="1" dirty="0">
                <a:solidFill>
                  <a:schemeClr val="bg2"/>
                </a:solidFill>
                <a:latin typeface="Söhne"/>
              </a:rPr>
              <a:t>SVM </a:t>
            </a:r>
            <a:r>
              <a:rPr lang="ko-KR" altLang="en-US" b="1" dirty="0">
                <a:solidFill>
                  <a:schemeClr val="bg2"/>
                </a:solidFill>
                <a:latin typeface="Söhne"/>
              </a:rPr>
              <a:t>모델을 사용</a:t>
            </a:r>
            <a:endParaRPr lang="en-US" altLang="ko-KR" b="1" dirty="0">
              <a:solidFill>
                <a:schemeClr val="bg2"/>
              </a:solidFill>
              <a:latin typeface="Söhne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2"/>
                </a:solidFill>
                <a:latin typeface="Söhne"/>
              </a:rPr>
              <a:t>데이터 세트는 무작위로 </a:t>
            </a:r>
            <a:r>
              <a:rPr lang="en-US" altLang="ko-KR" b="1" dirty="0">
                <a:solidFill>
                  <a:schemeClr val="bg2"/>
                </a:solidFill>
                <a:latin typeface="Söhne"/>
              </a:rPr>
              <a:t>70/30 </a:t>
            </a:r>
            <a:r>
              <a:rPr lang="ko-KR" altLang="en-US" b="1" dirty="0">
                <a:solidFill>
                  <a:schemeClr val="bg2"/>
                </a:solidFill>
                <a:latin typeface="Söhne"/>
              </a:rPr>
              <a:t>훈련 및 테스트 세트로 나누어 </a:t>
            </a:r>
            <a:r>
              <a:rPr lang="en-US" altLang="ko-KR" b="1" dirty="0">
                <a:solidFill>
                  <a:schemeClr val="bg2"/>
                </a:solidFill>
                <a:latin typeface="Söhne"/>
              </a:rPr>
              <a:t>70%</a:t>
            </a:r>
            <a:r>
              <a:rPr lang="ko-KR" altLang="en-US" b="1" dirty="0">
                <a:solidFill>
                  <a:schemeClr val="bg2"/>
                </a:solidFill>
                <a:latin typeface="Söhne"/>
              </a:rPr>
              <a:t>는 예측모델에 사용</a:t>
            </a:r>
            <a:r>
              <a:rPr lang="en-US" altLang="ko-KR" b="1" dirty="0">
                <a:solidFill>
                  <a:schemeClr val="bg2"/>
                </a:solidFill>
                <a:latin typeface="Söhne"/>
              </a:rPr>
              <a:t>, 30%</a:t>
            </a:r>
            <a:r>
              <a:rPr lang="ko-KR" altLang="en-US" b="1" dirty="0">
                <a:solidFill>
                  <a:schemeClr val="bg2"/>
                </a:solidFill>
                <a:latin typeface="Söhne"/>
              </a:rPr>
              <a:t>는 검증을 위한 테스트 세트로 사용</a:t>
            </a:r>
            <a:endParaRPr lang="en-US" altLang="ko-KR" b="1" dirty="0">
              <a:solidFill>
                <a:schemeClr val="bg2"/>
              </a:solidFill>
              <a:latin typeface="Söhn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5D86C-ED32-4A06-F840-91FB5D7BEE49}"/>
              </a:ext>
            </a:extLst>
          </p:cNvPr>
          <p:cNvSpPr txBox="1"/>
          <p:nvPr/>
        </p:nvSpPr>
        <p:spPr>
          <a:xfrm>
            <a:off x="7300453" y="1181402"/>
            <a:ext cx="461132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1" i="0" dirty="0" err="1">
                <a:solidFill>
                  <a:schemeClr val="bg2"/>
                </a:solidFill>
                <a:effectLst/>
                <a:latin typeface="-apple-system"/>
              </a:rPr>
              <a:t>Apfel</a:t>
            </a:r>
            <a:r>
              <a:rPr lang="en-US" altLang="ko-KR" sz="1200" b="1" i="0" dirty="0">
                <a:solidFill>
                  <a:schemeClr val="bg2"/>
                </a:solidFill>
                <a:effectLst/>
                <a:latin typeface="-apple-system"/>
              </a:rPr>
              <a:t> </a:t>
            </a:r>
            <a:r>
              <a:rPr lang="ko-KR" altLang="en-US" sz="1200" b="1" i="0" dirty="0">
                <a:solidFill>
                  <a:schemeClr val="bg2"/>
                </a:solidFill>
                <a:effectLst/>
                <a:latin typeface="-apple-system"/>
              </a:rPr>
              <a:t>점수는 수술 후 메스꺼움과 구토 </a:t>
            </a:r>
            <a:r>
              <a:rPr lang="en-US" altLang="ko-KR" sz="1200" b="1" i="0" dirty="0">
                <a:solidFill>
                  <a:schemeClr val="bg2"/>
                </a:solidFill>
                <a:effectLst/>
                <a:latin typeface="-apple-system"/>
              </a:rPr>
              <a:t>(PONV)</a:t>
            </a:r>
            <a:r>
              <a:rPr lang="ko-KR" altLang="en-US" sz="1200" b="1" i="0" dirty="0">
                <a:solidFill>
                  <a:schemeClr val="bg2"/>
                </a:solidFill>
                <a:effectLst/>
                <a:latin typeface="-apple-system"/>
              </a:rPr>
              <a:t>의 위험을 예측하는 데 사용되는 도구입니다</a:t>
            </a:r>
            <a:r>
              <a:rPr lang="en-US" altLang="ko-KR" sz="1200" b="1" i="0" dirty="0">
                <a:solidFill>
                  <a:schemeClr val="bg2"/>
                </a:solidFill>
                <a:effectLst/>
                <a:latin typeface="-apple-system"/>
              </a:rPr>
              <a:t>. </a:t>
            </a:r>
            <a:r>
              <a:rPr lang="ko-KR" altLang="en-US" sz="1200" b="1" i="0" dirty="0">
                <a:solidFill>
                  <a:schemeClr val="bg2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점수는 환자가 일반 마취를 받는 동안 </a:t>
            </a:r>
            <a:r>
              <a:rPr lang="en-US" altLang="ko-KR" sz="1200" b="1" i="0" dirty="0">
                <a:solidFill>
                  <a:schemeClr val="bg2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PONV </a:t>
            </a:r>
            <a:r>
              <a:rPr lang="ko-KR" altLang="en-US" sz="1200" b="1" i="0" dirty="0">
                <a:solidFill>
                  <a:schemeClr val="bg2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위험을 평가하는 데 도움이 됩니다</a:t>
            </a:r>
            <a:r>
              <a:rPr lang="en-US" altLang="ko-KR" sz="1200" b="1" i="0" baseline="30000" dirty="0">
                <a:solidFill>
                  <a:schemeClr val="bg2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n-US" altLang="ko-KR" sz="1200" b="1" i="0" dirty="0">
                <a:solidFill>
                  <a:schemeClr val="bg2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US" altLang="ko-KR" sz="1200" b="1" i="0" dirty="0" err="1">
                <a:solidFill>
                  <a:schemeClr val="bg2"/>
                </a:solidFill>
                <a:effectLst/>
                <a:latin typeface="-apple-system"/>
              </a:rPr>
              <a:t>Apfel</a:t>
            </a:r>
            <a:r>
              <a:rPr lang="en-US" altLang="ko-KR" sz="1200" b="1" i="0" dirty="0">
                <a:solidFill>
                  <a:schemeClr val="bg2"/>
                </a:solidFill>
                <a:effectLst/>
                <a:latin typeface="-apple-system"/>
              </a:rPr>
              <a:t> </a:t>
            </a:r>
            <a:r>
              <a:rPr lang="ko-KR" altLang="en-US" sz="1200" b="1" i="0" dirty="0">
                <a:solidFill>
                  <a:schemeClr val="bg2"/>
                </a:solidFill>
                <a:effectLst/>
                <a:latin typeface="-apple-system"/>
              </a:rPr>
              <a:t>점수는 다음 네 가지 변수를 포함하며 해당되는 경우에 한 점을 할당합니다</a:t>
            </a:r>
            <a:r>
              <a:rPr lang="en-US" altLang="ko-KR" sz="1200" b="1" i="0" dirty="0">
                <a:solidFill>
                  <a:schemeClr val="bg2"/>
                </a:solidFill>
                <a:effectLst/>
                <a:latin typeface="-apple-system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ko-KR" altLang="en-US" sz="1200" b="1" i="0" dirty="0">
                <a:solidFill>
                  <a:schemeClr val="bg2"/>
                </a:solidFill>
                <a:effectLst/>
                <a:latin typeface="-apple-system"/>
              </a:rPr>
              <a:t>성별</a:t>
            </a:r>
            <a:r>
              <a:rPr lang="en-US" altLang="ko-KR" sz="1200" b="1" i="0" dirty="0">
                <a:solidFill>
                  <a:schemeClr val="bg2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200" b="1" i="0" dirty="0">
                <a:solidFill>
                  <a:schemeClr val="bg2"/>
                </a:solidFill>
                <a:effectLst/>
                <a:latin typeface="-apple-system"/>
              </a:rPr>
              <a:t>남성 </a:t>
            </a:r>
            <a:r>
              <a:rPr lang="en-US" altLang="ko-KR" sz="1200" b="1" i="0" dirty="0">
                <a:solidFill>
                  <a:schemeClr val="bg2"/>
                </a:solidFill>
                <a:effectLst/>
                <a:latin typeface="-apple-system"/>
              </a:rPr>
              <a:t>(0</a:t>
            </a:r>
            <a:r>
              <a:rPr lang="ko-KR" altLang="en-US" sz="1200" b="1" i="0" dirty="0">
                <a:solidFill>
                  <a:schemeClr val="bg2"/>
                </a:solidFill>
                <a:effectLst/>
                <a:latin typeface="-apple-system"/>
              </a:rPr>
              <a:t>점</a:t>
            </a:r>
            <a:r>
              <a:rPr lang="en-US" altLang="ko-KR" sz="1200" b="1" i="0" dirty="0">
                <a:solidFill>
                  <a:schemeClr val="bg2"/>
                </a:solidFill>
                <a:effectLst/>
                <a:latin typeface="-apple-system"/>
              </a:rPr>
              <a:t>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200" b="1" i="0" dirty="0">
                <a:solidFill>
                  <a:schemeClr val="bg2"/>
                </a:solidFill>
                <a:effectLst/>
                <a:latin typeface="-apple-system"/>
              </a:rPr>
              <a:t>여성 </a:t>
            </a:r>
            <a:r>
              <a:rPr lang="en-US" altLang="ko-KR" sz="1200" b="1" i="0" dirty="0">
                <a:solidFill>
                  <a:schemeClr val="bg2"/>
                </a:solidFill>
                <a:effectLst/>
                <a:latin typeface="-apple-system"/>
              </a:rPr>
              <a:t>(+1</a:t>
            </a:r>
            <a:r>
              <a:rPr lang="ko-KR" altLang="en-US" sz="1200" b="1" i="0" dirty="0">
                <a:solidFill>
                  <a:schemeClr val="bg2"/>
                </a:solidFill>
                <a:effectLst/>
                <a:latin typeface="-apple-system"/>
              </a:rPr>
              <a:t>점</a:t>
            </a:r>
            <a:r>
              <a:rPr lang="en-US" altLang="ko-KR" sz="1200" b="1" i="0" dirty="0">
                <a:solidFill>
                  <a:schemeClr val="bg2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ko-KR" altLang="en-US" sz="1200" b="1" i="0" dirty="0">
                <a:solidFill>
                  <a:schemeClr val="bg2"/>
                </a:solidFill>
                <a:effectLst/>
                <a:latin typeface="-apple-system"/>
              </a:rPr>
              <a:t>흡연 여부</a:t>
            </a:r>
            <a:r>
              <a:rPr lang="en-US" altLang="ko-KR" sz="1200" b="1" i="0" dirty="0">
                <a:solidFill>
                  <a:schemeClr val="bg2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200" b="1" i="0" dirty="0">
                <a:solidFill>
                  <a:schemeClr val="bg2"/>
                </a:solidFill>
                <a:effectLst/>
                <a:latin typeface="-apple-system"/>
              </a:rPr>
              <a:t>흡연자 </a:t>
            </a:r>
            <a:r>
              <a:rPr lang="en-US" altLang="ko-KR" sz="1200" b="1" i="0" dirty="0">
                <a:solidFill>
                  <a:schemeClr val="bg2"/>
                </a:solidFill>
                <a:effectLst/>
                <a:latin typeface="-apple-system"/>
              </a:rPr>
              <a:t>(0</a:t>
            </a:r>
            <a:r>
              <a:rPr lang="ko-KR" altLang="en-US" sz="1200" b="1" i="0" dirty="0">
                <a:solidFill>
                  <a:schemeClr val="bg2"/>
                </a:solidFill>
                <a:effectLst/>
                <a:latin typeface="-apple-system"/>
              </a:rPr>
              <a:t>점</a:t>
            </a:r>
            <a:r>
              <a:rPr lang="en-US" altLang="ko-KR" sz="1200" b="1" i="0" dirty="0">
                <a:solidFill>
                  <a:schemeClr val="bg2"/>
                </a:solidFill>
                <a:effectLst/>
                <a:latin typeface="-apple-system"/>
              </a:rPr>
              <a:t>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200" b="1" i="0" dirty="0">
                <a:solidFill>
                  <a:schemeClr val="bg2"/>
                </a:solidFill>
                <a:effectLst/>
                <a:latin typeface="-apple-system"/>
              </a:rPr>
              <a:t>비흡연자 </a:t>
            </a:r>
            <a:r>
              <a:rPr lang="en-US" altLang="ko-KR" sz="1200" b="1" i="0" dirty="0">
                <a:solidFill>
                  <a:schemeClr val="bg2"/>
                </a:solidFill>
                <a:effectLst/>
                <a:latin typeface="-apple-system"/>
              </a:rPr>
              <a:t>(+1</a:t>
            </a:r>
            <a:r>
              <a:rPr lang="ko-KR" altLang="en-US" sz="1200" b="1" i="0" dirty="0">
                <a:solidFill>
                  <a:schemeClr val="bg2"/>
                </a:solidFill>
                <a:effectLst/>
                <a:latin typeface="-apple-system"/>
              </a:rPr>
              <a:t>점</a:t>
            </a:r>
            <a:r>
              <a:rPr lang="en-US" altLang="ko-KR" sz="1200" b="1" i="0" dirty="0">
                <a:solidFill>
                  <a:schemeClr val="bg2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ko-KR" altLang="en-US" sz="1200" b="1" i="0" dirty="0">
                <a:solidFill>
                  <a:schemeClr val="bg2"/>
                </a:solidFill>
                <a:effectLst/>
                <a:latin typeface="-apple-system"/>
              </a:rPr>
              <a:t>멀미 또는 </a:t>
            </a:r>
            <a:r>
              <a:rPr lang="en-US" altLang="ko-KR" sz="1200" b="1" i="0" dirty="0">
                <a:solidFill>
                  <a:schemeClr val="bg2"/>
                </a:solidFill>
                <a:effectLst/>
                <a:latin typeface="-apple-system"/>
              </a:rPr>
              <a:t>PONV </a:t>
            </a:r>
            <a:r>
              <a:rPr lang="ko-KR" altLang="en-US" sz="1200" b="1" i="0" dirty="0">
                <a:solidFill>
                  <a:schemeClr val="bg2"/>
                </a:solidFill>
                <a:effectLst/>
                <a:latin typeface="-apple-system"/>
              </a:rPr>
              <a:t>병력</a:t>
            </a:r>
            <a:r>
              <a:rPr lang="en-US" altLang="ko-KR" sz="1200" b="1" i="0" dirty="0">
                <a:solidFill>
                  <a:schemeClr val="bg2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200" b="1" i="0" dirty="0">
                <a:solidFill>
                  <a:schemeClr val="bg2"/>
                </a:solidFill>
                <a:effectLst/>
                <a:latin typeface="-apple-system"/>
              </a:rPr>
              <a:t>없음 </a:t>
            </a:r>
            <a:r>
              <a:rPr lang="en-US" altLang="ko-KR" sz="1200" b="1" i="0" dirty="0">
                <a:solidFill>
                  <a:schemeClr val="bg2"/>
                </a:solidFill>
                <a:effectLst/>
                <a:latin typeface="-apple-system"/>
              </a:rPr>
              <a:t>(0</a:t>
            </a:r>
            <a:r>
              <a:rPr lang="ko-KR" altLang="en-US" sz="1200" b="1" i="0" dirty="0">
                <a:solidFill>
                  <a:schemeClr val="bg2"/>
                </a:solidFill>
                <a:effectLst/>
                <a:latin typeface="-apple-system"/>
              </a:rPr>
              <a:t>점</a:t>
            </a:r>
            <a:r>
              <a:rPr lang="en-US" altLang="ko-KR" sz="1200" b="1" i="0" dirty="0">
                <a:solidFill>
                  <a:schemeClr val="bg2"/>
                </a:solidFill>
                <a:effectLst/>
                <a:latin typeface="-apple-system"/>
              </a:rPr>
              <a:t>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200" b="1" i="0" dirty="0">
                <a:solidFill>
                  <a:schemeClr val="bg2"/>
                </a:solidFill>
                <a:effectLst/>
                <a:latin typeface="-apple-system"/>
              </a:rPr>
              <a:t>있음 </a:t>
            </a:r>
            <a:r>
              <a:rPr lang="en-US" altLang="ko-KR" sz="1200" b="1" i="0" dirty="0">
                <a:solidFill>
                  <a:schemeClr val="bg2"/>
                </a:solidFill>
                <a:effectLst/>
                <a:latin typeface="-apple-system"/>
              </a:rPr>
              <a:t>(+1</a:t>
            </a:r>
            <a:r>
              <a:rPr lang="ko-KR" altLang="en-US" sz="1200" b="1" i="0" dirty="0">
                <a:solidFill>
                  <a:schemeClr val="bg2"/>
                </a:solidFill>
                <a:effectLst/>
                <a:latin typeface="-apple-system"/>
              </a:rPr>
              <a:t>점</a:t>
            </a:r>
            <a:r>
              <a:rPr lang="en-US" altLang="ko-KR" sz="1200" b="1" i="0" dirty="0">
                <a:solidFill>
                  <a:schemeClr val="bg2"/>
                </a:solidFill>
                <a:effectLst/>
                <a:latin typeface="-apple-system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ko-KR" altLang="en-US" sz="1200" b="1" i="0" dirty="0">
                <a:solidFill>
                  <a:schemeClr val="bg2"/>
                </a:solidFill>
                <a:effectLst/>
                <a:latin typeface="-apple-system"/>
              </a:rPr>
              <a:t>수술 후 아편 유사 진통제 사용 여부</a:t>
            </a:r>
            <a:r>
              <a:rPr lang="en-US" altLang="ko-KR" sz="1200" b="1" i="0" dirty="0">
                <a:solidFill>
                  <a:schemeClr val="bg2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200" b="1" i="0" dirty="0">
                <a:solidFill>
                  <a:schemeClr val="bg2"/>
                </a:solidFill>
                <a:effectLst/>
                <a:latin typeface="-apple-system"/>
              </a:rPr>
              <a:t>사용하지 않음 </a:t>
            </a:r>
            <a:r>
              <a:rPr lang="en-US" altLang="ko-KR" sz="1200" b="1" i="0" dirty="0">
                <a:solidFill>
                  <a:schemeClr val="bg2"/>
                </a:solidFill>
                <a:effectLst/>
                <a:latin typeface="-apple-system"/>
              </a:rPr>
              <a:t>(0</a:t>
            </a:r>
            <a:r>
              <a:rPr lang="ko-KR" altLang="en-US" sz="1200" b="1" i="0" dirty="0">
                <a:solidFill>
                  <a:schemeClr val="bg2"/>
                </a:solidFill>
                <a:effectLst/>
                <a:latin typeface="-apple-system"/>
              </a:rPr>
              <a:t>점</a:t>
            </a:r>
            <a:r>
              <a:rPr lang="en-US" altLang="ko-KR" sz="1200" b="1" i="0" dirty="0">
                <a:solidFill>
                  <a:schemeClr val="bg2"/>
                </a:solidFill>
                <a:effectLst/>
                <a:latin typeface="-apple-system"/>
              </a:rPr>
              <a:t>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sz="1200" b="1" i="0" dirty="0">
                <a:solidFill>
                  <a:schemeClr val="bg2"/>
                </a:solidFill>
                <a:effectLst/>
                <a:latin typeface="-apple-system"/>
              </a:rPr>
              <a:t>사용함 </a:t>
            </a:r>
            <a:r>
              <a:rPr lang="en-US" altLang="ko-KR" sz="1200" b="1" i="0" dirty="0">
                <a:solidFill>
                  <a:schemeClr val="bg2"/>
                </a:solidFill>
                <a:effectLst/>
                <a:latin typeface="-apple-system"/>
              </a:rPr>
              <a:t>(+1</a:t>
            </a:r>
            <a:r>
              <a:rPr lang="ko-KR" altLang="en-US" sz="1200" b="1" i="0" dirty="0">
                <a:solidFill>
                  <a:schemeClr val="bg2"/>
                </a:solidFill>
                <a:effectLst/>
                <a:latin typeface="-apple-system"/>
              </a:rPr>
              <a:t>점</a:t>
            </a:r>
            <a:r>
              <a:rPr lang="en-US" altLang="ko-KR" sz="1200" b="1" i="0" dirty="0">
                <a:solidFill>
                  <a:schemeClr val="bg2"/>
                </a:solidFill>
                <a:effectLst/>
                <a:latin typeface="-apple-system"/>
              </a:rPr>
              <a:t>)</a:t>
            </a:r>
          </a:p>
          <a:p>
            <a:pPr algn="l"/>
            <a:r>
              <a:rPr lang="en-US" altLang="ko-KR" sz="1200" b="1" i="0" dirty="0" err="1">
                <a:solidFill>
                  <a:schemeClr val="bg2"/>
                </a:solidFill>
                <a:effectLst/>
                <a:latin typeface="-apple-system"/>
              </a:rPr>
              <a:t>Apfel</a:t>
            </a:r>
            <a:r>
              <a:rPr lang="en-US" altLang="ko-KR" sz="1200" b="1" i="0" dirty="0">
                <a:solidFill>
                  <a:schemeClr val="bg2"/>
                </a:solidFill>
                <a:effectLst/>
                <a:latin typeface="-apple-system"/>
              </a:rPr>
              <a:t> </a:t>
            </a:r>
            <a:r>
              <a:rPr lang="ko-KR" altLang="en-US" sz="1200" b="1" i="0" dirty="0">
                <a:solidFill>
                  <a:schemeClr val="bg2"/>
                </a:solidFill>
                <a:effectLst/>
                <a:latin typeface="-apple-system"/>
              </a:rPr>
              <a:t>점수는 </a:t>
            </a:r>
            <a:r>
              <a:rPr lang="en-US" altLang="ko-KR" sz="1200" b="1" i="0" dirty="0">
                <a:solidFill>
                  <a:schemeClr val="bg2"/>
                </a:solidFill>
                <a:effectLst/>
                <a:latin typeface="-apple-system"/>
              </a:rPr>
              <a:t>0</a:t>
            </a:r>
            <a:r>
              <a:rPr lang="ko-KR" altLang="en-US" sz="1200" b="1" i="0" dirty="0">
                <a:solidFill>
                  <a:schemeClr val="bg2"/>
                </a:solidFill>
                <a:effectLst/>
                <a:latin typeface="-apple-system"/>
              </a:rPr>
              <a:t>에서 </a:t>
            </a:r>
            <a:r>
              <a:rPr lang="en-US" altLang="ko-KR" sz="1200" b="1" i="0" dirty="0">
                <a:solidFill>
                  <a:schemeClr val="bg2"/>
                </a:solidFill>
                <a:effectLst/>
                <a:latin typeface="-apple-system"/>
              </a:rPr>
              <a:t>4</a:t>
            </a:r>
            <a:r>
              <a:rPr lang="ko-KR" altLang="en-US" sz="1200" b="1" i="0" dirty="0">
                <a:solidFill>
                  <a:schemeClr val="bg2"/>
                </a:solidFill>
                <a:effectLst/>
                <a:latin typeface="-apple-system"/>
              </a:rPr>
              <a:t>까지 범위를 가지며</a:t>
            </a:r>
            <a:r>
              <a:rPr lang="en-US" altLang="ko-KR" sz="1200" b="1" i="0" dirty="0">
                <a:solidFill>
                  <a:schemeClr val="bg2"/>
                </a:solidFill>
                <a:effectLst/>
                <a:latin typeface="-apple-system"/>
              </a:rPr>
              <a:t>, </a:t>
            </a:r>
            <a:r>
              <a:rPr lang="ko-KR" altLang="en-US" sz="1200" b="1" i="0" dirty="0">
                <a:solidFill>
                  <a:schemeClr val="bg2"/>
                </a:solidFill>
                <a:effectLst/>
                <a:latin typeface="-apple-system"/>
              </a:rPr>
              <a:t>점수가 높을수록 </a:t>
            </a:r>
            <a:r>
              <a:rPr lang="en-US" altLang="ko-KR" sz="1200" b="1" i="0" dirty="0">
                <a:solidFill>
                  <a:schemeClr val="bg2"/>
                </a:solidFill>
                <a:effectLst/>
                <a:latin typeface="-apple-system"/>
              </a:rPr>
              <a:t>24</a:t>
            </a:r>
            <a:r>
              <a:rPr lang="ko-KR" altLang="en-US" sz="1200" b="1" i="0" dirty="0">
                <a:solidFill>
                  <a:schemeClr val="bg2"/>
                </a:solidFill>
                <a:effectLst/>
                <a:latin typeface="-apple-system"/>
              </a:rPr>
              <a:t>시간 동안 </a:t>
            </a:r>
            <a:r>
              <a:rPr lang="en-US" altLang="ko-KR" sz="1200" b="1" i="0" dirty="0">
                <a:solidFill>
                  <a:schemeClr val="bg2"/>
                </a:solidFill>
                <a:effectLst/>
                <a:latin typeface="-apple-system"/>
              </a:rPr>
              <a:t>PONV </a:t>
            </a:r>
            <a:r>
              <a:rPr lang="ko-KR" altLang="en-US" sz="1200" b="1" i="0" dirty="0">
                <a:solidFill>
                  <a:schemeClr val="bg2"/>
                </a:solidFill>
                <a:effectLst/>
                <a:latin typeface="-apple-system"/>
              </a:rPr>
              <a:t>발생 위험이 더 높아집니다</a:t>
            </a:r>
            <a:r>
              <a:rPr lang="en-US" altLang="ko-KR" sz="1200" b="1" i="0" dirty="0">
                <a:solidFill>
                  <a:schemeClr val="bg2"/>
                </a:solidFill>
                <a:effectLst/>
                <a:latin typeface="-apple-system"/>
              </a:rPr>
              <a:t>. </a:t>
            </a:r>
            <a:r>
              <a:rPr lang="ko-KR" altLang="en-US" sz="1200" b="1" i="0" dirty="0">
                <a:solidFill>
                  <a:schemeClr val="bg2"/>
                </a:solidFill>
                <a:effectLst/>
                <a:latin typeface="-apple-system"/>
              </a:rPr>
              <a:t>다음은 </a:t>
            </a:r>
            <a:r>
              <a:rPr lang="en-US" altLang="ko-KR" sz="1200" b="1" i="0" dirty="0" err="1">
                <a:solidFill>
                  <a:schemeClr val="bg2"/>
                </a:solidFill>
                <a:effectLst/>
                <a:latin typeface="-apple-system"/>
              </a:rPr>
              <a:t>Apfel</a:t>
            </a:r>
            <a:r>
              <a:rPr lang="en-US" altLang="ko-KR" sz="1200" b="1" i="0" dirty="0">
                <a:solidFill>
                  <a:schemeClr val="bg2"/>
                </a:solidFill>
                <a:effectLst/>
                <a:latin typeface="-apple-system"/>
              </a:rPr>
              <a:t> </a:t>
            </a:r>
            <a:r>
              <a:rPr lang="ko-KR" altLang="en-US" sz="1200" b="1" i="0" dirty="0">
                <a:solidFill>
                  <a:schemeClr val="bg2"/>
                </a:solidFill>
                <a:effectLst/>
                <a:latin typeface="-apple-system"/>
              </a:rPr>
              <a:t>점수와 </a:t>
            </a:r>
            <a:r>
              <a:rPr lang="en-US" altLang="ko-KR" sz="1200" b="1" i="0" dirty="0">
                <a:solidFill>
                  <a:schemeClr val="bg2"/>
                </a:solidFill>
                <a:effectLst/>
                <a:latin typeface="-apple-system"/>
              </a:rPr>
              <a:t>PONV </a:t>
            </a:r>
            <a:r>
              <a:rPr lang="ko-KR" altLang="en-US" sz="1200" b="1" i="0" dirty="0">
                <a:solidFill>
                  <a:schemeClr val="bg2"/>
                </a:solidFill>
                <a:effectLst/>
                <a:latin typeface="-apple-system"/>
              </a:rPr>
              <a:t>발생 위험의 관계입니다</a:t>
            </a:r>
            <a:r>
              <a:rPr lang="en-US" altLang="ko-KR" sz="1200" b="1" i="0" dirty="0">
                <a:solidFill>
                  <a:schemeClr val="bg2"/>
                </a:solidFill>
                <a:effectLst/>
                <a:latin typeface="-apple-system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b="1" i="0" dirty="0" err="1">
                <a:solidFill>
                  <a:schemeClr val="bg2"/>
                </a:solidFill>
                <a:effectLst/>
                <a:latin typeface="-apple-system"/>
              </a:rPr>
              <a:t>Apfel</a:t>
            </a:r>
            <a:r>
              <a:rPr lang="en-US" altLang="ko-KR" sz="1200" b="1" i="0" dirty="0">
                <a:solidFill>
                  <a:schemeClr val="bg2"/>
                </a:solidFill>
                <a:effectLst/>
                <a:latin typeface="-apple-system"/>
              </a:rPr>
              <a:t> </a:t>
            </a:r>
            <a:r>
              <a:rPr lang="ko-KR" altLang="en-US" sz="1200" b="1" i="0" dirty="0">
                <a:solidFill>
                  <a:schemeClr val="bg2"/>
                </a:solidFill>
                <a:effectLst/>
                <a:latin typeface="-apple-system"/>
              </a:rPr>
              <a:t>점수</a:t>
            </a:r>
            <a:r>
              <a:rPr lang="en-US" altLang="ko-KR" sz="1200" b="1" i="0" dirty="0">
                <a:solidFill>
                  <a:schemeClr val="bg2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200" b="1" i="0" dirty="0">
                <a:solidFill>
                  <a:schemeClr val="bg2"/>
                </a:solidFill>
                <a:effectLst/>
                <a:latin typeface="-apple-system"/>
              </a:rPr>
              <a:t>0</a:t>
            </a:r>
            <a:r>
              <a:rPr lang="ko-KR" altLang="en-US" sz="1200" b="1" i="0" dirty="0">
                <a:solidFill>
                  <a:schemeClr val="bg2"/>
                </a:solidFill>
                <a:effectLst/>
                <a:latin typeface="-apple-system"/>
              </a:rPr>
              <a:t>점</a:t>
            </a:r>
            <a:r>
              <a:rPr lang="en-US" altLang="ko-KR" sz="1200" b="1" i="0" dirty="0">
                <a:solidFill>
                  <a:schemeClr val="bg2"/>
                </a:solidFill>
                <a:effectLst/>
                <a:latin typeface="-apple-system"/>
              </a:rPr>
              <a:t>: 10%</a:t>
            </a:r>
            <a:r>
              <a:rPr lang="ko-KR" altLang="en-US" sz="1200" b="1" i="0" dirty="0">
                <a:solidFill>
                  <a:schemeClr val="bg2"/>
                </a:solidFill>
                <a:effectLst/>
                <a:latin typeface="-apple-system"/>
              </a:rPr>
              <a:t>의 </a:t>
            </a:r>
            <a:r>
              <a:rPr lang="en-US" altLang="ko-KR" sz="1200" b="1" i="0" dirty="0">
                <a:solidFill>
                  <a:schemeClr val="bg2"/>
                </a:solidFill>
                <a:effectLst/>
                <a:latin typeface="-apple-system"/>
              </a:rPr>
              <a:t>PONV </a:t>
            </a:r>
            <a:r>
              <a:rPr lang="ko-KR" altLang="en-US" sz="1200" b="1" i="0" dirty="0">
                <a:solidFill>
                  <a:schemeClr val="bg2"/>
                </a:solidFill>
                <a:effectLst/>
                <a:latin typeface="-apple-system"/>
              </a:rPr>
              <a:t>발생 위험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200" b="1" i="0" dirty="0">
                <a:solidFill>
                  <a:schemeClr val="bg2"/>
                </a:solidFill>
                <a:effectLst/>
                <a:latin typeface="-apple-system"/>
              </a:rPr>
              <a:t>1</a:t>
            </a:r>
            <a:r>
              <a:rPr lang="ko-KR" altLang="en-US" sz="1200" b="1" i="0" dirty="0">
                <a:solidFill>
                  <a:schemeClr val="bg2"/>
                </a:solidFill>
                <a:effectLst/>
                <a:latin typeface="-apple-system"/>
              </a:rPr>
              <a:t>점</a:t>
            </a:r>
            <a:r>
              <a:rPr lang="en-US" altLang="ko-KR" sz="1200" b="1" i="0" dirty="0">
                <a:solidFill>
                  <a:schemeClr val="bg2"/>
                </a:solidFill>
                <a:effectLst/>
                <a:latin typeface="-apple-system"/>
              </a:rPr>
              <a:t>: 21%</a:t>
            </a:r>
            <a:r>
              <a:rPr lang="ko-KR" altLang="en-US" sz="1200" b="1" i="0" dirty="0">
                <a:solidFill>
                  <a:schemeClr val="bg2"/>
                </a:solidFill>
                <a:effectLst/>
                <a:latin typeface="-apple-system"/>
              </a:rPr>
              <a:t>의 </a:t>
            </a:r>
            <a:r>
              <a:rPr lang="en-US" altLang="ko-KR" sz="1200" b="1" i="0" dirty="0">
                <a:solidFill>
                  <a:schemeClr val="bg2"/>
                </a:solidFill>
                <a:effectLst/>
                <a:latin typeface="-apple-system"/>
              </a:rPr>
              <a:t>PONV </a:t>
            </a:r>
            <a:r>
              <a:rPr lang="ko-KR" altLang="en-US" sz="1200" b="1" i="0" dirty="0">
                <a:solidFill>
                  <a:schemeClr val="bg2"/>
                </a:solidFill>
                <a:effectLst/>
                <a:latin typeface="-apple-system"/>
              </a:rPr>
              <a:t>발생 위험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200" b="1" i="0" dirty="0">
                <a:solidFill>
                  <a:schemeClr val="bg2"/>
                </a:solidFill>
                <a:effectLst/>
                <a:latin typeface="-apple-system"/>
              </a:rPr>
              <a:t>2</a:t>
            </a:r>
            <a:r>
              <a:rPr lang="ko-KR" altLang="en-US" sz="1200" b="1" i="0" dirty="0">
                <a:solidFill>
                  <a:schemeClr val="bg2"/>
                </a:solidFill>
                <a:effectLst/>
                <a:latin typeface="-apple-system"/>
              </a:rPr>
              <a:t>점</a:t>
            </a:r>
            <a:r>
              <a:rPr lang="en-US" altLang="ko-KR" sz="1200" b="1" i="0" dirty="0">
                <a:solidFill>
                  <a:schemeClr val="bg2"/>
                </a:solidFill>
                <a:effectLst/>
                <a:latin typeface="-apple-system"/>
              </a:rPr>
              <a:t>: 39%</a:t>
            </a:r>
            <a:r>
              <a:rPr lang="ko-KR" altLang="en-US" sz="1200" b="1" i="0" dirty="0">
                <a:solidFill>
                  <a:schemeClr val="bg2"/>
                </a:solidFill>
                <a:effectLst/>
                <a:latin typeface="-apple-system"/>
              </a:rPr>
              <a:t>의 </a:t>
            </a:r>
            <a:r>
              <a:rPr lang="en-US" altLang="ko-KR" sz="1200" b="1" i="0" dirty="0">
                <a:solidFill>
                  <a:schemeClr val="bg2"/>
                </a:solidFill>
                <a:effectLst/>
                <a:latin typeface="-apple-system"/>
              </a:rPr>
              <a:t>PONV </a:t>
            </a:r>
            <a:r>
              <a:rPr lang="ko-KR" altLang="en-US" sz="1200" b="1" i="0" dirty="0">
                <a:solidFill>
                  <a:schemeClr val="bg2"/>
                </a:solidFill>
                <a:effectLst/>
                <a:latin typeface="-apple-system"/>
              </a:rPr>
              <a:t>발생 위험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200" b="1" i="0" dirty="0">
                <a:solidFill>
                  <a:schemeClr val="bg2"/>
                </a:solidFill>
                <a:effectLst/>
                <a:latin typeface="-apple-system"/>
              </a:rPr>
              <a:t>3</a:t>
            </a:r>
            <a:r>
              <a:rPr lang="ko-KR" altLang="en-US" sz="1200" b="1" i="0" dirty="0">
                <a:solidFill>
                  <a:schemeClr val="bg2"/>
                </a:solidFill>
                <a:effectLst/>
                <a:latin typeface="-apple-system"/>
              </a:rPr>
              <a:t>점</a:t>
            </a:r>
            <a:r>
              <a:rPr lang="en-US" altLang="ko-KR" sz="1200" b="1" i="0" dirty="0">
                <a:solidFill>
                  <a:schemeClr val="bg2"/>
                </a:solidFill>
                <a:effectLst/>
                <a:latin typeface="-apple-system"/>
              </a:rPr>
              <a:t>: 61%</a:t>
            </a:r>
            <a:r>
              <a:rPr lang="ko-KR" altLang="en-US" sz="1200" b="1" i="0" dirty="0">
                <a:solidFill>
                  <a:schemeClr val="bg2"/>
                </a:solidFill>
                <a:effectLst/>
                <a:latin typeface="-apple-system"/>
              </a:rPr>
              <a:t>의 </a:t>
            </a:r>
            <a:r>
              <a:rPr lang="en-US" altLang="ko-KR" sz="1200" b="1" i="0" dirty="0">
                <a:solidFill>
                  <a:schemeClr val="bg2"/>
                </a:solidFill>
                <a:effectLst/>
                <a:latin typeface="-apple-system"/>
              </a:rPr>
              <a:t>PONV </a:t>
            </a:r>
            <a:r>
              <a:rPr lang="ko-KR" altLang="en-US" sz="1200" b="1" i="0" dirty="0">
                <a:solidFill>
                  <a:schemeClr val="bg2"/>
                </a:solidFill>
                <a:effectLst/>
                <a:latin typeface="-apple-system"/>
              </a:rPr>
              <a:t>발생 위험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sz="1200" b="1" i="0" dirty="0">
                <a:solidFill>
                  <a:schemeClr val="bg2"/>
                </a:solidFill>
                <a:effectLst/>
                <a:latin typeface="-apple-system"/>
              </a:rPr>
              <a:t>4</a:t>
            </a:r>
            <a:r>
              <a:rPr lang="ko-KR" altLang="en-US" sz="1200" b="1" i="0" dirty="0">
                <a:solidFill>
                  <a:schemeClr val="bg2"/>
                </a:solidFill>
                <a:effectLst/>
                <a:latin typeface="-apple-system"/>
              </a:rPr>
              <a:t>점</a:t>
            </a:r>
            <a:r>
              <a:rPr lang="en-US" altLang="ko-KR" sz="1200" b="1" i="0" dirty="0">
                <a:solidFill>
                  <a:schemeClr val="bg2"/>
                </a:solidFill>
                <a:effectLst/>
                <a:latin typeface="-apple-system"/>
              </a:rPr>
              <a:t>: 79%</a:t>
            </a:r>
            <a:r>
              <a:rPr lang="ko-KR" altLang="en-US" sz="1200" b="1" i="0" dirty="0">
                <a:solidFill>
                  <a:schemeClr val="bg2"/>
                </a:solidFill>
                <a:effectLst/>
                <a:latin typeface="-apple-system"/>
              </a:rPr>
              <a:t>의 </a:t>
            </a:r>
            <a:r>
              <a:rPr lang="en-US" altLang="ko-KR" sz="1200" b="1" i="0" dirty="0">
                <a:solidFill>
                  <a:schemeClr val="bg2"/>
                </a:solidFill>
                <a:effectLst/>
                <a:latin typeface="-apple-system"/>
              </a:rPr>
              <a:t>PONV </a:t>
            </a:r>
            <a:r>
              <a:rPr lang="ko-KR" altLang="en-US" sz="1200" b="1" i="0" dirty="0">
                <a:solidFill>
                  <a:schemeClr val="bg2"/>
                </a:solidFill>
                <a:effectLst/>
                <a:latin typeface="-apple-system"/>
              </a:rPr>
              <a:t>발생 위험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B21CB4-73CB-8781-0C31-C00ADB050F52}"/>
              </a:ext>
            </a:extLst>
          </p:cNvPr>
          <p:cNvSpPr txBox="1"/>
          <p:nvPr/>
        </p:nvSpPr>
        <p:spPr>
          <a:xfrm>
            <a:off x="191729" y="98323"/>
            <a:ext cx="61156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2"/>
                </a:solidFill>
                <a:latin typeface="-apple-system"/>
              </a:rPr>
              <a:t>세부 설명</a:t>
            </a:r>
            <a:r>
              <a:rPr lang="ko-KR" altLang="en-US" sz="2400" b="1" i="0" dirty="0">
                <a:solidFill>
                  <a:schemeClr val="bg2"/>
                </a:solidFill>
                <a:effectLst/>
                <a:latin typeface="-apple-system"/>
              </a:rPr>
              <a:t> </a:t>
            </a:r>
            <a:r>
              <a:rPr lang="en-US" altLang="ko-KR" sz="2400" b="1" i="0" dirty="0">
                <a:solidFill>
                  <a:schemeClr val="bg2"/>
                </a:solidFill>
                <a:effectLst/>
                <a:latin typeface="-apple-system"/>
              </a:rPr>
              <a:t> 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7B58E-37BE-75A8-E28D-EF90AD914E87}"/>
              </a:ext>
            </a:extLst>
          </p:cNvPr>
          <p:cNvSpPr txBox="1"/>
          <p:nvPr/>
        </p:nvSpPr>
        <p:spPr>
          <a:xfrm>
            <a:off x="7300453" y="676778"/>
            <a:ext cx="42770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 err="1">
                <a:solidFill>
                  <a:schemeClr val="bg2"/>
                </a:solidFill>
                <a:latin typeface="-apple-system"/>
              </a:rPr>
              <a:t>Apfel</a:t>
            </a:r>
            <a:r>
              <a:rPr lang="en-US" altLang="ko-KR" sz="2400" b="1" dirty="0">
                <a:solidFill>
                  <a:schemeClr val="bg2"/>
                </a:solidFill>
                <a:latin typeface="-apple-system"/>
              </a:rPr>
              <a:t> </a:t>
            </a:r>
            <a:r>
              <a:rPr lang="ko-KR" altLang="en-US" sz="2400" b="1" dirty="0">
                <a:solidFill>
                  <a:schemeClr val="bg2"/>
                </a:solidFill>
                <a:latin typeface="-apple-system"/>
              </a:rPr>
              <a:t>점수 정의</a:t>
            </a:r>
            <a:r>
              <a:rPr lang="en-US" altLang="ko-KR" sz="2400" b="1" i="0" dirty="0">
                <a:solidFill>
                  <a:schemeClr val="bg2"/>
                </a:solidFill>
                <a:effectLst/>
                <a:latin typeface="-apple-system"/>
              </a:rPr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71857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E0F931F-5659-B53D-8092-E2BB7113F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46" y="646229"/>
            <a:ext cx="11956281" cy="57644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66BFAE-173E-4BE4-EA77-66AC62477E21}"/>
              </a:ext>
            </a:extLst>
          </p:cNvPr>
          <p:cNvSpPr txBox="1"/>
          <p:nvPr/>
        </p:nvSpPr>
        <p:spPr>
          <a:xfrm>
            <a:off x="191729" y="98323"/>
            <a:ext cx="61156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i="0" dirty="0">
                <a:solidFill>
                  <a:schemeClr val="bg2"/>
                </a:solidFill>
                <a:effectLst/>
                <a:latin typeface="-apple-system"/>
              </a:rPr>
              <a:t>참고 데이터 </a:t>
            </a:r>
            <a:r>
              <a:rPr lang="en-US" altLang="ko-KR" sz="2400" b="1" i="0" dirty="0">
                <a:solidFill>
                  <a:schemeClr val="bg2"/>
                </a:solidFill>
                <a:effectLst/>
                <a:latin typeface="-apple-system"/>
              </a:rPr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63778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1152054-4B3A-7C0D-AD59-11AE94DFAD16}"/>
              </a:ext>
            </a:extLst>
          </p:cNvPr>
          <p:cNvSpPr txBox="1"/>
          <p:nvPr/>
        </p:nvSpPr>
        <p:spPr>
          <a:xfrm>
            <a:off x="346586" y="9971"/>
            <a:ext cx="624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0" dirty="0" err="1">
                <a:solidFill>
                  <a:schemeClr val="bg2"/>
                </a:solidFill>
                <a:effectLst/>
                <a:latin typeface="-apple-system"/>
              </a:rPr>
              <a:t>Apfel</a:t>
            </a:r>
            <a:r>
              <a:rPr lang="en-US" altLang="ko-KR" sz="1800" b="1" i="0" dirty="0">
                <a:solidFill>
                  <a:schemeClr val="bg2"/>
                </a:solidFill>
                <a:effectLst/>
                <a:latin typeface="-apple-system"/>
              </a:rPr>
              <a:t> </a:t>
            </a:r>
            <a:r>
              <a:rPr lang="ko-KR" altLang="en-US" sz="1800" b="1" i="0" dirty="0">
                <a:solidFill>
                  <a:schemeClr val="bg2"/>
                </a:solidFill>
                <a:effectLst/>
                <a:latin typeface="-apple-system"/>
              </a:rPr>
              <a:t>변수</a:t>
            </a:r>
            <a:r>
              <a:rPr lang="en-US" altLang="ko-KR" sz="1800" b="1" i="0" dirty="0">
                <a:solidFill>
                  <a:schemeClr val="bg2"/>
                </a:solidFill>
                <a:effectLst/>
                <a:latin typeface="-apple-system"/>
              </a:rPr>
              <a:t>(4</a:t>
            </a:r>
            <a:r>
              <a:rPr lang="ko-KR" altLang="en-US" sz="1800" b="1" i="0" dirty="0">
                <a:solidFill>
                  <a:schemeClr val="bg2"/>
                </a:solidFill>
                <a:effectLst/>
                <a:latin typeface="-apple-system"/>
              </a:rPr>
              <a:t>종</a:t>
            </a:r>
            <a:r>
              <a:rPr lang="en-US" altLang="ko-KR" sz="1800" b="1" i="0" dirty="0">
                <a:solidFill>
                  <a:schemeClr val="bg2"/>
                </a:solidFill>
                <a:effectLst/>
                <a:latin typeface="-apple-system"/>
              </a:rPr>
              <a:t>)</a:t>
            </a:r>
            <a:r>
              <a:rPr lang="ko-KR" altLang="en-US" sz="1800" b="1" i="0" dirty="0">
                <a:solidFill>
                  <a:schemeClr val="bg2"/>
                </a:solidFill>
                <a:effectLst/>
                <a:latin typeface="-apple-system"/>
              </a:rPr>
              <a:t>만 적용한 </a:t>
            </a:r>
            <a:r>
              <a:rPr lang="en-US" altLang="ko-KR" sz="1800" b="1" i="0" dirty="0">
                <a:solidFill>
                  <a:schemeClr val="bg2"/>
                </a:solidFill>
                <a:effectLst/>
                <a:latin typeface="-apple-system"/>
              </a:rPr>
              <a:t>SVM</a:t>
            </a:r>
            <a:r>
              <a:rPr lang="en-US" altLang="ko-KR" b="1" dirty="0">
                <a:solidFill>
                  <a:schemeClr val="bg2"/>
                </a:solidFill>
                <a:latin typeface="-apple-system"/>
              </a:rPr>
              <a:t> </a:t>
            </a:r>
            <a:r>
              <a:rPr lang="ko-KR" altLang="en-US" b="1" dirty="0">
                <a:solidFill>
                  <a:schemeClr val="bg2"/>
                </a:solidFill>
                <a:latin typeface="-apple-system"/>
              </a:rPr>
              <a:t>모델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62DFDC-B82A-9B8B-62BC-1F5ACF7CEDE4}"/>
              </a:ext>
            </a:extLst>
          </p:cNvPr>
          <p:cNvSpPr txBox="1"/>
          <p:nvPr/>
        </p:nvSpPr>
        <p:spPr>
          <a:xfrm>
            <a:off x="176981" y="587829"/>
            <a:ext cx="6115664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import pandas as pd</a:t>
            </a:r>
          </a:p>
          <a:p>
            <a:r>
              <a:rPr lang="en-US" altLang="ko-KR" sz="1200" dirty="0"/>
              <a:t>from </a:t>
            </a:r>
            <a:r>
              <a:rPr lang="en-US" altLang="ko-KR" sz="1200" dirty="0" err="1"/>
              <a:t>sklearn.model_selection</a:t>
            </a:r>
            <a:r>
              <a:rPr lang="en-US" altLang="ko-KR" sz="1200" dirty="0"/>
              <a:t> import </a:t>
            </a:r>
            <a:r>
              <a:rPr lang="en-US" altLang="ko-KR" sz="1200" dirty="0" err="1"/>
              <a:t>train_test_split</a:t>
            </a:r>
            <a:endParaRPr lang="en-US" altLang="ko-KR" sz="1200" dirty="0"/>
          </a:p>
          <a:p>
            <a:r>
              <a:rPr lang="en-US" altLang="ko-KR" sz="1200" dirty="0"/>
              <a:t>from </a:t>
            </a:r>
            <a:r>
              <a:rPr lang="en-US" altLang="ko-KR" sz="1200" dirty="0" err="1"/>
              <a:t>sklearn.svm</a:t>
            </a:r>
            <a:r>
              <a:rPr lang="en-US" altLang="ko-KR" sz="1200" dirty="0"/>
              <a:t> import SVC</a:t>
            </a:r>
          </a:p>
          <a:p>
            <a:r>
              <a:rPr lang="en-US" altLang="ko-KR" sz="1200" dirty="0"/>
              <a:t>from </a:t>
            </a:r>
            <a:r>
              <a:rPr lang="en-US" altLang="ko-KR" sz="1200" dirty="0" err="1"/>
              <a:t>sklearn.model_selection</a:t>
            </a:r>
            <a:r>
              <a:rPr lang="en-US" altLang="ko-KR" sz="1200" dirty="0"/>
              <a:t> import </a:t>
            </a:r>
            <a:r>
              <a:rPr lang="en-US" altLang="ko-KR" sz="1200" dirty="0" err="1"/>
              <a:t>RepeatedStratifiedKFold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RandomizedSearchCV</a:t>
            </a:r>
            <a:endParaRPr lang="en-US" altLang="ko-KR" sz="1200" dirty="0"/>
          </a:p>
          <a:p>
            <a:r>
              <a:rPr lang="en-US" altLang="ko-KR" sz="1200" dirty="0"/>
              <a:t>from </a:t>
            </a:r>
            <a:r>
              <a:rPr lang="en-US" altLang="ko-KR" sz="1200" dirty="0" err="1"/>
              <a:t>sklearn.metrics</a:t>
            </a:r>
            <a:r>
              <a:rPr lang="en-US" altLang="ko-KR" sz="1200" dirty="0"/>
              <a:t> import </a:t>
            </a:r>
            <a:r>
              <a:rPr lang="en-US" altLang="ko-KR" sz="1200" dirty="0" err="1"/>
              <a:t>confusion_matrix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classification_report</a:t>
            </a:r>
            <a:endParaRPr lang="en-US" altLang="ko-KR" sz="1200" dirty="0"/>
          </a:p>
          <a:p>
            <a:r>
              <a:rPr lang="en-US" altLang="ko-KR" sz="1200" dirty="0"/>
              <a:t>from </a:t>
            </a:r>
            <a:r>
              <a:rPr lang="en-US" altLang="ko-KR" sz="1200" dirty="0" err="1"/>
              <a:t>sklearn.metrics</a:t>
            </a:r>
            <a:r>
              <a:rPr lang="en-US" altLang="ko-KR" sz="1200" dirty="0"/>
              <a:t> import </a:t>
            </a:r>
            <a:r>
              <a:rPr lang="en-US" altLang="ko-KR" sz="1200" dirty="0" err="1"/>
              <a:t>roc_curve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roc_auc_score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matplotlib.pyplot</a:t>
            </a:r>
            <a:r>
              <a:rPr lang="en-US" altLang="ko-KR" sz="1200" dirty="0"/>
              <a:t> as </a:t>
            </a:r>
            <a:r>
              <a:rPr lang="en-US" altLang="ko-KR" sz="1200" dirty="0" err="1"/>
              <a:t>plt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ko-KR" altLang="en-US" sz="1200" dirty="0"/>
              <a:t>데이터 불러오기</a:t>
            </a:r>
          </a:p>
          <a:p>
            <a:r>
              <a:rPr lang="en-US" altLang="ko-KR" sz="1200" dirty="0"/>
              <a:t>data = </a:t>
            </a:r>
            <a:r>
              <a:rPr lang="en-US" altLang="ko-KR" sz="1200" dirty="0" err="1"/>
              <a:t>pd.read_csv</a:t>
            </a:r>
            <a:r>
              <a:rPr lang="en-US" altLang="ko-KR" sz="1200" dirty="0"/>
              <a:t>("data.csv")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ko-KR" altLang="en-US" sz="1200" dirty="0"/>
              <a:t>데이터 </a:t>
            </a:r>
            <a:r>
              <a:rPr lang="ko-KR" altLang="en-US" sz="1200" dirty="0" err="1"/>
              <a:t>전처리</a:t>
            </a:r>
            <a:endParaRPr lang="ko-KR" altLang="en-US" sz="1200" dirty="0"/>
          </a:p>
          <a:p>
            <a:r>
              <a:rPr lang="en-US" altLang="ko-KR" sz="1200" dirty="0"/>
              <a:t>data = </a:t>
            </a:r>
            <a:r>
              <a:rPr lang="en-US" altLang="ko-KR" sz="1200" dirty="0" err="1"/>
              <a:t>data.iloc</a:t>
            </a:r>
            <a:r>
              <a:rPr lang="en-US" altLang="ko-KR" sz="1200" dirty="0"/>
              <a:t>[:, 1:37]  # </a:t>
            </a:r>
            <a:r>
              <a:rPr lang="ko-KR" altLang="en-US" sz="1200" dirty="0"/>
              <a:t>불필요한 열 제거</a:t>
            </a:r>
          </a:p>
          <a:p>
            <a:r>
              <a:rPr lang="en-US" altLang="ko-KR" sz="1200" dirty="0"/>
              <a:t>data = data[data['</a:t>
            </a:r>
            <a:r>
              <a:rPr lang="en-US" altLang="ko-KR" sz="1200" dirty="0" err="1"/>
              <a:t>type_an</a:t>
            </a:r>
            <a:r>
              <a:rPr lang="en-US" altLang="ko-KR" sz="1200" dirty="0"/>
              <a:t>'] == 1]  # G/A </a:t>
            </a:r>
            <a:r>
              <a:rPr lang="ko-KR" altLang="en-US" sz="1200" dirty="0"/>
              <a:t>환자만 선택</a:t>
            </a:r>
          </a:p>
          <a:p>
            <a:r>
              <a:rPr lang="en-US" altLang="ko-KR" sz="1200" dirty="0"/>
              <a:t>data['PONV'] = </a:t>
            </a:r>
            <a:r>
              <a:rPr lang="en-US" altLang="ko-KR" sz="1200" dirty="0" err="1"/>
              <a:t>pd.Categorical</a:t>
            </a:r>
            <a:r>
              <a:rPr lang="en-US" altLang="ko-KR" sz="1200" dirty="0"/>
              <a:t>(data['PONV'])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ko-KR" altLang="en-US" sz="1200" dirty="0"/>
              <a:t>훈련 및 테스트 세트 준비</a:t>
            </a:r>
          </a:p>
          <a:p>
            <a:r>
              <a:rPr lang="en-US" altLang="ko-KR" sz="1200" dirty="0"/>
              <a:t>X = data[['</a:t>
            </a:r>
            <a:r>
              <a:rPr lang="en-US" altLang="ko-KR" sz="1200" dirty="0" err="1"/>
              <a:t>motion_sickness</a:t>
            </a:r>
            <a:r>
              <a:rPr lang="en-US" altLang="ko-KR" sz="1200" dirty="0"/>
              <a:t>', '</a:t>
            </a:r>
            <a:r>
              <a:rPr lang="en-US" altLang="ko-KR" sz="1200" dirty="0" err="1"/>
              <a:t>premedi</a:t>
            </a:r>
            <a:r>
              <a:rPr lang="en-US" altLang="ko-KR" sz="1200" dirty="0"/>
              <a:t>', 'type_op.7', 'sex']]</a:t>
            </a:r>
          </a:p>
          <a:p>
            <a:r>
              <a:rPr lang="en-US" altLang="ko-KR" sz="1200" dirty="0"/>
              <a:t>y = data['PONV']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X_train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X_test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y_train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y_test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train_test_split</a:t>
            </a:r>
            <a:r>
              <a:rPr lang="en-US" altLang="ko-KR" sz="1200" dirty="0"/>
              <a:t>(X, y, </a:t>
            </a:r>
            <a:r>
              <a:rPr lang="en-US" altLang="ko-KR" sz="1200" dirty="0" err="1"/>
              <a:t>test_size</a:t>
            </a:r>
            <a:r>
              <a:rPr lang="en-US" altLang="ko-KR" sz="1200" dirty="0"/>
              <a:t>=0.3, </a:t>
            </a:r>
            <a:r>
              <a:rPr lang="en-US" altLang="ko-KR" sz="1200" dirty="0" err="1"/>
              <a:t>random_state</a:t>
            </a:r>
            <a:r>
              <a:rPr lang="en-US" altLang="ko-KR" sz="1200" dirty="0"/>
              <a:t>=42)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1. SVM </a:t>
            </a:r>
            <a:r>
              <a:rPr lang="ko-KR" altLang="en-US" sz="1200" dirty="0"/>
              <a:t>모델 훈련</a:t>
            </a:r>
          </a:p>
          <a:p>
            <a:r>
              <a:rPr lang="en-US" altLang="ko-KR" sz="1200" dirty="0" err="1"/>
              <a:t>svm_model</a:t>
            </a:r>
            <a:r>
              <a:rPr lang="en-US" altLang="ko-KR" sz="1200" dirty="0"/>
              <a:t> = SVC(kernel='poly')  # SVM </a:t>
            </a:r>
            <a:r>
              <a:rPr lang="ko-KR" altLang="en-US" sz="1200" dirty="0"/>
              <a:t>모델 생성</a:t>
            </a:r>
          </a:p>
          <a:p>
            <a:r>
              <a:rPr lang="en-US" altLang="ko-KR" sz="1200" dirty="0" err="1"/>
              <a:t>svm_model.fit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X_train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y_train</a:t>
            </a:r>
            <a:r>
              <a:rPr lang="en-US" altLang="ko-KR" sz="1200" dirty="0"/>
              <a:t>)  # </a:t>
            </a:r>
            <a:r>
              <a:rPr lang="ko-KR" altLang="en-US" sz="1200" dirty="0"/>
              <a:t>모델 훈련</a:t>
            </a:r>
          </a:p>
          <a:p>
            <a:endParaRPr lang="ko-KR" altLang="en-US" sz="1200" dirty="0"/>
          </a:p>
          <a:p>
            <a:r>
              <a:rPr lang="en-US" altLang="ko-KR" sz="1200" dirty="0"/>
              <a:t># 2. SVM </a:t>
            </a:r>
            <a:r>
              <a:rPr lang="ko-KR" altLang="en-US" sz="1200" dirty="0"/>
              <a:t>모델 성능 평가</a:t>
            </a:r>
          </a:p>
          <a:p>
            <a:r>
              <a:rPr lang="en-US" altLang="ko-KR" sz="1200" dirty="0" err="1"/>
              <a:t>y_train_pred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svm_model.predict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X_train</a:t>
            </a:r>
            <a:r>
              <a:rPr lang="en-US" altLang="ko-KR" sz="1200" dirty="0"/>
              <a:t>)  # </a:t>
            </a:r>
            <a:r>
              <a:rPr lang="ko-KR" altLang="en-US" sz="1200" dirty="0"/>
              <a:t>훈련 세트 예측</a:t>
            </a:r>
          </a:p>
          <a:p>
            <a:r>
              <a:rPr lang="en-US" altLang="ko-KR" sz="1200" dirty="0" err="1"/>
              <a:t>y_test_pred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svm_model.predict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X_test</a:t>
            </a:r>
            <a:r>
              <a:rPr lang="en-US" altLang="ko-KR" sz="1200" dirty="0"/>
              <a:t>)  # </a:t>
            </a:r>
            <a:r>
              <a:rPr lang="ko-KR" altLang="en-US" sz="1200" dirty="0"/>
              <a:t>테스트 세트 예측</a:t>
            </a:r>
          </a:p>
          <a:p>
            <a:endParaRPr lang="en-US" altLang="ko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91C26B-5F25-9E6E-331E-C3872C86ACEE}"/>
              </a:ext>
            </a:extLst>
          </p:cNvPr>
          <p:cNvSpPr txBox="1"/>
          <p:nvPr/>
        </p:nvSpPr>
        <p:spPr>
          <a:xfrm>
            <a:off x="6594986" y="379303"/>
            <a:ext cx="6115664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#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모델 성능 측정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print("Train Set:")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print(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confusion_matrix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y_train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y_train_pred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print(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classification_report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y_train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y_train_pred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print("Test Set:")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print(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confusion_matrix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y_test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y_test_pred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print(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classification_report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y_test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y_test_pred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# 3. ROC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곡선 및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AUC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계산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y_train_prob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 =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svm_model.decision_function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X_train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y_test_prob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 =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svm_model.decision_function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X_test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train_fpr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train_tpr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, _ =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roc_curve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y_train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y_train_prob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test_fpr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test_tpr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, _ =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roc_curve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y_test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y_test_prob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print("Train AUC:",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roc_auc_score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y_train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y_train_prob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print("Test AUC:",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roc_auc_score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y_test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y_test_prob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# ROC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곡선 시각화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plt.figure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figsize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=(8, 6))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plt.plot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train_fpr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train_tpr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, label="Train ROC Curve")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plt.plot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test_fpr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test_tpr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, label="Test ROC Curve")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plt.plot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([0, 1], [0, 1],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linestyle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="--", color="gray")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plt.xlabel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("False Positive Rate")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plt.ylabel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("True Positive Rate")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plt.title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("ROC Curve")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plt.legend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plt.show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90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55AF3F6-59E5-5E34-AA05-460C31CC9CFE}"/>
              </a:ext>
            </a:extLst>
          </p:cNvPr>
          <p:cNvSpPr txBox="1"/>
          <p:nvPr/>
        </p:nvSpPr>
        <p:spPr>
          <a:xfrm>
            <a:off x="346586" y="9971"/>
            <a:ext cx="624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0" dirty="0" err="1">
                <a:solidFill>
                  <a:schemeClr val="bg2"/>
                </a:solidFill>
                <a:effectLst/>
                <a:latin typeface="-apple-system"/>
              </a:rPr>
              <a:t>Apfel</a:t>
            </a:r>
            <a:r>
              <a:rPr lang="en-US" altLang="ko-KR" sz="1800" b="1" i="0" dirty="0">
                <a:solidFill>
                  <a:schemeClr val="bg2"/>
                </a:solidFill>
                <a:effectLst/>
                <a:latin typeface="-apple-system"/>
              </a:rPr>
              <a:t> </a:t>
            </a:r>
            <a:r>
              <a:rPr lang="ko-KR" altLang="en-US" sz="1800" b="1" i="0" dirty="0">
                <a:solidFill>
                  <a:schemeClr val="bg2"/>
                </a:solidFill>
                <a:effectLst/>
                <a:latin typeface="-apple-system"/>
              </a:rPr>
              <a:t>변수</a:t>
            </a:r>
            <a:r>
              <a:rPr lang="en-US" altLang="ko-KR" sz="1800" b="1" i="0" dirty="0">
                <a:solidFill>
                  <a:schemeClr val="bg2"/>
                </a:solidFill>
                <a:effectLst/>
                <a:latin typeface="-apple-system"/>
              </a:rPr>
              <a:t>(4</a:t>
            </a:r>
            <a:r>
              <a:rPr lang="ko-KR" altLang="en-US" sz="1800" b="1" i="0" dirty="0">
                <a:solidFill>
                  <a:schemeClr val="bg2"/>
                </a:solidFill>
                <a:effectLst/>
                <a:latin typeface="-apple-system"/>
              </a:rPr>
              <a:t>종</a:t>
            </a:r>
            <a:r>
              <a:rPr lang="en-US" altLang="ko-KR" sz="1800" b="1" i="0" dirty="0">
                <a:solidFill>
                  <a:schemeClr val="bg2"/>
                </a:solidFill>
                <a:effectLst/>
                <a:latin typeface="-apple-system"/>
              </a:rPr>
              <a:t>)</a:t>
            </a:r>
            <a:r>
              <a:rPr lang="ko-KR" altLang="en-US" sz="1800" b="1" i="0" dirty="0">
                <a:solidFill>
                  <a:schemeClr val="bg2"/>
                </a:solidFill>
                <a:effectLst/>
                <a:latin typeface="-apple-system"/>
              </a:rPr>
              <a:t>만 적용한 </a:t>
            </a:r>
            <a:r>
              <a:rPr lang="en-US" altLang="ko-KR" b="1" dirty="0">
                <a:solidFill>
                  <a:schemeClr val="bg2"/>
                </a:solidFill>
                <a:latin typeface="-apple-system"/>
              </a:rPr>
              <a:t>SVM </a:t>
            </a:r>
            <a:r>
              <a:rPr lang="ko-KR" altLang="en-US" b="1" dirty="0">
                <a:solidFill>
                  <a:schemeClr val="bg2"/>
                </a:solidFill>
                <a:latin typeface="-apple-system"/>
              </a:rPr>
              <a:t>성능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FB7B317-9572-E65F-076D-962916752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86" y="555523"/>
            <a:ext cx="4729761" cy="614024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4624F7D-F695-E8EC-7859-F334A5833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223" y="644013"/>
            <a:ext cx="6131924" cy="531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29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154">
            <a:extLst>
              <a:ext uri="{FF2B5EF4-FFF2-40B4-BE49-F238E27FC236}">
                <a16:creationId xmlns:a16="http://schemas.microsoft.com/office/drawing/2014/main" id="{C0F9D046-9A16-E6DC-F1AA-86F231AE781A}"/>
              </a:ext>
            </a:extLst>
          </p:cNvPr>
          <p:cNvSpPr txBox="1"/>
          <p:nvPr/>
        </p:nvSpPr>
        <p:spPr>
          <a:xfrm>
            <a:off x="186813" y="0"/>
            <a:ext cx="6115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0" dirty="0">
                <a:solidFill>
                  <a:schemeClr val="bg1"/>
                </a:solidFill>
                <a:effectLst/>
                <a:latin typeface="Söhne"/>
              </a:rPr>
              <a:t>13</a:t>
            </a:r>
            <a:r>
              <a:rPr lang="ko-KR" altLang="en-US" sz="1800" b="1" i="0" dirty="0">
                <a:solidFill>
                  <a:schemeClr val="bg1"/>
                </a:solidFill>
                <a:effectLst/>
                <a:latin typeface="Söhne"/>
              </a:rPr>
              <a:t>개 변수를 적용한 </a:t>
            </a:r>
            <a:r>
              <a:rPr lang="en-US" altLang="ko-KR" sz="1800" b="1" i="0" dirty="0" err="1">
                <a:solidFill>
                  <a:schemeClr val="bg1"/>
                </a:solidFill>
                <a:effectLst/>
                <a:latin typeface="Söhne"/>
              </a:rPr>
              <a:t>XGBoost</a:t>
            </a:r>
            <a:r>
              <a:rPr lang="en-US" altLang="ko-KR" sz="18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ko-KR" altLang="en-US" sz="1800" b="1" i="0" dirty="0">
                <a:solidFill>
                  <a:schemeClr val="bg1"/>
                </a:solidFill>
                <a:effectLst/>
                <a:latin typeface="Söhne"/>
              </a:rPr>
              <a:t>모델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553C3-5E6D-9D2A-7372-3AE3B1B7BB71}"/>
              </a:ext>
            </a:extLst>
          </p:cNvPr>
          <p:cNvSpPr txBox="1"/>
          <p:nvPr/>
        </p:nvSpPr>
        <p:spPr>
          <a:xfrm>
            <a:off x="314632" y="683964"/>
            <a:ext cx="611566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import </a:t>
            </a:r>
            <a:r>
              <a:rPr lang="en-US" altLang="ko-KR" sz="1200" dirty="0" err="1"/>
              <a:t>xgboost</a:t>
            </a:r>
            <a:r>
              <a:rPr lang="en-US" altLang="ko-KR" sz="1200" dirty="0"/>
              <a:t> as </a:t>
            </a:r>
            <a:r>
              <a:rPr lang="en-US" altLang="ko-KR" sz="1200" dirty="0" err="1"/>
              <a:t>xgb</a:t>
            </a:r>
            <a:endParaRPr lang="en-US" altLang="ko-KR" sz="1200" dirty="0"/>
          </a:p>
          <a:p>
            <a:r>
              <a:rPr lang="en-US" altLang="ko-KR" sz="1200" dirty="0"/>
              <a:t>from </a:t>
            </a:r>
            <a:r>
              <a:rPr lang="en-US" altLang="ko-KR" sz="1200" dirty="0" err="1"/>
              <a:t>sklearn.model_selection</a:t>
            </a:r>
            <a:r>
              <a:rPr lang="en-US" altLang="ko-KR" sz="1200" dirty="0"/>
              <a:t> import </a:t>
            </a:r>
            <a:r>
              <a:rPr lang="en-US" altLang="ko-KR" sz="1200" dirty="0" err="1"/>
              <a:t>train_test_split</a:t>
            </a:r>
            <a:endParaRPr lang="en-US" altLang="ko-KR" sz="1200" dirty="0"/>
          </a:p>
          <a:p>
            <a:r>
              <a:rPr lang="en-US" altLang="ko-KR" sz="1200" dirty="0"/>
              <a:t>from </a:t>
            </a:r>
            <a:r>
              <a:rPr lang="en-US" altLang="ko-KR" sz="1200" dirty="0" err="1"/>
              <a:t>sklearn.metrics</a:t>
            </a:r>
            <a:r>
              <a:rPr lang="en-US" altLang="ko-KR" sz="1200" dirty="0"/>
              <a:t> import </a:t>
            </a:r>
            <a:r>
              <a:rPr lang="en-US" altLang="ko-KR" sz="1200" dirty="0" err="1"/>
              <a:t>confusion_matrix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classification_report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roc_curve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roc_auc_score</a:t>
            </a:r>
            <a:endParaRPr lang="en-US" altLang="ko-KR" sz="1200" dirty="0"/>
          </a:p>
          <a:p>
            <a:r>
              <a:rPr lang="en-US" altLang="ko-KR" sz="1200" dirty="0"/>
              <a:t>import </a:t>
            </a:r>
            <a:r>
              <a:rPr lang="en-US" altLang="ko-KR" sz="1200" dirty="0" err="1"/>
              <a:t>matplotlib.pyplot</a:t>
            </a:r>
            <a:r>
              <a:rPr lang="en-US" altLang="ko-KR" sz="1200" dirty="0"/>
              <a:t> as </a:t>
            </a:r>
            <a:r>
              <a:rPr lang="en-US" altLang="ko-KR" sz="1200" dirty="0" err="1"/>
              <a:t>plt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ko-KR" altLang="en-US" sz="1200" dirty="0"/>
              <a:t>데이터 불러오기</a:t>
            </a:r>
          </a:p>
          <a:p>
            <a:r>
              <a:rPr lang="en-US" altLang="ko-KR" sz="1200" dirty="0"/>
              <a:t>data = </a:t>
            </a:r>
            <a:r>
              <a:rPr lang="en-US" altLang="ko-KR" sz="1200" dirty="0" err="1"/>
              <a:t>pd.read_csv</a:t>
            </a:r>
            <a:r>
              <a:rPr lang="en-US" altLang="ko-KR" sz="1200" dirty="0"/>
              <a:t>("data.csv")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ko-KR" altLang="en-US" sz="1200" dirty="0"/>
              <a:t>데이터 </a:t>
            </a:r>
            <a:r>
              <a:rPr lang="ko-KR" altLang="en-US" sz="1200" dirty="0" err="1"/>
              <a:t>전처리</a:t>
            </a:r>
            <a:endParaRPr lang="ko-KR" altLang="en-US" sz="1200" dirty="0"/>
          </a:p>
          <a:p>
            <a:r>
              <a:rPr lang="en-US" altLang="ko-KR" sz="1200" dirty="0"/>
              <a:t>data = </a:t>
            </a:r>
            <a:r>
              <a:rPr lang="en-US" altLang="ko-KR" sz="1200" dirty="0" err="1"/>
              <a:t>data.iloc</a:t>
            </a:r>
            <a:r>
              <a:rPr lang="en-US" altLang="ko-KR" sz="1200" dirty="0"/>
              <a:t>[:, 1:37]  # </a:t>
            </a:r>
            <a:r>
              <a:rPr lang="ko-KR" altLang="en-US" sz="1200" dirty="0"/>
              <a:t>불필요한 열 제거</a:t>
            </a:r>
          </a:p>
          <a:p>
            <a:r>
              <a:rPr lang="en-US" altLang="ko-KR" sz="1200" dirty="0"/>
              <a:t>data = data[data['</a:t>
            </a:r>
            <a:r>
              <a:rPr lang="en-US" altLang="ko-KR" sz="1200" dirty="0" err="1"/>
              <a:t>type_an</a:t>
            </a:r>
            <a:r>
              <a:rPr lang="en-US" altLang="ko-KR" sz="1200" dirty="0"/>
              <a:t>'] == 1]  # G/A </a:t>
            </a:r>
            <a:r>
              <a:rPr lang="ko-KR" altLang="en-US" sz="1200" dirty="0"/>
              <a:t>환자만 선택</a:t>
            </a:r>
          </a:p>
          <a:p>
            <a:r>
              <a:rPr lang="en-US" altLang="ko-KR" sz="1200" dirty="0"/>
              <a:t>data['PONV'] = </a:t>
            </a:r>
            <a:r>
              <a:rPr lang="en-US" altLang="ko-KR" sz="1200" dirty="0" err="1"/>
              <a:t>pd.Categorical</a:t>
            </a:r>
            <a:r>
              <a:rPr lang="en-US" altLang="ko-KR" sz="1200" dirty="0"/>
              <a:t>(data['PONV'])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ko-KR" altLang="en-US" sz="1200" dirty="0"/>
              <a:t>훈련 및 테스트 세트 준비</a:t>
            </a:r>
          </a:p>
          <a:p>
            <a:r>
              <a:rPr lang="en-US" altLang="ko-KR" sz="1200" dirty="0"/>
              <a:t>X = data[['</a:t>
            </a:r>
            <a:r>
              <a:rPr lang="en-US" altLang="ko-KR" sz="1200" dirty="0" err="1"/>
              <a:t>motion_sickness</a:t>
            </a:r>
            <a:r>
              <a:rPr lang="en-US" altLang="ko-KR" sz="1200" dirty="0"/>
              <a:t>', '</a:t>
            </a:r>
            <a:r>
              <a:rPr lang="en-US" altLang="ko-KR" sz="1200" dirty="0" err="1"/>
              <a:t>main_fentanyl</a:t>
            </a:r>
            <a:r>
              <a:rPr lang="en-US" altLang="ko-KR" sz="1200" dirty="0"/>
              <a:t>', 'age', '</a:t>
            </a:r>
            <a:r>
              <a:rPr lang="en-US" altLang="ko-KR" sz="1200" dirty="0" err="1"/>
              <a:t>bmi</a:t>
            </a:r>
            <a:r>
              <a:rPr lang="en-US" altLang="ko-KR" sz="1200" dirty="0"/>
              <a:t>', '</a:t>
            </a:r>
            <a:r>
              <a:rPr lang="en-US" altLang="ko-KR" sz="1200" dirty="0" err="1"/>
              <a:t>asa</a:t>
            </a:r>
            <a:r>
              <a:rPr lang="en-US" altLang="ko-KR" sz="1200" dirty="0"/>
              <a:t>', '</a:t>
            </a:r>
            <a:r>
              <a:rPr lang="en-US" altLang="ko-KR" sz="1200" dirty="0" err="1"/>
              <a:t>ponv</a:t>
            </a:r>
            <a:r>
              <a:rPr lang="en-US" altLang="ko-KR" sz="1200" dirty="0"/>
              <a:t>', '</a:t>
            </a:r>
            <a:r>
              <a:rPr lang="en-US" altLang="ko-KR" sz="1200" dirty="0" err="1"/>
              <a:t>premedi</a:t>
            </a:r>
            <a:r>
              <a:rPr lang="en-US" altLang="ko-KR" sz="1200" dirty="0"/>
              <a:t>', 'type_op.7', '</a:t>
            </a:r>
            <a:r>
              <a:rPr lang="en-US" altLang="ko-KR" sz="1200" dirty="0" err="1"/>
              <a:t>duration_an</a:t>
            </a:r>
            <a:r>
              <a:rPr lang="en-US" altLang="ko-KR" sz="1200" dirty="0"/>
              <a:t>',</a:t>
            </a:r>
          </a:p>
          <a:p>
            <a:r>
              <a:rPr lang="en-US" altLang="ko-KR" sz="1200" dirty="0"/>
              <a:t>          'sex', '</a:t>
            </a:r>
            <a:r>
              <a:rPr lang="en-US" altLang="ko-KR" sz="1200" dirty="0" err="1"/>
              <a:t>lapa</a:t>
            </a:r>
            <a:r>
              <a:rPr lang="en-US" altLang="ko-KR" sz="1200" dirty="0"/>
              <a:t>', '</a:t>
            </a:r>
            <a:r>
              <a:rPr lang="en-US" altLang="ko-KR" sz="1200" dirty="0" err="1"/>
              <a:t>htn</a:t>
            </a:r>
            <a:r>
              <a:rPr lang="en-US" altLang="ko-KR" sz="1200" dirty="0"/>
              <a:t>', '</a:t>
            </a:r>
            <a:r>
              <a:rPr lang="en-US" altLang="ko-KR" sz="1200" dirty="0" err="1"/>
              <a:t>pre_op</a:t>
            </a:r>
            <a:r>
              <a:rPr lang="en-US" altLang="ko-KR" sz="1200" dirty="0"/>
              <a:t>']]</a:t>
            </a:r>
          </a:p>
          <a:p>
            <a:r>
              <a:rPr lang="en-US" altLang="ko-KR" sz="1200" dirty="0"/>
              <a:t>y = data['PONV']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X_train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X_test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y_train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y_test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train_test_split</a:t>
            </a:r>
            <a:r>
              <a:rPr lang="en-US" altLang="ko-KR" sz="1200" dirty="0"/>
              <a:t>(X, y, </a:t>
            </a:r>
            <a:r>
              <a:rPr lang="en-US" altLang="ko-KR" sz="1200" dirty="0" err="1"/>
              <a:t>test_size</a:t>
            </a:r>
            <a:r>
              <a:rPr lang="en-US" altLang="ko-KR" sz="1200" dirty="0"/>
              <a:t>=0.3, </a:t>
            </a:r>
            <a:r>
              <a:rPr lang="en-US" altLang="ko-KR" sz="1200" dirty="0" err="1"/>
              <a:t>random_state</a:t>
            </a:r>
            <a:r>
              <a:rPr lang="en-US" altLang="ko-KR" sz="1200" dirty="0"/>
              <a:t>=42)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en-US" altLang="ko-KR" sz="1200" dirty="0" err="1"/>
              <a:t>XGBoost</a:t>
            </a:r>
            <a:r>
              <a:rPr lang="en-US" altLang="ko-KR" sz="1200" dirty="0"/>
              <a:t> </a:t>
            </a:r>
            <a:r>
              <a:rPr lang="ko-KR" altLang="en-US" sz="1200" dirty="0"/>
              <a:t>모델 훈련</a:t>
            </a:r>
          </a:p>
          <a:p>
            <a:r>
              <a:rPr lang="en-US" altLang="ko-KR" sz="1200" dirty="0" err="1"/>
              <a:t>xgb_model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xgb.XGBClassifier</a:t>
            </a:r>
            <a:r>
              <a:rPr lang="en-US" altLang="ko-KR" sz="1200" dirty="0"/>
              <a:t>()</a:t>
            </a:r>
          </a:p>
          <a:p>
            <a:r>
              <a:rPr lang="en-US" altLang="ko-KR" sz="1200" dirty="0" err="1"/>
              <a:t>xgb_model.fit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X_train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y_train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en-US" altLang="ko-KR" sz="1200" dirty="0" err="1"/>
              <a:t>XGBoost</a:t>
            </a:r>
            <a:r>
              <a:rPr lang="en-US" altLang="ko-KR" sz="1200" dirty="0"/>
              <a:t> </a:t>
            </a:r>
            <a:r>
              <a:rPr lang="ko-KR" altLang="en-US" sz="1200" dirty="0"/>
              <a:t>모델 성능 평가</a:t>
            </a:r>
          </a:p>
          <a:p>
            <a:r>
              <a:rPr lang="en-US" altLang="ko-KR" sz="1200" dirty="0" err="1"/>
              <a:t>y_train_pred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xgb_model.predict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X_train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err="1"/>
              <a:t>y_test_pred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xgb_model.predict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X_test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DA633C-432F-5858-C7AF-E8F60000A64F}"/>
              </a:ext>
            </a:extLst>
          </p:cNvPr>
          <p:cNvSpPr txBox="1"/>
          <p:nvPr/>
        </p:nvSpPr>
        <p:spPr>
          <a:xfrm>
            <a:off x="6646606" y="683964"/>
            <a:ext cx="4827639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# </a:t>
            </a:r>
            <a:r>
              <a:rPr lang="ko-KR" altLang="en-US" sz="1200" dirty="0"/>
              <a:t>모델 성능 측정</a:t>
            </a:r>
          </a:p>
          <a:p>
            <a:r>
              <a:rPr lang="en-US" altLang="ko-KR" sz="1200" dirty="0"/>
              <a:t>print("Train Set:")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confusion_matrix</a:t>
            </a:r>
            <a:r>
              <a:rPr lang="en-US" altLang="ko-KR" sz="1200" dirty="0"/>
              <a:t>(</a:t>
            </a:r>
            <a:r>
              <a:rPr lang="en-US" altLang="ko-KR" sz="1200" dirty="0" err="1"/>
              <a:t>y_train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y_train_pred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classification_report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y_train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y_train_pred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print("Test Set:")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confusion_matrix</a:t>
            </a:r>
            <a:r>
              <a:rPr lang="en-US" altLang="ko-KR" sz="1200" dirty="0"/>
              <a:t>(</a:t>
            </a:r>
            <a:r>
              <a:rPr lang="en-US" altLang="ko-KR" sz="1200" dirty="0" err="1"/>
              <a:t>y_test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y_test_pred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classification_report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y_test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y_test_pred</a:t>
            </a:r>
            <a:r>
              <a:rPr lang="en-US" altLang="ko-KR" sz="1200" dirty="0"/>
              <a:t>))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# ROC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곡선 및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AUC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계산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y_train_prob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 =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xgb_model.predict_proba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X_train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)[:, 1]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y_test_prob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 =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xgb_model.predict_proba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X_test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)[:, 1]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train_fpr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train_tpr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, _ =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roc_curve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y_train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y_train_prob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test_fpr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test_tpr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, _ =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roc_curve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y_test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y_test_prob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print("Train AUC:",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roc_auc_score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y_train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y_train_prob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print("Test AUC:",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roc_auc_score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y_test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y_test_prob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# ROC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곡선 시각화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plt.figure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figsize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=(8, 6))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plt.plot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train_fpr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train_tpr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, label="Train ROC Curve")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plt.plot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(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test_fpr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test_tpr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, label="Test ROC Curve")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plt.plot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([0, 1], [0, 1],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linestyle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="--", color="gray")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plt.xlabel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("False Positive Rate")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plt.ylabel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("True Positive Rate")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plt.title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("ROC Curve")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plt.legend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plt.show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GothicNeo"/>
                <a:ea typeface="+mn-ea"/>
                <a:cs typeface="+mn-cs"/>
              </a:rPr>
              <a:t>()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GothicNe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8439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35D66C7-1C73-DBC3-F5A2-6AE4DF58EE24}"/>
              </a:ext>
            </a:extLst>
          </p:cNvPr>
          <p:cNvSpPr txBox="1"/>
          <p:nvPr/>
        </p:nvSpPr>
        <p:spPr>
          <a:xfrm>
            <a:off x="186813" y="0"/>
            <a:ext cx="6115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i="0" dirty="0">
                <a:solidFill>
                  <a:schemeClr val="bg1"/>
                </a:solidFill>
                <a:effectLst/>
                <a:latin typeface="Söhne"/>
              </a:rPr>
              <a:t>13</a:t>
            </a:r>
            <a:r>
              <a:rPr lang="ko-KR" altLang="en-US" sz="1800" b="1" i="0" dirty="0">
                <a:solidFill>
                  <a:schemeClr val="bg1"/>
                </a:solidFill>
                <a:effectLst/>
                <a:latin typeface="Söhne"/>
              </a:rPr>
              <a:t>개 변수를 적용한 </a:t>
            </a:r>
            <a:r>
              <a:rPr lang="en-US" altLang="ko-KR" sz="1800" b="1" i="0" dirty="0" err="1">
                <a:solidFill>
                  <a:schemeClr val="bg1"/>
                </a:solidFill>
                <a:effectLst/>
                <a:latin typeface="Söhne"/>
              </a:rPr>
              <a:t>XGBoost</a:t>
            </a:r>
            <a:r>
              <a:rPr lang="en-US" altLang="ko-KR" sz="18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r>
              <a:rPr lang="ko-KR" altLang="en-US" sz="1800" b="1" i="0" dirty="0">
                <a:solidFill>
                  <a:schemeClr val="bg1"/>
                </a:solidFill>
                <a:effectLst/>
                <a:latin typeface="Söhne"/>
              </a:rPr>
              <a:t>성능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6E725E-FDF5-EE63-78CA-A6CF01F01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10" y="645824"/>
            <a:ext cx="5073780" cy="60235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2BCF67A-488C-4030-8906-D8924D631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45824"/>
            <a:ext cx="5638764" cy="490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9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985635-52B6-42C1-15D1-D7A396C3A198}"/>
              </a:ext>
            </a:extLst>
          </p:cNvPr>
          <p:cNvSpPr txBox="1"/>
          <p:nvPr/>
        </p:nvSpPr>
        <p:spPr>
          <a:xfrm>
            <a:off x="157317" y="978301"/>
            <a:ext cx="6115664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import pandas as pd</a:t>
            </a:r>
          </a:p>
          <a:p>
            <a:r>
              <a:rPr lang="en-US" altLang="ko-KR" sz="1200" dirty="0"/>
              <a:t>from </a:t>
            </a:r>
            <a:r>
              <a:rPr lang="en-US" altLang="ko-KR" sz="1200" dirty="0" err="1"/>
              <a:t>sklearn.model_selection</a:t>
            </a:r>
            <a:r>
              <a:rPr lang="en-US" altLang="ko-KR" sz="1200" dirty="0"/>
              <a:t> import </a:t>
            </a:r>
            <a:r>
              <a:rPr lang="en-US" altLang="ko-KR" sz="1200" dirty="0" err="1"/>
              <a:t>train_test_split</a:t>
            </a:r>
            <a:endParaRPr lang="en-US" altLang="ko-KR" sz="1200" dirty="0"/>
          </a:p>
          <a:p>
            <a:r>
              <a:rPr lang="en-US" altLang="ko-KR" sz="1200" dirty="0"/>
              <a:t>from </a:t>
            </a:r>
            <a:r>
              <a:rPr lang="en-US" altLang="ko-KR" sz="1200" dirty="0" err="1"/>
              <a:t>imblearn.over_sampling</a:t>
            </a:r>
            <a:r>
              <a:rPr lang="en-US" altLang="ko-KR" sz="1200" dirty="0"/>
              <a:t> import SMOTE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ko-KR" altLang="en-US" sz="1200" dirty="0"/>
              <a:t>데이터 불러오기</a:t>
            </a:r>
          </a:p>
          <a:p>
            <a:r>
              <a:rPr lang="en-US" altLang="ko-KR" sz="1200" dirty="0"/>
              <a:t>data = </a:t>
            </a:r>
            <a:r>
              <a:rPr lang="en-US" altLang="ko-KR" sz="1200" dirty="0" err="1"/>
              <a:t>pd.read_csv</a:t>
            </a:r>
            <a:r>
              <a:rPr lang="en-US" altLang="ko-KR" sz="1200" dirty="0"/>
              <a:t>("data.csv")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ko-KR" altLang="en-US" sz="1200" dirty="0"/>
              <a:t>데이터 </a:t>
            </a:r>
            <a:r>
              <a:rPr lang="ko-KR" altLang="en-US" sz="1200" dirty="0" err="1"/>
              <a:t>전처리</a:t>
            </a:r>
            <a:endParaRPr lang="ko-KR" altLang="en-US" sz="1200" dirty="0"/>
          </a:p>
          <a:p>
            <a:r>
              <a:rPr lang="en-US" altLang="ko-KR" sz="1200" dirty="0"/>
              <a:t>data = </a:t>
            </a:r>
            <a:r>
              <a:rPr lang="en-US" altLang="ko-KR" sz="1200" dirty="0" err="1"/>
              <a:t>data.iloc</a:t>
            </a:r>
            <a:r>
              <a:rPr lang="en-US" altLang="ko-KR" sz="1200" dirty="0"/>
              <a:t>[:, 1:37]  # </a:t>
            </a:r>
            <a:r>
              <a:rPr lang="ko-KR" altLang="en-US" sz="1200" dirty="0"/>
              <a:t>불필요한 열 제거</a:t>
            </a:r>
          </a:p>
          <a:p>
            <a:r>
              <a:rPr lang="en-US" altLang="ko-KR" sz="1200" dirty="0"/>
              <a:t>data = data[data['</a:t>
            </a:r>
            <a:r>
              <a:rPr lang="en-US" altLang="ko-KR" sz="1200" dirty="0" err="1"/>
              <a:t>type_an</a:t>
            </a:r>
            <a:r>
              <a:rPr lang="en-US" altLang="ko-KR" sz="1200" dirty="0"/>
              <a:t>'] == 1]  # G/A </a:t>
            </a:r>
            <a:r>
              <a:rPr lang="ko-KR" altLang="en-US" sz="1200" dirty="0"/>
              <a:t>환자만 선택</a:t>
            </a:r>
          </a:p>
          <a:p>
            <a:r>
              <a:rPr lang="en-US" altLang="ko-KR" sz="1200" dirty="0"/>
              <a:t>data['PONV'] = </a:t>
            </a:r>
            <a:r>
              <a:rPr lang="en-US" altLang="ko-KR" sz="1200" dirty="0" err="1"/>
              <a:t>pd.Categorical</a:t>
            </a:r>
            <a:r>
              <a:rPr lang="en-US" altLang="ko-KR" sz="1200" dirty="0"/>
              <a:t>(data['PONV'])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ko-KR" altLang="en-US" sz="1200" dirty="0"/>
              <a:t>훈련 및 테스트 세트 준비</a:t>
            </a:r>
          </a:p>
          <a:p>
            <a:r>
              <a:rPr lang="en-US" altLang="ko-KR" sz="1200" dirty="0"/>
              <a:t>X = data[['</a:t>
            </a:r>
            <a:r>
              <a:rPr lang="en-US" altLang="ko-KR" sz="1200" dirty="0" err="1"/>
              <a:t>motion_sickness</a:t>
            </a:r>
            <a:r>
              <a:rPr lang="en-US" altLang="ko-KR" sz="1200" dirty="0"/>
              <a:t>', '</a:t>
            </a:r>
            <a:r>
              <a:rPr lang="en-US" altLang="ko-KR" sz="1200" dirty="0" err="1"/>
              <a:t>main_fentanyl</a:t>
            </a:r>
            <a:r>
              <a:rPr lang="en-US" altLang="ko-KR" sz="1200" dirty="0"/>
              <a:t>', 'age', '</a:t>
            </a:r>
            <a:r>
              <a:rPr lang="en-US" altLang="ko-KR" sz="1200" dirty="0" err="1"/>
              <a:t>bmi</a:t>
            </a:r>
            <a:r>
              <a:rPr lang="en-US" altLang="ko-KR" sz="1200" dirty="0"/>
              <a:t>', '</a:t>
            </a:r>
            <a:r>
              <a:rPr lang="en-US" altLang="ko-KR" sz="1200" dirty="0" err="1"/>
              <a:t>asa</a:t>
            </a:r>
            <a:r>
              <a:rPr lang="en-US" altLang="ko-KR" sz="1200" dirty="0"/>
              <a:t>', '</a:t>
            </a:r>
            <a:r>
              <a:rPr lang="en-US" altLang="ko-KR" sz="1200" dirty="0" err="1"/>
              <a:t>ponv</a:t>
            </a:r>
            <a:r>
              <a:rPr lang="en-US" altLang="ko-KR" sz="1200" dirty="0"/>
              <a:t>', '</a:t>
            </a:r>
            <a:r>
              <a:rPr lang="en-US" altLang="ko-KR" sz="1200" dirty="0" err="1"/>
              <a:t>premedi</a:t>
            </a:r>
            <a:r>
              <a:rPr lang="en-US" altLang="ko-KR" sz="1200" dirty="0"/>
              <a:t>', 'type_op.7', '</a:t>
            </a:r>
            <a:r>
              <a:rPr lang="en-US" altLang="ko-KR" sz="1200" dirty="0" err="1"/>
              <a:t>duration_an</a:t>
            </a:r>
            <a:r>
              <a:rPr lang="en-US" altLang="ko-KR" sz="1200" dirty="0"/>
              <a:t>', 'sex', '</a:t>
            </a:r>
            <a:r>
              <a:rPr lang="en-US" altLang="ko-KR" sz="1200" dirty="0" err="1"/>
              <a:t>lapa</a:t>
            </a:r>
            <a:r>
              <a:rPr lang="en-US" altLang="ko-KR" sz="1200" dirty="0"/>
              <a:t>', '</a:t>
            </a:r>
            <a:r>
              <a:rPr lang="en-US" altLang="ko-KR" sz="1200" dirty="0" err="1"/>
              <a:t>htn</a:t>
            </a:r>
            <a:r>
              <a:rPr lang="en-US" altLang="ko-KR" sz="1200" dirty="0"/>
              <a:t>', '</a:t>
            </a:r>
            <a:r>
              <a:rPr lang="en-US" altLang="ko-KR" sz="1200" dirty="0" err="1"/>
              <a:t>pre_op</a:t>
            </a:r>
            <a:r>
              <a:rPr lang="en-US" altLang="ko-KR" sz="1200" dirty="0"/>
              <a:t>']]</a:t>
            </a:r>
          </a:p>
          <a:p>
            <a:r>
              <a:rPr lang="en-US" altLang="ko-KR" sz="1200" dirty="0"/>
              <a:t>y = data['PONV']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X_train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X_test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y_train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y_test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train_test_split</a:t>
            </a:r>
            <a:r>
              <a:rPr lang="en-US" altLang="ko-KR" sz="1200" dirty="0"/>
              <a:t>(X, y, </a:t>
            </a:r>
            <a:r>
              <a:rPr lang="en-US" altLang="ko-KR" sz="1200" dirty="0" err="1"/>
              <a:t>test_size</a:t>
            </a:r>
            <a:r>
              <a:rPr lang="en-US" altLang="ko-KR" sz="1200" dirty="0"/>
              <a:t>=0.3, </a:t>
            </a:r>
            <a:r>
              <a:rPr lang="en-US" altLang="ko-KR" sz="1200" dirty="0" err="1"/>
              <a:t>random_state</a:t>
            </a:r>
            <a:r>
              <a:rPr lang="en-US" altLang="ko-KR" sz="1200" dirty="0"/>
              <a:t>=42)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SMOTE</a:t>
            </a:r>
            <a:r>
              <a:rPr lang="ko-KR" altLang="en-US" sz="1200" dirty="0"/>
              <a:t>를 사용하여 클래스 불균형 처리</a:t>
            </a:r>
          </a:p>
          <a:p>
            <a:r>
              <a:rPr lang="en-US" altLang="ko-KR" sz="1200" dirty="0"/>
              <a:t>smote = SMOTE(</a:t>
            </a:r>
            <a:r>
              <a:rPr lang="en-US" altLang="ko-KR" sz="1200" dirty="0" err="1"/>
              <a:t>sampling_strategy</a:t>
            </a:r>
            <a:r>
              <a:rPr lang="en-US" altLang="ko-KR" sz="1200" dirty="0"/>
              <a:t>='auto', </a:t>
            </a:r>
            <a:r>
              <a:rPr lang="en-US" altLang="ko-KR" sz="1200" dirty="0" err="1"/>
              <a:t>random_state</a:t>
            </a:r>
            <a:r>
              <a:rPr lang="en-US" altLang="ko-KR" sz="1200" dirty="0"/>
              <a:t>=42)</a:t>
            </a:r>
          </a:p>
          <a:p>
            <a:r>
              <a:rPr lang="en-US" altLang="ko-KR" sz="1200" dirty="0" err="1"/>
              <a:t>X_train_resampled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y_train_resampled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smote.fit_resample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X_train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y_train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BA9D-E2BB-7457-268C-EDEAFD27A2BB}"/>
              </a:ext>
            </a:extLst>
          </p:cNvPr>
          <p:cNvSpPr txBox="1"/>
          <p:nvPr/>
        </p:nvSpPr>
        <p:spPr>
          <a:xfrm>
            <a:off x="6096000" y="701302"/>
            <a:ext cx="611566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200" dirty="0"/>
          </a:p>
          <a:p>
            <a:r>
              <a:rPr lang="en-US" altLang="ko-KR" sz="1200" dirty="0"/>
              <a:t>from </a:t>
            </a:r>
            <a:r>
              <a:rPr lang="en-US" altLang="ko-KR" sz="1200" dirty="0" err="1"/>
              <a:t>sklearn.ensemble</a:t>
            </a:r>
            <a:r>
              <a:rPr lang="en-US" altLang="ko-KR" sz="1200" dirty="0"/>
              <a:t> import </a:t>
            </a:r>
            <a:r>
              <a:rPr lang="en-US" altLang="ko-KR" sz="1200" dirty="0" err="1"/>
              <a:t>RandomForestClassifier</a:t>
            </a:r>
            <a:endParaRPr lang="en-US" altLang="ko-KR" sz="1200" dirty="0"/>
          </a:p>
          <a:p>
            <a:r>
              <a:rPr lang="en-US" altLang="ko-KR" sz="1200" dirty="0"/>
              <a:t>from </a:t>
            </a:r>
            <a:r>
              <a:rPr lang="en-US" altLang="ko-KR" sz="1200" dirty="0" err="1"/>
              <a:t>sklearn.model_selection</a:t>
            </a:r>
            <a:r>
              <a:rPr lang="en-US" altLang="ko-KR" sz="1200" dirty="0"/>
              <a:t> import </a:t>
            </a:r>
            <a:r>
              <a:rPr lang="en-US" altLang="ko-KR" sz="1200" dirty="0" err="1"/>
              <a:t>cross_val_score</a:t>
            </a:r>
            <a:endParaRPr lang="en-US" altLang="ko-KR" sz="1200" dirty="0"/>
          </a:p>
          <a:p>
            <a:r>
              <a:rPr lang="en-US" altLang="ko-KR" sz="1200" dirty="0"/>
              <a:t>from </a:t>
            </a:r>
            <a:r>
              <a:rPr lang="en-US" altLang="ko-KR" sz="1200" dirty="0" err="1"/>
              <a:t>sklearn.metrics</a:t>
            </a:r>
            <a:r>
              <a:rPr lang="en-US" altLang="ko-KR" sz="1200" dirty="0"/>
              <a:t> import </a:t>
            </a:r>
            <a:r>
              <a:rPr lang="en-US" altLang="ko-KR" sz="1200" dirty="0" err="1"/>
              <a:t>confusion_matrix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classification_report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en-US" altLang="ko-KR" sz="1200" dirty="0" err="1"/>
              <a:t>RandomForest</a:t>
            </a:r>
            <a:r>
              <a:rPr lang="en-US" altLang="ko-KR" sz="1200" dirty="0"/>
              <a:t> </a:t>
            </a:r>
            <a:r>
              <a:rPr lang="ko-KR" altLang="en-US" sz="1200" dirty="0"/>
              <a:t>모델 훈련</a:t>
            </a:r>
          </a:p>
          <a:p>
            <a:r>
              <a:rPr lang="en-US" altLang="ko-KR" sz="1200" dirty="0"/>
              <a:t>model = </a:t>
            </a:r>
            <a:r>
              <a:rPr lang="en-US" altLang="ko-KR" sz="1200" dirty="0" err="1"/>
              <a:t>RandomForestClassifier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n_estimators</a:t>
            </a:r>
            <a:r>
              <a:rPr lang="en-US" altLang="ko-KR" sz="1200" dirty="0"/>
              <a:t>=100, </a:t>
            </a:r>
            <a:r>
              <a:rPr lang="en-US" altLang="ko-KR" sz="1200" dirty="0" err="1"/>
              <a:t>random_state</a:t>
            </a:r>
            <a:r>
              <a:rPr lang="en-US" altLang="ko-KR" sz="1200" dirty="0"/>
              <a:t>=42)</a:t>
            </a:r>
          </a:p>
          <a:p>
            <a:r>
              <a:rPr lang="en-US" altLang="ko-KR" sz="1200" dirty="0" err="1"/>
              <a:t>model.fit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X_train_resampled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y_train_resampled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ko-KR" altLang="en-US" sz="1200" dirty="0"/>
              <a:t>교차 검증 수행</a:t>
            </a:r>
          </a:p>
          <a:p>
            <a:r>
              <a:rPr lang="en-US" altLang="ko-KR" sz="1200" dirty="0"/>
              <a:t>scores = </a:t>
            </a:r>
            <a:r>
              <a:rPr lang="en-US" altLang="ko-KR" sz="1200" dirty="0" err="1"/>
              <a:t>cross_val_score</a:t>
            </a:r>
            <a:r>
              <a:rPr lang="en-US" altLang="ko-KR" sz="1200" dirty="0"/>
              <a:t>(model, </a:t>
            </a:r>
            <a:r>
              <a:rPr lang="en-US" altLang="ko-KR" sz="1200" dirty="0" err="1"/>
              <a:t>X_train_resampled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y_train_resampled</a:t>
            </a:r>
            <a:r>
              <a:rPr lang="en-US" altLang="ko-KR" sz="1200" dirty="0"/>
              <a:t>, cv=10)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ko-KR" altLang="en-US" sz="1200" dirty="0"/>
              <a:t>결과 출력</a:t>
            </a:r>
          </a:p>
          <a:p>
            <a:r>
              <a:rPr lang="en-US" altLang="ko-KR" sz="1200" dirty="0"/>
              <a:t>print('Mean Accuracy:', </a:t>
            </a:r>
            <a:r>
              <a:rPr lang="en-US" altLang="ko-KR" sz="1200" dirty="0" err="1"/>
              <a:t>scores.mean</a:t>
            </a:r>
            <a:r>
              <a:rPr lang="en-US" altLang="ko-KR" sz="1200" dirty="0"/>
              <a:t>())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ko-KR" altLang="en-US" sz="1200" dirty="0"/>
              <a:t>모델 평가</a:t>
            </a:r>
          </a:p>
          <a:p>
            <a:r>
              <a:rPr lang="en-US" altLang="ko-KR" sz="1200" dirty="0" err="1"/>
              <a:t>y_train_pred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model.predict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X_train_resampled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 err="1"/>
              <a:t>y_test_pred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model.predict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X_test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# </a:t>
            </a:r>
            <a:r>
              <a:rPr lang="ko-KR" altLang="en-US" sz="1200" dirty="0"/>
              <a:t>모델 성능 측정</a:t>
            </a:r>
          </a:p>
          <a:p>
            <a:r>
              <a:rPr lang="en-US" altLang="ko-KR" sz="1200" dirty="0"/>
              <a:t>print("Train Set:")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confusion_matrix</a:t>
            </a:r>
            <a:r>
              <a:rPr lang="en-US" altLang="ko-KR" sz="1200" dirty="0"/>
              <a:t>(</a:t>
            </a:r>
            <a:r>
              <a:rPr lang="en-US" altLang="ko-KR" sz="1200" dirty="0" err="1"/>
              <a:t>y_train_resampled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y_train_pred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classification_report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y_train_resampled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y_train_pred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print("Test Set:")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confusion_matrix</a:t>
            </a:r>
            <a:r>
              <a:rPr lang="en-US" altLang="ko-KR" sz="1200" dirty="0"/>
              <a:t>(</a:t>
            </a:r>
            <a:r>
              <a:rPr lang="en-US" altLang="ko-KR" sz="1200" dirty="0" err="1"/>
              <a:t>y_test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y_test_pred</a:t>
            </a:r>
            <a:r>
              <a:rPr lang="en-US" altLang="ko-KR" sz="1200" dirty="0"/>
              <a:t>))</a:t>
            </a:r>
          </a:p>
          <a:p>
            <a:r>
              <a:rPr lang="en-US" altLang="ko-KR" sz="1200" dirty="0"/>
              <a:t>print(</a:t>
            </a:r>
            <a:r>
              <a:rPr lang="en-US" altLang="ko-KR" sz="1200" dirty="0" err="1"/>
              <a:t>classification_report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y_test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y_test_pred</a:t>
            </a:r>
            <a:r>
              <a:rPr lang="en-US" altLang="ko-KR" sz="1200" dirty="0"/>
              <a:t>))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86D5A-DD66-02CF-ABFC-028C3F27BC10}"/>
              </a:ext>
            </a:extLst>
          </p:cNvPr>
          <p:cNvSpPr txBox="1"/>
          <p:nvPr/>
        </p:nvSpPr>
        <p:spPr>
          <a:xfrm>
            <a:off x="157317" y="9718"/>
            <a:ext cx="6115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chemeClr val="bg2"/>
                </a:solidFill>
                <a:effectLst/>
                <a:latin typeface="Söhne"/>
              </a:rPr>
              <a:t>13</a:t>
            </a:r>
            <a:r>
              <a:rPr lang="ko-KR" altLang="en-US" b="1" i="0" dirty="0">
                <a:solidFill>
                  <a:schemeClr val="bg2"/>
                </a:solidFill>
                <a:effectLst/>
                <a:latin typeface="Söhne"/>
              </a:rPr>
              <a:t>개 변수를 적용한 </a:t>
            </a:r>
            <a:r>
              <a:rPr lang="en-US" altLang="ko-KR" b="1" i="0" dirty="0" err="1">
                <a:solidFill>
                  <a:schemeClr val="bg2"/>
                </a:solidFill>
                <a:effectLst/>
                <a:latin typeface="Söhne"/>
              </a:rPr>
              <a:t>RandomForest</a:t>
            </a:r>
            <a:r>
              <a:rPr lang="en-US" altLang="ko-KR" b="1" i="0" dirty="0">
                <a:solidFill>
                  <a:schemeClr val="bg2"/>
                </a:solidFill>
                <a:effectLst/>
                <a:latin typeface="Söhne"/>
              </a:rPr>
              <a:t> </a:t>
            </a:r>
            <a:r>
              <a:rPr lang="ko-KR" altLang="en-US" b="1" i="0" dirty="0">
                <a:solidFill>
                  <a:schemeClr val="bg2"/>
                </a:solidFill>
                <a:effectLst/>
                <a:latin typeface="Söhne"/>
              </a:rPr>
              <a:t>모델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1707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4EDA2F9-E7DE-CFB9-752F-83541307056C}"/>
              </a:ext>
            </a:extLst>
          </p:cNvPr>
          <p:cNvSpPr txBox="1"/>
          <p:nvPr/>
        </p:nvSpPr>
        <p:spPr>
          <a:xfrm>
            <a:off x="157317" y="9718"/>
            <a:ext cx="6115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chemeClr val="bg2"/>
                </a:solidFill>
                <a:effectLst/>
                <a:latin typeface="Söhne"/>
              </a:rPr>
              <a:t>13</a:t>
            </a:r>
            <a:r>
              <a:rPr lang="ko-KR" altLang="en-US" b="1" i="0" dirty="0">
                <a:solidFill>
                  <a:schemeClr val="bg2"/>
                </a:solidFill>
                <a:effectLst/>
                <a:latin typeface="Söhne"/>
              </a:rPr>
              <a:t>개 변수를 적용한 </a:t>
            </a:r>
            <a:r>
              <a:rPr lang="en-US" altLang="ko-KR" b="1" i="0" dirty="0" err="1">
                <a:solidFill>
                  <a:schemeClr val="bg2"/>
                </a:solidFill>
                <a:effectLst/>
                <a:latin typeface="Söhne"/>
              </a:rPr>
              <a:t>RandomForest</a:t>
            </a:r>
            <a:r>
              <a:rPr lang="en-US" altLang="ko-KR" b="1" i="0" dirty="0">
                <a:solidFill>
                  <a:schemeClr val="bg2"/>
                </a:solidFill>
                <a:effectLst/>
                <a:latin typeface="Söhne"/>
              </a:rPr>
              <a:t> </a:t>
            </a:r>
            <a:r>
              <a:rPr lang="ko-KR" altLang="en-US" b="1" i="0" dirty="0">
                <a:solidFill>
                  <a:schemeClr val="bg2"/>
                </a:solidFill>
                <a:effectLst/>
                <a:latin typeface="Söhne"/>
              </a:rPr>
              <a:t>성능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B40693-4D29-E5F3-71DC-7F1793F60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18" y="379050"/>
            <a:ext cx="5032543" cy="62753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A8188B3-F8B0-B948-ADA2-3C4987B89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683" y="379050"/>
            <a:ext cx="5600655" cy="490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880883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49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2694</Words>
  <Application>Microsoft Office PowerPoint</Application>
  <PresentationFormat>와이드스크린</PresentationFormat>
  <Paragraphs>264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-apple-system</vt:lpstr>
      <vt:lpstr>Microsoft GothicNeo</vt:lpstr>
      <vt:lpstr>Söhne</vt:lpstr>
      <vt:lpstr>Arial</vt:lpstr>
      <vt:lpstr>SineVTI</vt:lpstr>
      <vt:lpstr>산업인공지능 Mini project 수술후 메스꺼움 및 구토(PONV)예측을 위한 머신 러닝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고찰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산업인공지능 Mini project 수술후 메스꺼움 및 구토(PONV)예측을 위한 머신 러닝</dc:title>
  <dc:creator>전창수</dc:creator>
  <cp:lastModifiedBy>전창수</cp:lastModifiedBy>
  <cp:revision>4</cp:revision>
  <dcterms:created xsi:type="dcterms:W3CDTF">2024-05-08T05:36:51Z</dcterms:created>
  <dcterms:modified xsi:type="dcterms:W3CDTF">2024-08-14T01:47:39Z</dcterms:modified>
</cp:coreProperties>
</file>