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6F7E-607C-E9B6-6443-C322D18D2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E3DCF-C7ED-A59B-4136-4C68C5A84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017F-5C68-2A49-4710-0AC35879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1C3B9-C768-D6F2-0418-35FB2A14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1AA7-2E64-A4A2-4E1A-ADE054A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88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C5B67-2B60-219D-471E-61DEF46B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338EBE-05B7-4C60-DF95-1738166E7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FC06C-BE6F-5A78-46B6-88D66B1F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F350E-1E4B-3288-2B63-838E3A15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BF835-9235-D77F-56DC-C2756F8F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2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30142-5982-4B89-F289-DAD9B5B6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F40E0-5B9C-BB7B-C39B-ED0EE463A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13EBF-C084-B4EF-1AB1-CCA4BEA8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E307F-96E9-C61C-4433-A36CB68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502E4-9A31-2F64-8036-4C666160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6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52F6A-2689-C021-EA6E-6E60779A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94738-6385-5CC2-A2AD-E35CAD44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B4F91-EA0D-95F2-7A1C-94648B25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42132-9899-807D-6212-D0B6D40D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A06AE-0F14-8F50-1AE2-6E634C7A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97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A1FAA-5C5E-FA37-1374-9BCF263B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44292-D8AF-CB49-ED10-4BA173E4F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47B5E-0C6B-C373-6608-B2776ECD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342E09-FAFC-0890-7844-4F5E6C78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CD92-6AFC-9276-731F-DCC1342C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99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46EA0-0A20-1214-00B2-8FCC34CC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265A42-6760-23FF-0289-80719AD20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CDFE49-1DF8-51F4-466F-82A65F96D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C4D73-A95C-5F79-886D-4CEFE626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A5E795-82F0-63C8-F308-87D39BF7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DAB91-8542-D7FF-367B-52930B0E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7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FBE82-1E22-5A7F-BB9D-2023D340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81D16A-57C9-BC2C-7B44-46DF9907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4697A-8B8E-8317-E813-D8DE59F1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4DD55-E63E-4E40-14D7-5FB5A200C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9EF627-E572-58FB-962C-949BEAAA0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539FBE-ECEC-C9B3-6FFA-C06CCCA9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A50178-F854-C958-0BA4-6EF0E5ED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578CDA-2F10-A049-209D-2AE04882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3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8C600-F6CC-414F-B22B-61669C3A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2029C6-2DF9-0B83-CE42-E20ED0BB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1AB421-43B4-39A0-7C3C-B352BAB0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84120-6A3A-D4BD-0985-B53A153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7279A-9227-BF95-FA1B-21458E4D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3E7193-15C5-94C8-F5A2-78E180CE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782AD5-5E46-90AE-AF45-F214EED3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29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6C9CD-7055-4123-8BF4-3C02390D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E7C53-F7B4-9DE7-604F-57CE9989F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00568-1BAE-6A37-F07F-2579FBFD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6774D4-AF0E-1FBA-4180-F46344C6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89E991-5B95-2FD6-0E28-F0734E93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C188E-4BC8-45B8-14F5-C9CBBDBA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48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2BE9C-BF79-0791-8FC4-D40F3B87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A112AC-1C24-F9F5-E9ED-86C0327A4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F7F97-4BC0-3B0F-E058-13439AF53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D6C68E-9592-5293-187D-71A2AB4C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5FBA43-6344-984A-A491-BAA600F5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CAEB5-6C49-1762-2D29-F7E41637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83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40345F-D099-07D1-EEA7-71DD7E5A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85F50-8896-7ADE-1003-0792DE52C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7A01A-645A-4549-762A-378A07E0D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EDA34-E606-400B-97EA-06C4AE2EE42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2907D-A1A6-F26F-2513-AF641CA65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A6753-448B-91B7-75EA-DC5492F92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CA60B-5060-45A2-BACC-56C295E997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3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BA5D0A-0A6F-1235-4A9B-952D1BED6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5400" dirty="0" err="1"/>
              <a:t>스마트팩토리</a:t>
            </a:r>
            <a:r>
              <a:rPr lang="ko-KR" altLang="en-US" sz="5400" dirty="0"/>
              <a:t> 플랫폼과 설계</a:t>
            </a:r>
            <a:br>
              <a:rPr lang="en-US" altLang="ko-KR" sz="5400" dirty="0"/>
            </a:br>
            <a:r>
              <a:rPr lang="ko-KR" altLang="en-US" sz="5400" dirty="0"/>
              <a:t>과제 </a:t>
            </a:r>
            <a:r>
              <a:rPr lang="en-US" altLang="ko-KR" sz="5400" dirty="0"/>
              <a:t># 1</a:t>
            </a:r>
            <a:br>
              <a:rPr lang="en-US" altLang="ko-KR" sz="5400" dirty="0"/>
            </a:br>
            <a:r>
              <a:rPr lang="en-US" altLang="ko-KR" sz="5400" dirty="0"/>
              <a:t>MRP </a:t>
            </a:r>
            <a:r>
              <a:rPr lang="ko-KR" altLang="en-US" sz="5400" dirty="0"/>
              <a:t>전개 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094346-A796-4D9A-965A-5FA13AEB8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/>
              <a:t>학번</a:t>
            </a:r>
            <a:r>
              <a:rPr lang="en-US" altLang="ko-KR" dirty="0"/>
              <a:t>: 2024254002</a:t>
            </a:r>
            <a:endParaRPr lang="en-US" altLang="ko-KR"/>
          </a:p>
          <a:p>
            <a:pPr algn="l"/>
            <a:r>
              <a:rPr lang="ko-KR" altLang="en-US" dirty="0"/>
              <a:t>성명</a:t>
            </a:r>
            <a:r>
              <a:rPr lang="en-US" altLang="ko-KR" dirty="0"/>
              <a:t>: </a:t>
            </a:r>
            <a:r>
              <a:rPr lang="ko-KR" altLang="en-US" dirty="0"/>
              <a:t>전창수</a:t>
            </a:r>
            <a:endParaRPr lang="ko-KR" altLang="en-US"/>
          </a:p>
        </p:txBody>
      </p:sp>
      <p:pic>
        <p:nvPicPr>
          <p:cNvPr id="5" name="Picture 4" descr="빨간선으로 연결된 큐브">
            <a:extLst>
              <a:ext uri="{FF2B5EF4-FFF2-40B4-BE49-F238E27FC236}">
                <a16:creationId xmlns:a16="http://schemas.microsoft.com/office/drawing/2014/main" id="{F911A18D-1E1D-766D-953F-7C1BFB90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69" r="1813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4E512E-D4B9-7A4B-1D4A-B188219D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328" y="865238"/>
            <a:ext cx="8465344" cy="5992761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410F528-B26C-7249-33AC-731EB1E743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3231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출력화면</a:t>
            </a:r>
            <a:r>
              <a:rPr lang="en-US" altLang="ko-KR" sz="2800" dirty="0"/>
              <a:t>1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169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C55D1-F327-119A-A49F-EBC627F0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574" y="109486"/>
            <a:ext cx="10515600" cy="716423"/>
          </a:xfrm>
        </p:spPr>
        <p:txBody>
          <a:bodyPr>
            <a:normAutofit/>
          </a:bodyPr>
          <a:lstStyle/>
          <a:p>
            <a:r>
              <a:rPr lang="ko-KR" altLang="en-US" sz="3200" dirty="0" err="1"/>
              <a:t>출력엑셀</a:t>
            </a:r>
            <a:r>
              <a:rPr lang="ko-KR" altLang="en-US" sz="3200" dirty="0"/>
              <a:t> 저장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C9EB8-CF68-8539-2DF5-9338EBD7E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59019"/>
              </p:ext>
            </p:extLst>
          </p:nvPr>
        </p:nvGraphicFramePr>
        <p:xfrm>
          <a:off x="245806" y="993059"/>
          <a:ext cx="11621739" cy="549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037">
                  <a:extLst>
                    <a:ext uri="{9D8B030D-6E8A-4147-A177-3AD203B41FA5}">
                      <a16:colId xmlns:a16="http://schemas.microsoft.com/office/drawing/2014/main" val="3209706614"/>
                    </a:ext>
                  </a:extLst>
                </a:gridCol>
                <a:gridCol w="1635092">
                  <a:extLst>
                    <a:ext uri="{9D8B030D-6E8A-4147-A177-3AD203B41FA5}">
                      <a16:colId xmlns:a16="http://schemas.microsoft.com/office/drawing/2014/main" val="2896829784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106692242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2323453784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500039810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2863933697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4293322002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563224990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3379227824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3162416951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1505733071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2062384009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1767931870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3251146489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898543865"/>
                    </a:ext>
                  </a:extLst>
                </a:gridCol>
                <a:gridCol w="666615">
                  <a:extLst>
                    <a:ext uri="{9D8B030D-6E8A-4147-A177-3AD203B41FA5}">
                      <a16:colId xmlns:a16="http://schemas.microsoft.com/office/drawing/2014/main" val="2707160227"/>
                    </a:ext>
                  </a:extLst>
                </a:gridCol>
              </a:tblGrid>
              <a:tr h="21999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14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16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17</a:t>
                      </a:r>
                      <a:r>
                        <a:rPr lang="ko-KR" altLang="en-US" sz="1100" u="none" strike="noStrike">
                          <a:effectLst/>
                        </a:rPr>
                        <a:t>주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/>
                </a:tc>
                <a:extLst>
                  <a:ext uri="{0D108BD9-81ED-4DB2-BD59-A6C34878D82A}">
                    <a16:rowId xmlns:a16="http://schemas.microsoft.com/office/drawing/2014/main" val="4014594424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Requirements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850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64989968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Scheduled Receipts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604278816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Projected Available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-2600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159919952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Requirements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752580235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Planned Order Receipts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326604453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Planned Order Releases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2600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769931351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Requirements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560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929961663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Scheduled Receipts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523197109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Projected Available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-1320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990974958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Requirements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605830175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Planned Order Receipts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539296066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Planned Order Releases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760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11174801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Requirements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558750393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Scheduled Receipts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226282969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Projected Available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814247523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Requirements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941809057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Planned Order Receipts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659144605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Planned Order Releases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997778149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Gross Requirements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1573834941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Scheduled Receipts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100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3403570831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Projected Available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200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-320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-640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777342980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Net Requirements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691552184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Planned Order Receipts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132570405"/>
                  </a:ext>
                </a:extLst>
              </a:tr>
              <a:tr h="219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Planned Order Releases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90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340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>
                          <a:effectLst/>
                        </a:rPr>
                        <a:t>660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02" marR="6002" marT="6002" marB="0" anchor="b"/>
                </a:tc>
                <a:extLst>
                  <a:ext uri="{0D108BD9-81ED-4DB2-BD59-A6C34878D82A}">
                    <a16:rowId xmlns:a16="http://schemas.microsoft.com/office/drawing/2014/main" val="281013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49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3C68127-F353-F0CA-F705-EC1BBF79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817"/>
          <a:stretch/>
        </p:blipFill>
        <p:spPr>
          <a:xfrm>
            <a:off x="305339" y="269453"/>
            <a:ext cx="6164287" cy="38486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3A4E2C1-D236-9154-471A-43083B6A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9" y="4208553"/>
            <a:ext cx="4267796" cy="25721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E9DBEB-8B65-42AA-DA45-269559EFF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127" y="-107560"/>
            <a:ext cx="5323360" cy="263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입력 데이터 정의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demand_data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(수요 데이터)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각 제품(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)의 수요량과 해당 수요가 필요한 주차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Week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정의합니다.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예: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9주차에 1,250개가 필요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88A7C7-6DFF-5306-944C-FAF560C4C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347" y="2195423"/>
            <a:ext cx="5009267" cy="2260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bom_data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(BOM: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Bill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of Materials 데이터)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BOM은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부모-자식 관계로 구성된 제품 구조를 나타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Item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D를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필요로 하며, 각각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1개씩 필요하다는 정보를 담고 있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F74B7-4937-7A01-F1B3-7F6836C97636}"/>
              </a:ext>
            </a:extLst>
          </p:cNvPr>
          <p:cNvSpPr txBox="1"/>
          <p:nvPr/>
        </p:nvSpPr>
        <p:spPr>
          <a:xfrm>
            <a:off x="5790661" y="4865723"/>
            <a:ext cx="60960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latin typeface="+mn-ea"/>
              </a:rPr>
              <a:t>inventory_data</a:t>
            </a:r>
            <a:r>
              <a:rPr lang="en-US" altLang="ko-KR" sz="1600" b="1" dirty="0">
                <a:latin typeface="+mn-ea"/>
              </a:rPr>
              <a:t> (</a:t>
            </a:r>
            <a:r>
              <a:rPr lang="ko-KR" altLang="en-US" sz="1600" b="1" dirty="0">
                <a:latin typeface="+mn-ea"/>
              </a:rPr>
              <a:t>재고 데이터</a:t>
            </a:r>
            <a:r>
              <a:rPr lang="en-US" altLang="ko-KR" sz="1600" b="1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각 제품의 현재 재고</a:t>
            </a:r>
            <a:r>
              <a:rPr lang="en-US" altLang="ko-KR" sz="1600" dirty="0">
                <a:latin typeface="+mn-ea"/>
              </a:rPr>
              <a:t>(On Hand), </a:t>
            </a:r>
            <a:r>
              <a:rPr lang="ko-KR" altLang="en-US" sz="1600" dirty="0">
                <a:latin typeface="+mn-ea"/>
              </a:rPr>
              <a:t>리드 타임</a:t>
            </a:r>
            <a:r>
              <a:rPr lang="en-US" altLang="ko-KR" sz="1600" dirty="0">
                <a:latin typeface="+mn-ea"/>
              </a:rPr>
              <a:t>(Lead Time), </a:t>
            </a:r>
            <a:r>
              <a:rPr lang="ko-KR" altLang="en-US" sz="1600" dirty="0">
                <a:latin typeface="+mn-ea"/>
              </a:rPr>
              <a:t>안전 재고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(Safety Stock), </a:t>
            </a:r>
            <a:r>
              <a:rPr lang="ko-KR" altLang="en-US" sz="1600" dirty="0">
                <a:latin typeface="+mn-ea"/>
              </a:rPr>
              <a:t>예정된 </a:t>
            </a:r>
            <a:r>
              <a:rPr lang="ko-KR" altLang="en-US" sz="1600" dirty="0" err="1">
                <a:latin typeface="+mn-ea"/>
              </a:rPr>
              <a:t>입고량</a:t>
            </a:r>
            <a:r>
              <a:rPr lang="en-US" altLang="ko-KR" sz="1600" dirty="0">
                <a:latin typeface="+mn-ea"/>
              </a:rPr>
              <a:t>(Scheduled Receipts), </a:t>
            </a:r>
            <a:r>
              <a:rPr lang="ko-KR" altLang="en-US" sz="1600" dirty="0">
                <a:latin typeface="+mn-ea"/>
              </a:rPr>
              <a:t>입고 예정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주차</a:t>
            </a:r>
            <a:r>
              <a:rPr lang="en-US" altLang="ko-KR" sz="1600" dirty="0">
                <a:latin typeface="+mn-ea"/>
              </a:rPr>
              <a:t>(Receipt Week) </a:t>
            </a:r>
            <a:r>
              <a:rPr lang="ko-KR" altLang="en-US" sz="1600" dirty="0">
                <a:latin typeface="+mn-ea"/>
              </a:rPr>
              <a:t>및 주문량</a:t>
            </a:r>
            <a:r>
              <a:rPr lang="en-US" altLang="ko-KR" sz="1600" dirty="0">
                <a:latin typeface="+mn-ea"/>
              </a:rPr>
              <a:t>(Order Quantity)</a:t>
            </a:r>
            <a:r>
              <a:rPr lang="ko-KR" altLang="en-US" sz="1600" dirty="0">
                <a:latin typeface="+mn-ea"/>
              </a:rPr>
              <a:t>을 정의</a:t>
            </a:r>
          </a:p>
        </p:txBody>
      </p:sp>
    </p:spTree>
    <p:extLst>
      <p:ext uri="{BB962C8B-B14F-4D97-AF65-F5344CB8AC3E}">
        <p14:creationId xmlns:p14="http://schemas.microsoft.com/office/powerpoint/2010/main" val="39718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CC6027-C3FF-E7A1-805A-F225257F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28" y="1471251"/>
            <a:ext cx="10679015" cy="2991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9C583-6D7E-1372-E227-D12577BDA2F9}"/>
              </a:ext>
            </a:extLst>
          </p:cNvPr>
          <p:cNvSpPr txBox="1"/>
          <p:nvPr/>
        </p:nvSpPr>
        <p:spPr>
          <a:xfrm>
            <a:off x="432028" y="156920"/>
            <a:ext cx="6951998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. MRP </a:t>
            </a:r>
            <a:r>
              <a:rPr lang="ko-KR" altLang="en-US" sz="1600" b="1" dirty="0">
                <a:latin typeface="+mn-ea"/>
              </a:rPr>
              <a:t>테이블 초기화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weeks</a:t>
            </a:r>
            <a:r>
              <a:rPr lang="en-US" altLang="ko-KR" sz="1600" dirty="0">
                <a:latin typeface="+mn-ea"/>
              </a:rPr>
              <a:t>: 4</a:t>
            </a:r>
            <a:r>
              <a:rPr lang="ko-KR" altLang="en-US" sz="1600" dirty="0">
                <a:latin typeface="+mn-ea"/>
              </a:rPr>
              <a:t>주차부터 </a:t>
            </a:r>
            <a:r>
              <a:rPr lang="en-US" altLang="ko-KR" sz="1600" dirty="0">
                <a:latin typeface="+mn-ea"/>
              </a:rPr>
              <a:t>17</a:t>
            </a:r>
            <a:r>
              <a:rPr lang="ko-KR" altLang="en-US" sz="1600" dirty="0">
                <a:latin typeface="+mn-ea"/>
              </a:rPr>
              <a:t>주차까지의 기간을 정의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+mn-ea"/>
              </a:rPr>
              <a:t>mrp_table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각 아이템의 </a:t>
            </a:r>
            <a:r>
              <a:rPr lang="en-US" altLang="ko-KR" sz="1600" dirty="0">
                <a:latin typeface="+mn-ea"/>
              </a:rPr>
              <a:t>MRP </a:t>
            </a:r>
            <a:r>
              <a:rPr lang="ko-KR" altLang="en-US" sz="1600" dirty="0">
                <a:latin typeface="+mn-ea"/>
              </a:rPr>
              <a:t>결과를 저장할 빈 테이블을 초기화</a:t>
            </a:r>
          </a:p>
        </p:txBody>
      </p:sp>
    </p:spTree>
    <p:extLst>
      <p:ext uri="{BB962C8B-B14F-4D97-AF65-F5344CB8AC3E}">
        <p14:creationId xmlns:p14="http://schemas.microsoft.com/office/powerpoint/2010/main" val="261280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28A111-10B9-98B8-05EF-7387471D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08" y="315733"/>
            <a:ext cx="6468378" cy="6226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DC796D-B8DC-B753-F0BA-EBB2481B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677" y="181987"/>
            <a:ext cx="508327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3. MRP 계산 함수 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calculate_mrp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이 함수는 각 제품(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대해 주차별로 필요한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항목을 계산.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BA336-72C0-277E-F9BC-BDFFF0DE2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39" y="1085546"/>
            <a:ext cx="531502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아이템별 데이터 추출: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item_demand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주어진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item_code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대한 수요 데이터를 추출.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demand_df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데이터프레임에서 해당 아이템과 관련된 수요 정보(수량 및 해당 주차)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가져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item_inventory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주어진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item_code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대한 재고 데이터를 추출.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inventory_df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데이터프레임에서 해당 아이템의 첫 번째(유일한) 행을 가져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72C52B-4944-8A58-67C8-9F11C6949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238" y="2990812"/>
            <a:ext cx="494015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변수 정의: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함수에서 사용할 여러 중요한 변수들을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item_inventory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추출하여 정의.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on_hand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초기 재고. 해당 아이템이 현재 가지고 있는 재고 수량을 나타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lead_time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리드 타임. 아이템을 주문하고 실제로 받기까지 걸리는 시간(주 단위).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safety_stock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안전 재고. 재고가 이 수준 아래로 떨어지면, 추가 주문이 필요하다는 것을 의미.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scheduled_receipts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예정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입고량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이미 주문되었지만 아직 받지 않은 아이템 수량.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receipt_week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예정 입고일. 입고될 예정인 주차입니다.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order_quantity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주문량. 이 아이템을 발주할 때 한 번에 얼마나 주문할지를 나타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53FCCAF-A7B4-7D80-CF25-BA4B1987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2287222"/>
            <a:ext cx="6021566" cy="294108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D424E98-88FD-4EAA-02FA-B2B1E49D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45" y="346776"/>
            <a:ext cx="10058400" cy="152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MRP 계산을 위한 초기값을 설정하는 단계입니다. 각 주차별로 계산이 진행될 수 있도록 필요한 리스트들을 초기화하고, 이후에 계산된 값을 이 리스트들에 저장합니다. 여기서는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총소요량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예정입고, 예상재고,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순소요량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계획수주 및 계획발주 등을 저장하는 리스트들이 초기화되고 있습니다. 각 리스트는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주차별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담기 위해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리스트의 길이에 맞춰 초기화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91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94F488-09DE-23DA-0FAD-A7E5D75C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357"/>
          <a:stretch/>
        </p:blipFill>
        <p:spPr>
          <a:xfrm>
            <a:off x="521108" y="2362402"/>
            <a:ext cx="10869542" cy="10643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6FDAFB-3B40-A594-E16A-7AECB046B175}"/>
              </a:ext>
            </a:extLst>
          </p:cNvPr>
          <p:cNvSpPr txBox="1"/>
          <p:nvPr/>
        </p:nvSpPr>
        <p:spPr>
          <a:xfrm>
            <a:off x="521109" y="302001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예정된 </a:t>
            </a:r>
            <a:r>
              <a:rPr lang="ko-KR" altLang="en-US" sz="1600" b="1" dirty="0" err="1"/>
              <a:t>입고량</a:t>
            </a:r>
            <a:r>
              <a:rPr lang="ko-KR" altLang="en-US" sz="1600" b="1" dirty="0"/>
              <a:t> 설정</a:t>
            </a:r>
            <a:r>
              <a:rPr lang="en-US" altLang="ko-KR" sz="1600" dirty="0"/>
              <a:t>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입고가 예정된 주차에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입고량을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반영</a:t>
            </a:r>
            <a:endParaRPr lang="ko-KR" altLang="en-US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7D1AAEB-177C-3A29-E854-96DDD82CC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8" y="769619"/>
            <a:ext cx="1107145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receipt_week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입고가 예정된 주차가 0보다 클 때만 실행. 즉, 특정 주차에 입고가 예정된 경우에만 처리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weeks.index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'{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receipt_week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}주')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리스트에서 입고가 예정된 주차의 인덱스를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찾음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예를 들어, 입고 주차가 5주차인 경우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"5주"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라는 문자열을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weeks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찾습니다.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scheduled_receipts_list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weeks.index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'{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receipt_week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}주')]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scheduled_receipts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해당 주차의 예정 입고 리스트에 예정된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입고량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scheduled_receipts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)을 설정.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5주차에 입고 예정이고, 그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입고량이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10개라면,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scheduled_receipts_list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[5주]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10이 설정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됨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E5473E-213F-BFCB-F221-0834AF98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441"/>
          <a:stretch/>
        </p:blipFill>
        <p:spPr>
          <a:xfrm>
            <a:off x="582733" y="5506444"/>
            <a:ext cx="10869542" cy="1379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EBD582-BA7B-C84F-C3F9-AB2C34560DA7}"/>
              </a:ext>
            </a:extLst>
          </p:cNvPr>
          <p:cNvSpPr txBox="1"/>
          <p:nvPr/>
        </p:nvSpPr>
        <p:spPr>
          <a:xfrm>
            <a:off x="521108" y="3494343"/>
            <a:ext cx="9674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/>
              <a:t>주차별</a:t>
            </a:r>
            <a:r>
              <a:rPr lang="ko-KR" altLang="en-US" sz="1600" b="1" dirty="0"/>
              <a:t> 소요량 처리 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총소요량</a:t>
            </a:r>
            <a:r>
              <a:rPr lang="ko-KR" altLang="en-US" sz="1600" b="1" dirty="0"/>
              <a:t> 계산</a:t>
            </a:r>
            <a:r>
              <a:rPr lang="en-US" altLang="ko-KR" sz="1600" b="1" dirty="0"/>
              <a:t>)</a:t>
            </a:r>
            <a:r>
              <a:rPr lang="en-US" altLang="ko-KR" sz="1600" dirty="0"/>
              <a:t>:</a:t>
            </a:r>
            <a:r>
              <a:rPr lang="ko-KR" altLang="en-US" sz="1600" dirty="0"/>
              <a:t> 각 주차별로 아이템에 대한 </a:t>
            </a:r>
            <a:r>
              <a:rPr lang="ko-KR" altLang="en-US" sz="1600" dirty="0" err="1"/>
              <a:t>총소요량</a:t>
            </a:r>
            <a:r>
              <a:rPr lang="en-US" altLang="ko-KR" sz="1600" dirty="0"/>
              <a:t>(</a:t>
            </a:r>
            <a:r>
              <a:rPr lang="ko-KR" altLang="en-US" sz="1600" dirty="0"/>
              <a:t>수요</a:t>
            </a:r>
            <a:r>
              <a:rPr lang="en-US" altLang="ko-KR" sz="1600" dirty="0"/>
              <a:t>)</a:t>
            </a:r>
            <a:r>
              <a:rPr lang="ko-KR" altLang="en-US" sz="1600" dirty="0"/>
              <a:t>을 설정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E580501-4233-8707-0F8D-F857BC0D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7" y="3903168"/>
            <a:ext cx="1099279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enumerate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리스트(예: ['4주', '5주', '6주', ...])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순회하면서 각 주차의 인덱스(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)와 주차 이름(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)을 가져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[:-1].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isdigit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주'라는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문자를 제외한 숫자가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올바른지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확인합니다. 예를 들어, '5주'라는 문자열에서 앞의 숫자 5만 확인.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[:-1])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item_demand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'].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주차 번호가 해당 아이템의 수요가 있는 주차에 포함되는지 확인합니다. 예를 들어, 9주차에 수요가 있으면 이 조건이 참이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됨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gross_requirements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item_demand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item_demand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'] ==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[:-1])]['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Quantity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'].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해당 주차에 대한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총소요량을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설정합니다. 수요가 있는 주차에는 해당 수량을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gross_requirements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리스트에 할당.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9주차에 1,250개의 수요가 있다면,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gross_requirements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1,250이 설정됩니다.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56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466C08-2724-F1D1-380F-844AE6E0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194"/>
          <a:stretch/>
        </p:blipFill>
        <p:spPr>
          <a:xfrm>
            <a:off x="632650" y="3739728"/>
            <a:ext cx="10926700" cy="2117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CF461-AD20-EAF7-CBAF-BF132BBEA341}"/>
              </a:ext>
            </a:extLst>
          </p:cNvPr>
          <p:cNvSpPr txBox="1"/>
          <p:nvPr/>
        </p:nvSpPr>
        <p:spPr>
          <a:xfrm>
            <a:off x="550606" y="562586"/>
            <a:ext cx="11356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예상 재고 업데이트</a:t>
            </a:r>
            <a:r>
              <a:rPr lang="en-US" altLang="ko-KR" dirty="0"/>
              <a:t>:</a:t>
            </a:r>
            <a:r>
              <a:rPr lang="ko-KR" altLang="en-US" dirty="0"/>
              <a:t> 이전 주차의 예상 재고와 현재 주차의 예정된 </a:t>
            </a:r>
            <a:r>
              <a:rPr lang="ko-KR" altLang="en-US" dirty="0" err="1"/>
              <a:t>입고량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총소요량을</a:t>
            </a:r>
            <a:r>
              <a:rPr lang="ko-KR" altLang="en-US" dirty="0"/>
              <a:t> 바탕으로 현재 주차의 예상 재고를 계산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66680E0-B96A-164D-CBBF-2F4E72B7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29" y="1167496"/>
            <a:ext cx="99207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projected_available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- 1]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이전 주차의 예상 재고량을 가져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scheduled_receipts_list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현재 주차에 예정된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입고량을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더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gross_requirements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현재 주차에 필요한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총소요량을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차감.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B8E0D-67EB-70B9-F993-72DC3B49F81F}"/>
              </a:ext>
            </a:extLst>
          </p:cNvPr>
          <p:cNvSpPr txBox="1"/>
          <p:nvPr/>
        </p:nvSpPr>
        <p:spPr>
          <a:xfrm>
            <a:off x="550606" y="2022677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순소요량</a:t>
            </a:r>
            <a:r>
              <a:rPr lang="ko-KR" altLang="en-US" b="1" dirty="0"/>
              <a:t> 계산</a:t>
            </a:r>
            <a:r>
              <a:rPr lang="en-US" altLang="ko-KR" dirty="0"/>
              <a:t>:</a:t>
            </a:r>
            <a:r>
              <a:rPr lang="ko-KR" altLang="en-US" dirty="0"/>
              <a:t> 예상 재고가 안전 재고보다 낮으면</a:t>
            </a:r>
            <a:r>
              <a:rPr lang="en-US" altLang="ko-KR" dirty="0"/>
              <a:t>, </a:t>
            </a:r>
            <a:r>
              <a:rPr lang="ko-KR" altLang="en-US" dirty="0"/>
              <a:t>부족한 수량</a:t>
            </a:r>
            <a:r>
              <a:rPr lang="en-US" altLang="ko-KR" dirty="0"/>
              <a:t>(</a:t>
            </a:r>
            <a:r>
              <a:rPr lang="ko-KR" altLang="en-US" dirty="0" err="1"/>
              <a:t>순소요량</a:t>
            </a:r>
            <a:r>
              <a:rPr lang="en-US" altLang="ko-KR" dirty="0"/>
              <a:t>)</a:t>
            </a:r>
            <a:r>
              <a:rPr lang="ko-KR" altLang="en-US" dirty="0"/>
              <a:t>을 계산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C31ABE-C195-0F4F-43B8-05B4B581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06" y="2452114"/>
            <a:ext cx="109267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projected_available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&lt;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safety_stock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예상 재고가 안전 재고보다 적으면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순소요량을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계산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net_requirements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safety_stock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projected_available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부족한 수량을 계산하여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순소요량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net_requirements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저장. 즉, 예상 재고가 안전 재고 이상으로 다시 충족되기 위해 필요한 수량을 의미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46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3E3C197-B923-5A16-3427-401932F0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710"/>
          <a:stretch/>
        </p:blipFill>
        <p:spPr>
          <a:xfrm>
            <a:off x="541099" y="3429000"/>
            <a:ext cx="10926700" cy="1630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375BD-6196-6D50-3DA9-72E4849E3092}"/>
              </a:ext>
            </a:extLst>
          </p:cNvPr>
          <p:cNvSpPr txBox="1"/>
          <p:nvPr/>
        </p:nvSpPr>
        <p:spPr>
          <a:xfrm>
            <a:off x="593483" y="731088"/>
            <a:ext cx="1092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계획 수주 및 발주 계산</a:t>
            </a:r>
            <a:r>
              <a:rPr lang="en-US" altLang="ko-KR" dirty="0"/>
              <a:t>:</a:t>
            </a:r>
            <a:r>
              <a:rPr lang="ko-KR" altLang="en-US" dirty="0" err="1"/>
              <a:t>순소요량이</a:t>
            </a:r>
            <a:r>
              <a:rPr lang="ko-KR" altLang="en-US" dirty="0"/>
              <a:t> 발생하면</a:t>
            </a:r>
            <a:r>
              <a:rPr lang="en-US" altLang="ko-KR" dirty="0"/>
              <a:t>, </a:t>
            </a:r>
            <a:r>
              <a:rPr lang="ko-KR" altLang="en-US" dirty="0"/>
              <a:t>해당 주차에 필요한 수량만큼 </a:t>
            </a:r>
            <a:r>
              <a:rPr lang="ko-KR" altLang="en-US" b="1" dirty="0"/>
              <a:t>계획 수주</a:t>
            </a:r>
            <a:r>
              <a:rPr lang="ko-KR" altLang="en-US" dirty="0"/>
              <a:t>를 설정하고</a:t>
            </a:r>
            <a:r>
              <a:rPr lang="en-US" altLang="ko-KR" dirty="0"/>
              <a:t>, </a:t>
            </a:r>
            <a:r>
              <a:rPr lang="ko-KR" altLang="en-US" b="1" dirty="0"/>
              <a:t>리드 타임</a:t>
            </a:r>
            <a:r>
              <a:rPr lang="ko-KR" altLang="en-US" dirty="0"/>
              <a:t>을 고려해 계획된 발주 주차를 결정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B2BB37-5DEF-AB83-5166-8A2069491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99" y="1483256"/>
            <a:ext cx="110314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net_requirements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&gt; 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순소요량이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발생한 경우에만 실행됩니다.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planned_order_receipts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net_requirements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순소요량이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발생한 주차에 해당하는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계획 수주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설정. 즉, 부족한 수량만큼 수주할 것을 계획.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lead_time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&gt;= 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리드 타임을 고려하여 계획된 발주 시점을 결정합니다. 예를 들어, 리드 타임이 2주이면, 9주차에 수주가 필요하다면 7주차에 발주.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planned_order_releases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lead_time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 =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planned_order_receipts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리드 타임을 고려하여 발주가 필요한 주차를 설정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34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6EDA1D-3EC2-B021-EA39-DEA60296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8" y="2221476"/>
            <a:ext cx="9869277" cy="44011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A65B65-8235-AE27-CD99-EBA0C0A08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88" y="28883"/>
            <a:ext cx="5643716" cy="115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MRP 계산 수행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아이템(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대해 MRP 계산을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수행다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아이템에 대해 계산된 결과는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mrp_table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저장.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D83629-62E2-274B-AD87-5AF38D04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749" y="1409936"/>
            <a:ext cx="67437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결과 파일 저장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MRP 계산 결과는 Excel 파일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mrp_output.xlsx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)로 저장.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1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1562</Words>
  <Application>Microsoft Office PowerPoint</Application>
  <PresentationFormat>와이드스크린</PresentationFormat>
  <Paragraphs>465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 Unicode MS</vt:lpstr>
      <vt:lpstr>맑은 고딕</vt:lpstr>
      <vt:lpstr>Arial</vt:lpstr>
      <vt:lpstr>Office 테마</vt:lpstr>
      <vt:lpstr>스마트팩토리 플랫폼과 설계 과제 # 1 MRP 전개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출력엑셀 저장2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4</cp:revision>
  <dcterms:created xsi:type="dcterms:W3CDTF">2024-10-17T07:56:32Z</dcterms:created>
  <dcterms:modified xsi:type="dcterms:W3CDTF">2024-10-22T07:04:11Z</dcterms:modified>
</cp:coreProperties>
</file>