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57" r:id="rId2"/>
    <p:sldId id="359" r:id="rId3"/>
    <p:sldId id="358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36" r:id="rId24"/>
    <p:sldId id="36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BEEB1-2152-4707-813A-4A3744301310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4C820-BDF2-4689-A874-EBBAA991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1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E354E-774A-27AB-2C1D-D8C077A07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0A92B4-E638-F90C-B66A-C5CA0CCA3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C0122-B27E-7B8A-2619-CC766309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F901-DD80-494A-A439-21F6F1F6CFB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46995-02ED-F5BC-23DF-E824BC8D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69DEB-C39E-BC79-477F-43CB8537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E3CF-742F-44F0-9CCA-B1A4058CE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2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D60E9-AE28-273E-E468-88399873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E9A91D-23D8-8297-913C-ADF81E9BE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17572-924A-D72B-8090-B24DE22A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F901-DD80-494A-A439-21F6F1F6CFB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1B7F4-EAEE-2B8D-B7E2-77D5958A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69AE8-356B-1D27-B17E-E6BD0352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E3CF-742F-44F0-9CCA-B1A4058CE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83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0643E0-C9C4-3270-E49D-B490001AD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DC2B60-D9A1-6F92-730B-71935418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2D1B87-234B-4A3B-6516-D4117C37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F901-DD80-494A-A439-21F6F1F6CFB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E952D8-4DA0-6AB7-7ED5-0F0C81B1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305A8-FB82-5F16-B45C-422FFBE6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E3CF-742F-44F0-9CCA-B1A4058CE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63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C3AB5-5FA5-B627-1CAF-BE6EE922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9D1B3-92C5-8629-9C8C-CE279DFF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95755-249F-C69F-1834-D8FAA9C6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F901-DD80-494A-A439-21F6F1F6CFB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829F7-A87E-06FE-A933-75461CEC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A7743-66B1-DCC3-337B-6A670218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E3CF-742F-44F0-9CCA-B1A4058CE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0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D7C25-A477-4666-B37B-1A53A5EC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764B8-1D5A-250A-C5CE-D59294425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B61D7-8194-3F10-46FB-7EE32329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F901-DD80-494A-A439-21F6F1F6CFB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48581-6EBA-0A74-1E75-2AB642FC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BEA63-8324-4588-F79D-1F63B800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E3CF-742F-44F0-9CCA-B1A4058CE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2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5610E-4CAF-3461-23E0-CF3DD62A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2FDAF-7975-0AE4-5CB6-850FC492A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EDDB6-9ACF-E2A5-F3CB-224ABE305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DB1CD8-907A-82BA-A9B9-EF94F375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F901-DD80-494A-A439-21F6F1F6CFB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4A49A-A78F-3103-2D4A-DAE0BEC0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50BD94-15F1-C16E-A52F-AD6BB15C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E3CF-742F-44F0-9CCA-B1A4058CE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8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AE2C7-8C13-27B4-CDBD-01F7D9EF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E6FDD-4B3C-B9F9-F3CD-721A7C8BB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ACC36F-E8BE-A7FB-3F71-0AF0B2796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1E58A4-EB61-8C75-C031-A6C074EDF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3BB3E0-C2AD-EAA2-DDB1-AC0677FDE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465E06-D90A-B029-BB5B-1202F4F3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F901-DD80-494A-A439-21F6F1F6CFB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63E3A6-8986-AD48-F87D-45EE491E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A5DE44-A9A8-8825-01EC-F64109D5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E3CF-742F-44F0-9CCA-B1A4058CE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0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B5696-4CEE-3A69-C65A-995CAC4E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C46C1C-8DDC-244F-6FDF-FF8BF389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F901-DD80-494A-A439-21F6F1F6CFB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EECB1C-A463-BC30-9297-7E2022CB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61F02D-8EBC-2355-F195-85E16FE6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E3CF-742F-44F0-9CCA-B1A4058CE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64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BCEFA3-78AA-6133-A76E-1FEA9CF6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F901-DD80-494A-A439-21F6F1F6CFB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192758-E7AB-4584-02FF-44B164D9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2A3FAA-6B3C-FC5C-A65F-219C7633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E3CF-742F-44F0-9CCA-B1A4058CE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5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8BECE-EC1F-9D83-1196-8B95BDEE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41221-5724-93D2-8172-2F1FABA4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37DECD-5795-C1CE-3C6B-648DE66B4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E027FF-4CB9-8221-D6EE-57C48E16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F901-DD80-494A-A439-21F6F1F6CFB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1DCDC1-197B-6BA0-6FB9-C5CA70D2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FC4A6-F68B-DDFC-3E2D-F2423B24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E3CF-742F-44F0-9CCA-B1A4058CE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4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DD514-BCE3-EE85-2668-531A9F79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C96183-186A-B921-61F5-FEF6BE41F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11C2AD-CB47-8F7A-E262-2D25B056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E37EC-3ECB-5F43-9792-B8A3645A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F901-DD80-494A-A439-21F6F1F6CFB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D0F563-7D1A-A10E-AC42-D887A32E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E6DFB-E1AE-2BB8-53B8-7482F1E0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E3CF-742F-44F0-9CCA-B1A4058CE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0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6CCA7A-DF1D-0F29-B4B7-A9C54804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442673-0279-A3BE-7C46-404CCA758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8E0B1-C3FC-917A-5F35-6A8A57CBF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8AF901-DD80-494A-A439-21F6F1F6CFB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11DE6-E574-5E6F-1F84-CEC6D620E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9D5C8-B391-B4E0-3BAE-953D26B8D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65E3CF-742F-44F0-9CCA-B1A4058CE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4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B7575-A62C-A1BB-FA91-90FF5BEAF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490" y="1604144"/>
            <a:ext cx="9144000" cy="2387600"/>
          </a:xfrm>
        </p:spPr>
        <p:txBody>
          <a:bodyPr>
            <a:noAutofit/>
          </a:bodyPr>
          <a:lstStyle/>
          <a:p>
            <a:pPr algn="r"/>
            <a:r>
              <a:rPr lang="ko-KR" altLang="en-US" sz="48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산업 빅데이터 분석</a:t>
            </a:r>
            <a:br>
              <a:rPr lang="en-US" altLang="ko-KR" sz="4800" dirty="0">
                <a:latin typeface="+mn-ea"/>
                <a:ea typeface="+mn-ea"/>
              </a:rPr>
            </a:br>
            <a:r>
              <a:rPr lang="en-US" altLang="ko-KR" sz="48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Project Plan Presentation</a:t>
            </a:r>
            <a:br>
              <a:rPr lang="en-US" altLang="ko-KR" sz="48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</a:br>
            <a:r>
              <a:rPr lang="en-US" altLang="ko-KR" sz="40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-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PCA EMR </a:t>
            </a:r>
            <a:r>
              <a:rPr lang="ko-KR" altLang="en-US" sz="28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데이터를 기반한</a:t>
            </a:r>
            <a:r>
              <a:rPr lang="en-US" altLang="ko-KR" sz="28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2800" b="1" dirty="0">
                <a:latin typeface="+mn-ea"/>
                <a:ea typeface="+mn-ea"/>
              </a:rPr>
              <a:t>PONV </a:t>
            </a:r>
            <a:r>
              <a:rPr lang="ko-KR" altLang="en-US" sz="2800" b="1" dirty="0">
                <a:latin typeface="+mn-ea"/>
                <a:ea typeface="+mn-ea"/>
              </a:rPr>
              <a:t>및 </a:t>
            </a:r>
            <a:r>
              <a:rPr lang="ko-KR" altLang="en-US" sz="2800" b="1" dirty="0" err="1">
                <a:latin typeface="+mn-ea"/>
                <a:ea typeface="+mn-ea"/>
              </a:rPr>
              <a:t>볼루스</a:t>
            </a:r>
            <a:r>
              <a:rPr lang="ko-KR" altLang="en-US" sz="2800" b="1" dirty="0">
                <a:latin typeface="+mn-ea"/>
                <a:ea typeface="+mn-ea"/>
              </a:rPr>
              <a:t> 관리 분석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50D75E-35B0-C28E-610F-3AB26E785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490" y="4182141"/>
            <a:ext cx="9144000" cy="1655762"/>
          </a:xfrm>
        </p:spPr>
        <p:txBody>
          <a:bodyPr/>
          <a:lstStyle/>
          <a:p>
            <a:endParaRPr lang="en-US" altLang="ko-KR" dirty="0"/>
          </a:p>
          <a:p>
            <a:pPr algn="r"/>
            <a:r>
              <a:rPr lang="ko-KR" altLang="en-US" dirty="0"/>
              <a:t>학번</a:t>
            </a:r>
            <a:r>
              <a:rPr lang="en-US" altLang="ko-KR" dirty="0"/>
              <a:t>: 2024254002</a:t>
            </a:r>
          </a:p>
          <a:p>
            <a:pPr algn="r"/>
            <a:r>
              <a:rPr lang="ko-KR" altLang="en-US" dirty="0"/>
              <a:t>성명</a:t>
            </a:r>
            <a:r>
              <a:rPr lang="en-US" altLang="ko-KR" dirty="0"/>
              <a:t>: </a:t>
            </a:r>
            <a:r>
              <a:rPr lang="ko-KR" altLang="en-US" dirty="0"/>
              <a:t>전창수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67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AC90EE-E762-03B3-B616-33E9713A8660}"/>
              </a:ext>
            </a:extLst>
          </p:cNvPr>
          <p:cNvSpPr txBox="1"/>
          <p:nvPr/>
        </p:nvSpPr>
        <p:spPr>
          <a:xfrm>
            <a:off x="403123" y="3266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u="sng" dirty="0"/>
              <a:t>단계 </a:t>
            </a:r>
            <a:r>
              <a:rPr lang="en-US" altLang="ko-KR" b="1" u="sng" dirty="0"/>
              <a:t>4 </a:t>
            </a:r>
            <a:r>
              <a:rPr lang="ko-KR" altLang="en-US" b="1" u="sng" dirty="0"/>
              <a:t>고급 분석 및 시각화</a:t>
            </a:r>
            <a:r>
              <a:rPr lang="en-US" altLang="ko-KR" b="1" u="sng" dirty="0"/>
              <a:t>: </a:t>
            </a:r>
            <a:r>
              <a:rPr lang="ko-KR" altLang="en-US" b="1" u="sng" dirty="0"/>
              <a:t>시간 간격으로 </a:t>
            </a:r>
            <a:r>
              <a:rPr lang="en-US" altLang="ko-KR" b="1" u="sng" dirty="0"/>
              <a:t>PONV </a:t>
            </a:r>
            <a:r>
              <a:rPr lang="ko-KR" altLang="en-US" b="1" u="sng" dirty="0"/>
              <a:t>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0AC7E-7319-32A4-46CB-C5E2224B57C7}"/>
              </a:ext>
            </a:extLst>
          </p:cNvPr>
          <p:cNvSpPr txBox="1"/>
          <p:nvPr/>
        </p:nvSpPr>
        <p:spPr>
          <a:xfrm>
            <a:off x="147483" y="867714"/>
            <a:ext cx="1087447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 </a:t>
            </a:r>
            <a:r>
              <a:rPr lang="ko-KR" altLang="en-US" sz="1200" dirty="0" err="1"/>
              <a:t>Analyzing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intervals</a:t>
            </a:r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Summarizing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cumulative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volume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attempts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each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interval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calculating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occurrence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each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interval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Selecting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cumulative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volume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related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analysis</a:t>
            </a:r>
            <a:endParaRPr lang="ko-KR" altLang="en-US" sz="1200" dirty="0"/>
          </a:p>
          <a:p>
            <a:r>
              <a:rPr lang="ko-KR" altLang="en-US" sz="1200" dirty="0" err="1"/>
              <a:t>ponv_time_columns</a:t>
            </a:r>
            <a:r>
              <a:rPr lang="ko-KR" altLang="en-US" sz="1200" dirty="0"/>
              <a:t> = ['3_TOTAL_VOL_CUM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)', '6_TOTAL_VOL_CUM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)', '9_TOTAL_VOL_CUM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)', </a:t>
            </a:r>
          </a:p>
          <a:p>
            <a:r>
              <a:rPr lang="ko-KR" altLang="en-US" sz="1200" dirty="0"/>
              <a:t>                     '12_TOTAL_VOL_CUM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)', '24_TOTAL_VOL_CUM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)', '48_TOTAL_VOL_CUM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)']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Creating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DataFrame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store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cumulative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volumes</a:t>
            </a:r>
            <a:r>
              <a:rPr lang="ko-KR" altLang="en-US" sz="1200" dirty="0"/>
              <a:t> and PONV </a:t>
            </a:r>
            <a:r>
              <a:rPr lang="ko-KR" altLang="en-US" sz="1200" dirty="0" err="1"/>
              <a:t>rates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over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intervals</a:t>
            </a:r>
            <a:endParaRPr lang="ko-KR" altLang="en-US" sz="1200" dirty="0"/>
          </a:p>
          <a:p>
            <a:r>
              <a:rPr lang="ko-KR" altLang="en-US" sz="1200" dirty="0" err="1"/>
              <a:t>ponv_by_time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data_cleaned</a:t>
            </a:r>
            <a:r>
              <a:rPr lang="ko-KR" altLang="en-US" sz="1200" dirty="0"/>
              <a:t>[</a:t>
            </a:r>
            <a:r>
              <a:rPr lang="ko-KR" altLang="en-US" sz="1200" dirty="0" err="1"/>
              <a:t>ponv_time_columns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 err="1"/>
              <a:t>ponv_rate_by_time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data_cleaned.groupby</a:t>
            </a:r>
            <a:r>
              <a:rPr lang="ko-KR" altLang="en-US" sz="1200" dirty="0"/>
              <a:t>('PONV0')[</a:t>
            </a:r>
            <a:r>
              <a:rPr lang="ko-KR" altLang="en-US" sz="1200" dirty="0" err="1"/>
              <a:t>ponv_time_columns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Plotting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cumulative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volume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each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interval</a:t>
            </a:r>
            <a:endParaRPr lang="ko-KR" altLang="en-US" sz="1200" dirty="0"/>
          </a:p>
          <a:p>
            <a:r>
              <a:rPr lang="ko-KR" altLang="en-US" sz="1200" dirty="0" err="1"/>
              <a:t>plt.figure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figsize</a:t>
            </a:r>
            <a:r>
              <a:rPr lang="ko-KR" altLang="en-US" sz="1200" dirty="0"/>
              <a:t>=(12, 6))</a:t>
            </a:r>
          </a:p>
          <a:p>
            <a:r>
              <a:rPr lang="ko-KR" altLang="en-US" sz="1200" dirty="0" err="1"/>
              <a:t>plt.plot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ponv_by_time.index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ponv_by_time.values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marker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o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linestyle</a:t>
            </a:r>
            <a:r>
              <a:rPr lang="ko-KR" altLang="en-US" sz="1200" dirty="0"/>
              <a:t>='-', </a:t>
            </a:r>
            <a:r>
              <a:rPr lang="ko-KR" altLang="en-US" sz="1200" dirty="0" err="1"/>
              <a:t>color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label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Cumulative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Volume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plt.title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Cumulative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Volume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Each</a:t>
            </a:r>
            <a:r>
              <a:rPr lang="ko-KR" altLang="en-US" sz="1200" dirty="0"/>
              <a:t> Time </a:t>
            </a:r>
            <a:r>
              <a:rPr lang="ko-KR" altLang="en-US" sz="1200" dirty="0" err="1"/>
              <a:t>Interval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plt.xlabel</a:t>
            </a:r>
            <a:r>
              <a:rPr lang="ko-KR" altLang="en-US" sz="1200" dirty="0"/>
              <a:t>('Time </a:t>
            </a:r>
            <a:r>
              <a:rPr lang="ko-KR" altLang="en-US" sz="1200" dirty="0" err="1"/>
              <a:t>Interval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Hours</a:t>
            </a:r>
            <a:r>
              <a:rPr lang="ko-KR" altLang="en-US" sz="1200" dirty="0"/>
              <a:t>)')</a:t>
            </a:r>
          </a:p>
          <a:p>
            <a:r>
              <a:rPr lang="ko-KR" altLang="en-US" sz="1200" dirty="0" err="1"/>
              <a:t>plt.ylabel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Cumulative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Volume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)')</a:t>
            </a:r>
          </a:p>
          <a:p>
            <a:r>
              <a:rPr lang="ko-KR" altLang="en-US" sz="1200" dirty="0" err="1"/>
              <a:t>plt.grid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axis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y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linestyle</a:t>
            </a:r>
            <a:r>
              <a:rPr lang="ko-KR" altLang="en-US" sz="1200" dirty="0"/>
              <a:t>='--', </a:t>
            </a:r>
            <a:r>
              <a:rPr lang="ko-KR" altLang="en-US" sz="1200" dirty="0" err="1"/>
              <a:t>alpha</a:t>
            </a:r>
            <a:r>
              <a:rPr lang="ko-KR" altLang="en-US" sz="1200" dirty="0"/>
              <a:t>=0.7)</a:t>
            </a:r>
          </a:p>
          <a:p>
            <a:r>
              <a:rPr lang="ko-KR" altLang="en-US" sz="1200" dirty="0" err="1"/>
              <a:t>plt.legend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Plotting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rates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over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intervals</a:t>
            </a:r>
            <a:endParaRPr lang="ko-KR" altLang="en-US" sz="1200" dirty="0"/>
          </a:p>
          <a:p>
            <a:r>
              <a:rPr lang="ko-KR" altLang="en-US" sz="1200" dirty="0" err="1"/>
              <a:t>plt.figure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figsize</a:t>
            </a:r>
            <a:r>
              <a:rPr lang="ko-KR" altLang="en-US" sz="1200" dirty="0"/>
              <a:t>=(12, 6))</a:t>
            </a:r>
          </a:p>
          <a:p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label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ponv_rate_by_time.index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plt.plot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ponv_rate_by_time.columns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ponv_rate_by_time.loc</a:t>
            </a:r>
            <a:r>
              <a:rPr lang="ko-KR" altLang="en-US" sz="1200" dirty="0"/>
              <a:t>[</a:t>
            </a:r>
            <a:r>
              <a:rPr lang="ko-KR" altLang="en-US" sz="1200" dirty="0" err="1"/>
              <a:t>label</a:t>
            </a:r>
            <a:r>
              <a:rPr lang="ko-KR" altLang="en-US" sz="1200" dirty="0"/>
              <a:t>], </a:t>
            </a:r>
            <a:r>
              <a:rPr lang="ko-KR" altLang="en-US" sz="1200" dirty="0" err="1"/>
              <a:t>marker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o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linestyle</a:t>
            </a:r>
            <a:r>
              <a:rPr lang="ko-KR" altLang="en-US" sz="1200" dirty="0"/>
              <a:t>='-', </a:t>
            </a:r>
            <a:r>
              <a:rPr lang="ko-KR" altLang="en-US" sz="1200" dirty="0" err="1"/>
              <a:t>label</a:t>
            </a:r>
            <a:r>
              <a:rPr lang="ko-KR" altLang="en-US" sz="1200" dirty="0"/>
              <a:t>=</a:t>
            </a:r>
            <a:r>
              <a:rPr lang="ko-KR" altLang="en-US" sz="1200" dirty="0" err="1"/>
              <a:t>f'PONV</a:t>
            </a:r>
            <a:r>
              <a:rPr lang="ko-KR" altLang="en-US" sz="1200" dirty="0"/>
              <a:t> {</a:t>
            </a:r>
            <a:r>
              <a:rPr lang="ko-KR" altLang="en-US" sz="1200" dirty="0" err="1"/>
              <a:t>label</a:t>
            </a:r>
            <a:r>
              <a:rPr lang="ko-KR" altLang="en-US" sz="1200" dirty="0"/>
              <a:t>}')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plt.title</a:t>
            </a:r>
            <a:r>
              <a:rPr lang="ko-KR" altLang="en-US" sz="1200" dirty="0"/>
              <a:t>('PONV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Time </a:t>
            </a:r>
            <a:r>
              <a:rPr lang="ko-KR" altLang="en-US" sz="1200" dirty="0" err="1"/>
              <a:t>Interval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plt.xlabel</a:t>
            </a:r>
            <a:r>
              <a:rPr lang="ko-KR" altLang="en-US" sz="1200" dirty="0"/>
              <a:t>('Time </a:t>
            </a:r>
            <a:r>
              <a:rPr lang="ko-KR" altLang="en-US" sz="1200" dirty="0" err="1"/>
              <a:t>Interval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Hours</a:t>
            </a:r>
            <a:r>
              <a:rPr lang="ko-KR" altLang="en-US" sz="1200" dirty="0"/>
              <a:t>)')</a:t>
            </a:r>
          </a:p>
          <a:p>
            <a:r>
              <a:rPr lang="ko-KR" altLang="en-US" sz="1200" dirty="0" err="1"/>
              <a:t>plt.ylabel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Cumulative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Volume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Status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plt.legend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title</a:t>
            </a:r>
            <a:r>
              <a:rPr lang="ko-KR" altLang="en-US" sz="1200" dirty="0"/>
              <a:t>='PONV </a:t>
            </a:r>
            <a:r>
              <a:rPr lang="ko-KR" altLang="en-US" sz="1200" dirty="0" err="1"/>
              <a:t>Status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plt.grid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axis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y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linestyle</a:t>
            </a:r>
            <a:r>
              <a:rPr lang="ko-KR" altLang="en-US" sz="1200" dirty="0"/>
              <a:t>='--', </a:t>
            </a:r>
            <a:r>
              <a:rPr lang="ko-KR" altLang="en-US" sz="1200" dirty="0" err="1"/>
              <a:t>alpha</a:t>
            </a:r>
            <a:r>
              <a:rPr lang="ko-KR" altLang="en-US" sz="1200" dirty="0"/>
              <a:t>=0.7)</a:t>
            </a:r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758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E69C4C-8594-62CC-3BAE-B82FA8967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7" y="552048"/>
            <a:ext cx="5463852" cy="27319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B73E860-368E-4231-321C-BCCDE343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484" y="537759"/>
            <a:ext cx="5587366" cy="2816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EF0460-896B-A7C4-9A93-BA062935F32D}"/>
              </a:ext>
            </a:extLst>
          </p:cNvPr>
          <p:cNvSpPr txBox="1"/>
          <p:nvPr/>
        </p:nvSpPr>
        <p:spPr>
          <a:xfrm>
            <a:off x="629264" y="3822656"/>
            <a:ext cx="10127225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highlight>
                  <a:srgbClr val="FFFF00"/>
                </a:highlight>
                <a:latin typeface="+mn-ea"/>
              </a:rPr>
              <a:t>시간 간격별 </a:t>
            </a:r>
            <a:r>
              <a:rPr lang="en-US" altLang="ko-KR" b="1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b="1" dirty="0">
                <a:highlight>
                  <a:srgbClr val="FFFF00"/>
                </a:highlight>
                <a:latin typeface="+mn-ea"/>
              </a:rPr>
              <a:t>분석 결과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는 다음과 같습니다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>
                <a:highlight>
                  <a:srgbClr val="FFFF00"/>
                </a:highlight>
                <a:latin typeface="+mn-ea"/>
              </a:rPr>
              <a:t>평균 누적 볼륨 변화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highlight>
                  <a:srgbClr val="FFFF00"/>
                </a:highlight>
                <a:latin typeface="+mn-ea"/>
              </a:rPr>
              <a:t>초기 시간대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(3~6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시간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)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동안 누적 볼륨이 빠르게 증가한 후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시간이 지남에 따라 완만해지는 경향을 보입니다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이는 초기 회복 단계에서 통증 관리가 집중적으로 이루어짐을 시사합니다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378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11C949-CB32-7492-7FB3-09F1C4B8A31C}"/>
              </a:ext>
            </a:extLst>
          </p:cNvPr>
          <p:cNvSpPr txBox="1"/>
          <p:nvPr/>
        </p:nvSpPr>
        <p:spPr>
          <a:xfrm>
            <a:off x="442450" y="316779"/>
            <a:ext cx="7718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u="sng" dirty="0"/>
              <a:t>단계 </a:t>
            </a:r>
            <a:r>
              <a:rPr lang="en-US" altLang="ko-KR" b="1" u="sng" dirty="0"/>
              <a:t>4 </a:t>
            </a:r>
            <a:r>
              <a:rPr lang="ko-KR" altLang="en-US" b="1" u="sng" dirty="0"/>
              <a:t>고급 분석 및 시각화</a:t>
            </a:r>
            <a:r>
              <a:rPr lang="en-US" altLang="ko-KR" b="1" u="sng" dirty="0"/>
              <a:t>: </a:t>
            </a:r>
            <a:r>
              <a:rPr lang="ko-KR" altLang="en-US" b="1" u="sng" dirty="0"/>
              <a:t>각 시간 그룹에 대한 </a:t>
            </a:r>
            <a:r>
              <a:rPr lang="en-US" altLang="ko-KR" b="1" u="sng" dirty="0"/>
              <a:t>PONV </a:t>
            </a:r>
            <a:r>
              <a:rPr lang="ko-KR" altLang="en-US" b="1" u="sng" dirty="0"/>
              <a:t>추세 표시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14A6F-3383-D51E-6035-D09EAE630099}"/>
              </a:ext>
            </a:extLst>
          </p:cNvPr>
          <p:cNvSpPr txBox="1"/>
          <p:nvPr/>
        </p:nvSpPr>
        <p:spPr>
          <a:xfrm>
            <a:off x="511277" y="1102676"/>
            <a:ext cx="1149391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analyze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trends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each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interval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calculate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occurrence</a:t>
            </a:r>
            <a:r>
              <a:rPr lang="ko-KR" altLang="en-US" sz="1200" dirty="0"/>
              <a:t>) </a:t>
            </a:r>
            <a:r>
              <a:rPr lang="ko-KR" altLang="en-US" sz="1200" dirty="0" err="1"/>
              <a:t>at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each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interval</a:t>
            </a:r>
            <a:endParaRPr lang="ko-KR" altLang="en-US" sz="1200" dirty="0"/>
          </a:p>
          <a:p>
            <a:r>
              <a:rPr lang="ko-KR" altLang="en-US" sz="1200" dirty="0"/>
              <a:t># and </a:t>
            </a:r>
            <a:r>
              <a:rPr lang="ko-KR" altLang="en-US" sz="1200" dirty="0" err="1"/>
              <a:t>visualize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trend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how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rates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evolve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over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</a:t>
            </a:r>
            <a:r>
              <a:rPr lang="ko-KR" altLang="en-US" sz="1200" dirty="0"/>
              <a:t>.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Calculating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occurrence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each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interval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based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cumulative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volume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columns</a:t>
            </a:r>
            <a:endParaRPr lang="ko-KR" altLang="en-US" sz="1200" dirty="0"/>
          </a:p>
          <a:p>
            <a:r>
              <a:rPr lang="ko-KR" altLang="en-US" sz="1200" dirty="0" err="1"/>
              <a:t>ponv_trends_by_time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data_cleaned.groupby</a:t>
            </a:r>
            <a:r>
              <a:rPr lang="ko-KR" altLang="en-US" sz="1200" dirty="0"/>
              <a:t>('PONV0')[</a:t>
            </a:r>
            <a:r>
              <a:rPr lang="ko-KR" altLang="en-US" sz="1200" dirty="0" err="1"/>
              <a:t>ponv_time_columns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Plotting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trends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across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each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group</a:t>
            </a:r>
            <a:endParaRPr lang="ko-KR" altLang="en-US" sz="1200" dirty="0"/>
          </a:p>
          <a:p>
            <a:r>
              <a:rPr lang="ko-KR" altLang="en-US" sz="1200" dirty="0" err="1"/>
              <a:t>plt.figure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figsize</a:t>
            </a:r>
            <a:r>
              <a:rPr lang="ko-KR" altLang="en-US" sz="1200" dirty="0"/>
              <a:t>=(12, 6))</a:t>
            </a:r>
          </a:p>
          <a:p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label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ponv_trends_by_time.index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plt.plot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ponv_trends_by_time.columns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ponv_trends_by_time.loc</a:t>
            </a:r>
            <a:r>
              <a:rPr lang="ko-KR" altLang="en-US" sz="1200" dirty="0"/>
              <a:t>[</a:t>
            </a:r>
            <a:r>
              <a:rPr lang="ko-KR" altLang="en-US" sz="1200" dirty="0" err="1"/>
              <a:t>label</a:t>
            </a:r>
            <a:r>
              <a:rPr lang="ko-KR" altLang="en-US" sz="1200" dirty="0"/>
              <a:t>], </a:t>
            </a:r>
            <a:r>
              <a:rPr lang="ko-KR" altLang="en-US" sz="1200" dirty="0" err="1"/>
              <a:t>marker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o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linestyle</a:t>
            </a:r>
            <a:r>
              <a:rPr lang="ko-KR" altLang="en-US" sz="1200" dirty="0"/>
              <a:t>='-', </a:t>
            </a:r>
            <a:r>
              <a:rPr lang="ko-KR" altLang="en-US" sz="1200" dirty="0" err="1"/>
              <a:t>label</a:t>
            </a:r>
            <a:r>
              <a:rPr lang="ko-KR" altLang="en-US" sz="1200" dirty="0"/>
              <a:t>=</a:t>
            </a:r>
            <a:r>
              <a:rPr lang="ko-KR" altLang="en-US" sz="1200" dirty="0" err="1"/>
              <a:t>f'PONV</a:t>
            </a:r>
            <a:r>
              <a:rPr lang="ko-KR" altLang="en-US" sz="1200" dirty="0"/>
              <a:t> {</a:t>
            </a:r>
            <a:r>
              <a:rPr lang="ko-KR" altLang="en-US" sz="1200" dirty="0" err="1"/>
              <a:t>label</a:t>
            </a:r>
            <a:r>
              <a:rPr lang="ko-KR" altLang="en-US" sz="1200" dirty="0"/>
              <a:t>}')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plt.title</a:t>
            </a:r>
            <a:r>
              <a:rPr lang="ko-KR" altLang="en-US" sz="1200" dirty="0"/>
              <a:t>('PONV </a:t>
            </a:r>
            <a:r>
              <a:rPr lang="ko-KR" altLang="en-US" sz="1200" dirty="0" err="1"/>
              <a:t>Trends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Across</a:t>
            </a:r>
            <a:r>
              <a:rPr lang="ko-KR" altLang="en-US" sz="1200" dirty="0"/>
              <a:t> Time </a:t>
            </a:r>
            <a:r>
              <a:rPr lang="ko-KR" altLang="en-US" sz="1200" dirty="0" err="1"/>
              <a:t>Intervals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plt.xlabel</a:t>
            </a:r>
            <a:r>
              <a:rPr lang="ko-KR" altLang="en-US" sz="1200" dirty="0"/>
              <a:t>('Time </a:t>
            </a:r>
            <a:r>
              <a:rPr lang="ko-KR" altLang="en-US" sz="1200" dirty="0" err="1"/>
              <a:t>Interval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Hours</a:t>
            </a:r>
            <a:r>
              <a:rPr lang="ko-KR" altLang="en-US" sz="1200" dirty="0"/>
              <a:t>)')</a:t>
            </a:r>
          </a:p>
          <a:p>
            <a:r>
              <a:rPr lang="ko-KR" altLang="en-US" sz="1200" dirty="0" err="1"/>
              <a:t>plt.ylabel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Cumulative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Volume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)')</a:t>
            </a:r>
          </a:p>
          <a:p>
            <a:r>
              <a:rPr lang="ko-KR" altLang="en-US" sz="1200" dirty="0" err="1"/>
              <a:t>plt.legend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title</a:t>
            </a:r>
            <a:r>
              <a:rPr lang="ko-KR" altLang="en-US" sz="1200" dirty="0"/>
              <a:t>='PONV </a:t>
            </a:r>
            <a:r>
              <a:rPr lang="ko-KR" altLang="en-US" sz="1200" dirty="0" err="1"/>
              <a:t>Status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plt.grid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axis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y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linestyle</a:t>
            </a:r>
            <a:r>
              <a:rPr lang="ko-KR" altLang="en-US" sz="1200" dirty="0"/>
              <a:t>='--', </a:t>
            </a:r>
            <a:r>
              <a:rPr lang="ko-KR" altLang="en-US" sz="1200" dirty="0" err="1"/>
              <a:t>alpha</a:t>
            </a:r>
            <a:r>
              <a:rPr lang="ko-KR" altLang="en-US" sz="1200" dirty="0"/>
              <a:t>=0.7)</a:t>
            </a:r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16658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B128DB-F710-49C2-E8E0-E3C8FEBB6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63" y="807688"/>
            <a:ext cx="6388543" cy="32022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3F09A9-F0FF-3BE2-E206-4F2D9944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11" y="283421"/>
            <a:ext cx="2400635" cy="352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CA1106-9613-A38F-7B25-68B0C26F23E7}"/>
              </a:ext>
            </a:extLst>
          </p:cNvPr>
          <p:cNvSpPr txBox="1"/>
          <p:nvPr/>
        </p:nvSpPr>
        <p:spPr>
          <a:xfrm>
            <a:off x="759508" y="4181705"/>
            <a:ext cx="9751176" cy="22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highlight>
                  <a:srgbClr val="FFFF00"/>
                </a:highlight>
                <a:latin typeface="+mn-ea"/>
              </a:rPr>
              <a:t>시간 그룹별 </a:t>
            </a:r>
            <a:r>
              <a:rPr lang="en-US" altLang="ko-KR" sz="1600" b="1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600" b="1" dirty="0">
                <a:highlight>
                  <a:srgbClr val="FFFF00"/>
                </a:highlight>
                <a:latin typeface="+mn-ea"/>
              </a:rPr>
              <a:t>트렌드 분석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에서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상태에 따른 누적 볼륨의 변화 추이를 시각화 했습니다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600" b="1" dirty="0">
                <a:highlight>
                  <a:srgbClr val="FFFF00"/>
                </a:highlight>
                <a:latin typeface="+mn-ea"/>
              </a:rPr>
              <a:t>발생 환자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는 초기 시간대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(3~6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시간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)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에 누적 볼륨이 더 높게 나타나며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시간이 지남에 따라 </a:t>
            </a:r>
            <a:r>
              <a:rPr lang="ko-KR" altLang="en-US" sz="1600" dirty="0" err="1">
                <a:highlight>
                  <a:srgbClr val="FFFF00"/>
                </a:highlight>
                <a:latin typeface="+mn-ea"/>
              </a:rPr>
              <a:t>완만해집니다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이는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발생 시 초기 통증 관리가 더 필요할 수 있음을 나타냅니다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highlight>
                  <a:srgbClr val="FFFF00"/>
                </a:highlight>
                <a:latin typeface="+mn-ea"/>
              </a:rPr>
              <a:t>PONV</a:t>
            </a:r>
            <a:r>
              <a:rPr lang="ko-KR" altLang="en-US" sz="1600" b="1" dirty="0">
                <a:highlight>
                  <a:srgbClr val="FFFF00"/>
                </a:highlight>
                <a:latin typeface="+mn-ea"/>
              </a:rPr>
              <a:t>가 없는 환자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는 상대적으로 일정한 누적 볼륨 패턴을 보입니다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이로써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발생 여부에 따른 시간별 통증 관리 패턴을 확인할 수 있으며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초기 단계에서 집중적인 관리가 필요할 수 있음을 알 수 있음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</a:t>
            </a:r>
            <a:endParaRPr lang="ko-KR" altLang="en-US" sz="1600" dirty="0">
              <a:highlight>
                <a:srgbClr val="FFFF00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1792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52CC81-05B4-C37C-1CD7-BBE125B8A7FB}"/>
              </a:ext>
            </a:extLst>
          </p:cNvPr>
          <p:cNvSpPr txBox="1"/>
          <p:nvPr/>
        </p:nvSpPr>
        <p:spPr>
          <a:xfrm>
            <a:off x="294967" y="287282"/>
            <a:ext cx="6892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u="sng" dirty="0"/>
              <a:t>단계 </a:t>
            </a:r>
            <a:r>
              <a:rPr lang="en-US" altLang="ko-KR" b="1" u="sng" dirty="0"/>
              <a:t>4 </a:t>
            </a:r>
            <a:r>
              <a:rPr lang="ko-KR" altLang="en-US" b="1" u="sng" dirty="0"/>
              <a:t>고급 분석 및 시각화</a:t>
            </a:r>
            <a:r>
              <a:rPr lang="en-US" altLang="ko-KR" b="1" u="sng" dirty="0"/>
              <a:t>: </a:t>
            </a:r>
            <a:r>
              <a:rPr lang="ko-KR" altLang="en-US" b="1" u="sng" dirty="0">
                <a:latin typeface="+mn-ea"/>
              </a:rPr>
              <a:t>성별 기반 </a:t>
            </a:r>
            <a:r>
              <a:rPr lang="en-US" altLang="ko-KR" b="1" u="sng" dirty="0">
                <a:latin typeface="+mn-ea"/>
              </a:rPr>
              <a:t>PONV </a:t>
            </a:r>
            <a:r>
              <a:rPr lang="ko-KR" altLang="en-US" b="1" u="sng" dirty="0">
                <a:latin typeface="+mn-ea"/>
              </a:rPr>
              <a:t>비율 추세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70BFE-4DB4-2C56-8C06-2AB8D719EA51}"/>
              </a:ext>
            </a:extLst>
          </p:cNvPr>
          <p:cNvSpPr txBox="1"/>
          <p:nvPr/>
        </p:nvSpPr>
        <p:spPr>
          <a:xfrm>
            <a:off x="481780" y="1130478"/>
            <a:ext cx="99600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 </a:t>
            </a:r>
            <a:r>
              <a:rPr lang="ko-KR" altLang="en-US" sz="1200" dirty="0" err="1"/>
              <a:t>Analyzing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gender-based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trends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over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intervals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calculating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cumulative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volumes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gender</a:t>
            </a:r>
            <a:r>
              <a:rPr lang="ko-KR" altLang="en-US" sz="1200" dirty="0"/>
              <a:t> and PONV </a:t>
            </a:r>
            <a:r>
              <a:rPr lang="ko-KR" altLang="en-US" sz="1200" dirty="0" err="1"/>
              <a:t>status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Grouping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gender</a:t>
            </a:r>
            <a:r>
              <a:rPr lang="ko-KR" altLang="en-US" sz="1200" dirty="0"/>
              <a:t> and PONV </a:t>
            </a:r>
            <a:r>
              <a:rPr lang="ko-KR" altLang="en-US" sz="1200" dirty="0" err="1"/>
              <a:t>status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calculate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cumulative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volume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each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interval</a:t>
            </a:r>
            <a:endParaRPr lang="ko-KR" altLang="en-US" sz="1200" dirty="0"/>
          </a:p>
          <a:p>
            <a:r>
              <a:rPr lang="ko-KR" altLang="en-US" sz="1200" dirty="0" err="1"/>
              <a:t>gender_ponv_trends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data_cleaned.groupby</a:t>
            </a:r>
            <a:r>
              <a:rPr lang="ko-KR" altLang="en-US" sz="1200" dirty="0"/>
              <a:t>(['성별', 'PONV0'])[</a:t>
            </a:r>
            <a:r>
              <a:rPr lang="ko-KR" altLang="en-US" sz="1200" dirty="0" err="1"/>
              <a:t>ponv_time_columns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Plotting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gender-based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trends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across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intervals</a:t>
            </a:r>
            <a:endParaRPr lang="ko-KR" altLang="en-US" sz="1200" dirty="0"/>
          </a:p>
          <a:p>
            <a:r>
              <a:rPr lang="ko-KR" altLang="en-US" sz="1200" dirty="0" err="1"/>
              <a:t>plt.figure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figsize</a:t>
            </a:r>
            <a:r>
              <a:rPr lang="ko-KR" altLang="en-US" sz="1200" dirty="0"/>
              <a:t>=(14, 8))</a:t>
            </a:r>
          </a:p>
          <a:p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gender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data_cleaned</a:t>
            </a:r>
            <a:r>
              <a:rPr lang="ko-KR" altLang="en-US" sz="1200" dirty="0"/>
              <a:t>['성별'].</a:t>
            </a:r>
            <a:r>
              <a:rPr lang="ko-KR" altLang="en-US" sz="1200" dirty="0" err="1"/>
              <a:t>unique</a:t>
            </a:r>
            <a:r>
              <a:rPr lang="ko-KR" altLang="en-US" sz="1200" dirty="0"/>
              <a:t>():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ponv_status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gender_ponv_trends.loc</a:t>
            </a:r>
            <a:r>
              <a:rPr lang="ko-KR" altLang="en-US" sz="1200" dirty="0"/>
              <a:t>[</a:t>
            </a:r>
            <a:r>
              <a:rPr lang="ko-KR" altLang="en-US" sz="1200" dirty="0" err="1"/>
              <a:t>gender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index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plt.plot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gender_ponv_trends.columns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gender_ponv_trends.loc</a:t>
            </a:r>
            <a:r>
              <a:rPr lang="ko-KR" altLang="en-US" sz="1200" dirty="0"/>
              <a:t>[</a:t>
            </a:r>
            <a:r>
              <a:rPr lang="ko-KR" altLang="en-US" sz="1200" dirty="0" err="1"/>
              <a:t>gender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loc</a:t>
            </a:r>
            <a:r>
              <a:rPr lang="ko-KR" altLang="en-US" sz="1200" dirty="0"/>
              <a:t>[</a:t>
            </a:r>
            <a:r>
              <a:rPr lang="ko-KR" altLang="en-US" sz="1200" dirty="0" err="1"/>
              <a:t>ponv_status</a:t>
            </a:r>
            <a:r>
              <a:rPr lang="ko-KR" altLang="en-US" sz="1200" dirty="0"/>
              <a:t>],</a:t>
            </a:r>
          </a:p>
          <a:p>
            <a:r>
              <a:rPr lang="ko-KR" altLang="en-US" sz="1200" dirty="0"/>
              <a:t>                 </a:t>
            </a:r>
            <a:r>
              <a:rPr lang="ko-KR" altLang="en-US" sz="1200" dirty="0" err="1"/>
              <a:t>marker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o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linestyle</a:t>
            </a:r>
            <a:r>
              <a:rPr lang="ko-KR" altLang="en-US" sz="1200" dirty="0"/>
              <a:t>='-', </a:t>
            </a:r>
            <a:r>
              <a:rPr lang="ko-KR" altLang="en-US" sz="1200" dirty="0" err="1"/>
              <a:t>label</a:t>
            </a:r>
            <a:r>
              <a:rPr lang="ko-KR" altLang="en-US" sz="1200" dirty="0"/>
              <a:t>=</a:t>
            </a:r>
            <a:r>
              <a:rPr lang="ko-KR" altLang="en-US" sz="1200" dirty="0" err="1"/>
              <a:t>f</a:t>
            </a:r>
            <a:r>
              <a:rPr lang="ko-KR" altLang="en-US" sz="1200" dirty="0"/>
              <a:t>'{</a:t>
            </a:r>
            <a:r>
              <a:rPr lang="ko-KR" altLang="en-US" sz="1200" dirty="0" err="1"/>
              <a:t>gender</a:t>
            </a:r>
            <a:r>
              <a:rPr lang="ko-KR" altLang="en-US" sz="1200" dirty="0"/>
              <a:t>} - PONV {</a:t>
            </a:r>
            <a:r>
              <a:rPr lang="ko-KR" altLang="en-US" sz="1200" dirty="0" err="1"/>
              <a:t>ponv_status</a:t>
            </a:r>
            <a:r>
              <a:rPr lang="ko-KR" altLang="en-US" sz="1200" dirty="0"/>
              <a:t>}')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plt.title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Gender-Based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Trends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Across</a:t>
            </a:r>
            <a:r>
              <a:rPr lang="ko-KR" altLang="en-US" sz="1200" dirty="0"/>
              <a:t> Time </a:t>
            </a:r>
            <a:r>
              <a:rPr lang="ko-KR" altLang="en-US" sz="1200" dirty="0" err="1"/>
              <a:t>Intervals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plt.xlabel</a:t>
            </a:r>
            <a:r>
              <a:rPr lang="ko-KR" altLang="en-US" sz="1200" dirty="0"/>
              <a:t>('Time </a:t>
            </a:r>
            <a:r>
              <a:rPr lang="ko-KR" altLang="en-US" sz="1200" dirty="0" err="1"/>
              <a:t>Interval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Hours</a:t>
            </a:r>
            <a:r>
              <a:rPr lang="ko-KR" altLang="en-US" sz="1200" dirty="0"/>
              <a:t>)')</a:t>
            </a:r>
          </a:p>
          <a:p>
            <a:r>
              <a:rPr lang="ko-KR" altLang="en-US" sz="1200" dirty="0" err="1"/>
              <a:t>plt.ylabel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Cumulative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Volume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)')</a:t>
            </a:r>
          </a:p>
          <a:p>
            <a:r>
              <a:rPr lang="ko-KR" altLang="en-US" sz="1200" dirty="0" err="1"/>
              <a:t>plt.legend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title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Gender</a:t>
            </a:r>
            <a:r>
              <a:rPr lang="ko-KR" altLang="en-US" sz="1200" dirty="0"/>
              <a:t> and PONV </a:t>
            </a:r>
            <a:r>
              <a:rPr lang="ko-KR" altLang="en-US" sz="1200" dirty="0" err="1"/>
              <a:t>Status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plt.grid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axis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y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linestyle</a:t>
            </a:r>
            <a:r>
              <a:rPr lang="ko-KR" altLang="en-US" sz="1200" dirty="0"/>
              <a:t>='--', </a:t>
            </a:r>
            <a:r>
              <a:rPr lang="ko-KR" altLang="en-US" sz="1200" dirty="0" err="1"/>
              <a:t>alpha</a:t>
            </a:r>
            <a:r>
              <a:rPr lang="ko-KR" altLang="en-US" sz="1200" dirty="0"/>
              <a:t>=0.7)</a:t>
            </a:r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624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86FE61-AB8B-D384-6B8C-E71808B0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9" y="542522"/>
            <a:ext cx="5977339" cy="3401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4A407E-9F0E-5774-9233-037F3C24C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29" y="17206"/>
            <a:ext cx="3629532" cy="276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2AC6C2-5D84-BEB5-97B7-AB0C185D1868}"/>
              </a:ext>
            </a:extLst>
          </p:cNvPr>
          <p:cNvSpPr txBox="1"/>
          <p:nvPr/>
        </p:nvSpPr>
        <p:spPr>
          <a:xfrm>
            <a:off x="727587" y="4058011"/>
            <a:ext cx="10982631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highlight>
                  <a:srgbClr val="FFFF00"/>
                </a:highlight>
                <a:latin typeface="+mn-ea"/>
              </a:rPr>
              <a:t>성별에 따른 </a:t>
            </a:r>
            <a:r>
              <a:rPr lang="en-US" altLang="ko-KR" sz="1600" b="1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600" b="1" dirty="0">
                <a:highlight>
                  <a:srgbClr val="FFFF00"/>
                </a:highlight>
                <a:latin typeface="+mn-ea"/>
              </a:rPr>
              <a:t>발생률 추이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를 시각화한 결과는 다음과 같습니다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highlight>
                  <a:srgbClr val="FFFF00"/>
                </a:highlight>
                <a:latin typeface="+mn-ea"/>
              </a:rPr>
              <a:t>여성 환자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는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발생 시 초기 시간대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(3~6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시간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)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에 누적 볼륨이 급격히 증가하며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이후 점차 완만해지는 경향을 보입니다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highlight>
                  <a:srgbClr val="FFFF00"/>
                </a:highlight>
                <a:latin typeface="+mn-ea"/>
              </a:rPr>
              <a:t>남성 환자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의 경우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, PONV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발생 유무에 따라 초기 볼륨 증가가 다소 차이는 있지만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전체적으로 여성에 비해 누적 볼륨 증가가 완만한 패턴을 나타냅니다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이로 인해 성별에 따른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관리의 차이가 필요할 수 있으며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특히 여성 환자에서는 초기 통증 관리가 더 중요함을</a:t>
            </a:r>
            <a:endParaRPr lang="en-US" altLang="ko-KR" sz="1600" dirty="0">
              <a:highlight>
                <a:srgbClr val="FFFF00"/>
              </a:highligh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알 수 있음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</a:t>
            </a:r>
            <a:endParaRPr lang="ko-KR" altLang="en-US" sz="1600" dirty="0">
              <a:highlight>
                <a:srgbClr val="FFFF00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4096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76DBD3-E086-693E-C13A-F0EEFD4FF600}"/>
              </a:ext>
            </a:extLst>
          </p:cNvPr>
          <p:cNvSpPr txBox="1"/>
          <p:nvPr/>
        </p:nvSpPr>
        <p:spPr>
          <a:xfrm>
            <a:off x="526026" y="2184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u="sng" dirty="0"/>
              <a:t>단계 </a:t>
            </a:r>
            <a:r>
              <a:rPr lang="en-US" altLang="ko-KR" b="1" u="sng" dirty="0"/>
              <a:t>4 </a:t>
            </a:r>
            <a:r>
              <a:rPr lang="ko-KR" altLang="en-US" b="1" u="sng" dirty="0"/>
              <a:t>고급 분석 및 시각화</a:t>
            </a:r>
            <a:r>
              <a:rPr lang="en-US" altLang="ko-KR" b="1" u="sng" dirty="0"/>
              <a:t>:</a:t>
            </a:r>
            <a:r>
              <a:rPr lang="ko-KR" altLang="en-US" b="1" u="sng" dirty="0"/>
              <a:t> 연령대별 </a:t>
            </a:r>
            <a:r>
              <a:rPr lang="en-US" altLang="ko-KR" b="1" u="sng" dirty="0"/>
              <a:t>PONV </a:t>
            </a:r>
            <a:r>
              <a:rPr lang="ko-KR" altLang="en-US" b="1" u="sng" dirty="0"/>
              <a:t>추세 비교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517521-F730-1222-DC10-4AFB692B7B00}"/>
              </a:ext>
            </a:extLst>
          </p:cNvPr>
          <p:cNvSpPr txBox="1"/>
          <p:nvPr/>
        </p:nvSpPr>
        <p:spPr>
          <a:xfrm>
            <a:off x="526026" y="729050"/>
            <a:ext cx="11139948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 </a:t>
            </a:r>
            <a:r>
              <a:rPr lang="ko-KR" altLang="en-US" sz="1200" dirty="0" err="1"/>
              <a:t>Dropping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rows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with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NaN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values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'연령대' </a:t>
            </a:r>
            <a:r>
              <a:rPr lang="ko-KR" altLang="en-US" sz="1200" dirty="0" err="1"/>
              <a:t>column</a:t>
            </a:r>
            <a:endParaRPr lang="ko-KR" altLang="en-US" sz="1200" dirty="0"/>
          </a:p>
          <a:p>
            <a:r>
              <a:rPr lang="ko-KR" altLang="en-US" sz="1200" dirty="0" err="1"/>
              <a:t>data_cleaned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data_cleaned.dropna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subset</a:t>
            </a:r>
            <a:r>
              <a:rPr lang="ko-KR" altLang="en-US" sz="1200" dirty="0"/>
              <a:t>=['연령대'])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Re-calculating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age-based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trends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over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intervals</a:t>
            </a:r>
            <a:endParaRPr lang="ko-KR" altLang="en-US" sz="1200" dirty="0"/>
          </a:p>
          <a:p>
            <a:r>
              <a:rPr lang="ko-KR" altLang="en-US" sz="1200" dirty="0" err="1"/>
              <a:t>age_ponv_trends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data_cleaned.groupby</a:t>
            </a:r>
            <a:r>
              <a:rPr lang="ko-KR" altLang="en-US" sz="1200" dirty="0"/>
              <a:t>(['연령대', 'PONV0'])[</a:t>
            </a:r>
            <a:r>
              <a:rPr lang="ko-KR" altLang="en-US" sz="1200" dirty="0" err="1"/>
              <a:t>ponv_time_columns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Plotting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age-based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trends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across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intervals</a:t>
            </a:r>
            <a:endParaRPr lang="ko-KR" altLang="en-US" sz="1200" dirty="0"/>
          </a:p>
          <a:p>
            <a:r>
              <a:rPr lang="ko-KR" altLang="en-US" sz="1200" dirty="0" err="1"/>
              <a:t>plt.figure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figsize</a:t>
            </a:r>
            <a:r>
              <a:rPr lang="ko-KR" altLang="en-US" sz="1200" dirty="0"/>
              <a:t>=(14, 8))</a:t>
            </a:r>
          </a:p>
          <a:p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age_group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data_cleaned</a:t>
            </a:r>
            <a:r>
              <a:rPr lang="ko-KR" altLang="en-US" sz="1200" dirty="0"/>
              <a:t>['연령대'].</a:t>
            </a:r>
            <a:r>
              <a:rPr lang="ko-KR" altLang="en-US" sz="1200" dirty="0" err="1"/>
              <a:t>unique</a:t>
            </a:r>
            <a:r>
              <a:rPr lang="ko-KR" altLang="en-US" sz="1200" dirty="0"/>
              <a:t>():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ponv_status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age_ponv_trends.loc</a:t>
            </a:r>
            <a:r>
              <a:rPr lang="ko-KR" altLang="en-US" sz="1200" dirty="0"/>
              <a:t>[</a:t>
            </a:r>
            <a:r>
              <a:rPr lang="ko-KR" altLang="en-US" sz="1200" dirty="0" err="1"/>
              <a:t>age_group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index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plt.plot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age_ponv_trends.columns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age_ponv_trends.loc</a:t>
            </a:r>
            <a:r>
              <a:rPr lang="ko-KR" altLang="en-US" sz="1200" dirty="0"/>
              <a:t>[</a:t>
            </a:r>
            <a:r>
              <a:rPr lang="ko-KR" altLang="en-US" sz="1200" dirty="0" err="1"/>
              <a:t>age_group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loc</a:t>
            </a:r>
            <a:r>
              <a:rPr lang="ko-KR" altLang="en-US" sz="1200" dirty="0"/>
              <a:t>[</a:t>
            </a:r>
            <a:r>
              <a:rPr lang="ko-KR" altLang="en-US" sz="1200" dirty="0" err="1"/>
              <a:t>ponv_status</a:t>
            </a:r>
            <a:r>
              <a:rPr lang="ko-KR" altLang="en-US" sz="1200" dirty="0"/>
              <a:t>],</a:t>
            </a:r>
          </a:p>
          <a:p>
            <a:r>
              <a:rPr lang="ko-KR" altLang="en-US" sz="1200" dirty="0"/>
              <a:t>                 </a:t>
            </a:r>
            <a:r>
              <a:rPr lang="ko-KR" altLang="en-US" sz="1200" dirty="0" err="1"/>
              <a:t>marker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o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linestyle</a:t>
            </a:r>
            <a:r>
              <a:rPr lang="ko-KR" altLang="en-US" sz="1200" dirty="0"/>
              <a:t>='-', </a:t>
            </a:r>
            <a:r>
              <a:rPr lang="ko-KR" altLang="en-US" sz="1200" dirty="0" err="1"/>
              <a:t>label</a:t>
            </a:r>
            <a:r>
              <a:rPr lang="ko-KR" altLang="en-US" sz="1200" dirty="0"/>
              <a:t>=</a:t>
            </a:r>
            <a:r>
              <a:rPr lang="ko-KR" altLang="en-US" sz="1200" dirty="0" err="1"/>
              <a:t>f</a:t>
            </a:r>
            <a:r>
              <a:rPr lang="ko-KR" altLang="en-US" sz="1200" dirty="0"/>
              <a:t>'{</a:t>
            </a:r>
            <a:r>
              <a:rPr lang="ko-KR" altLang="en-US" sz="1200" dirty="0" err="1"/>
              <a:t>age_group</a:t>
            </a:r>
            <a:r>
              <a:rPr lang="ko-KR" altLang="en-US" sz="1200" dirty="0"/>
              <a:t>} - PONV {</a:t>
            </a:r>
            <a:r>
              <a:rPr lang="ko-KR" altLang="en-US" sz="1200" dirty="0" err="1"/>
              <a:t>ponv_status</a:t>
            </a:r>
            <a:r>
              <a:rPr lang="ko-KR" altLang="en-US" sz="1200" dirty="0"/>
              <a:t>}')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plt.title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Age-Based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Trends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Across</a:t>
            </a:r>
            <a:r>
              <a:rPr lang="ko-KR" altLang="en-US" sz="1200" dirty="0"/>
              <a:t> Time </a:t>
            </a:r>
            <a:r>
              <a:rPr lang="ko-KR" altLang="en-US" sz="1200" dirty="0" err="1"/>
              <a:t>Intervals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plt.xlabel</a:t>
            </a:r>
            <a:r>
              <a:rPr lang="ko-KR" altLang="en-US" sz="1200" dirty="0"/>
              <a:t>('Time </a:t>
            </a:r>
            <a:r>
              <a:rPr lang="ko-KR" altLang="en-US" sz="1200" dirty="0" err="1"/>
              <a:t>Interval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Hours</a:t>
            </a:r>
            <a:r>
              <a:rPr lang="ko-KR" altLang="en-US" sz="1200" dirty="0"/>
              <a:t>)')</a:t>
            </a:r>
          </a:p>
          <a:p>
            <a:r>
              <a:rPr lang="ko-KR" altLang="en-US" sz="1200" dirty="0" err="1"/>
              <a:t>plt.ylabel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Cumulative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Volume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)')</a:t>
            </a:r>
          </a:p>
          <a:p>
            <a:r>
              <a:rPr lang="ko-KR" altLang="en-US" sz="1200" dirty="0" err="1"/>
              <a:t>plt.legend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title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 Group and PONV </a:t>
            </a:r>
            <a:r>
              <a:rPr lang="ko-KR" altLang="en-US" sz="1200" dirty="0" err="1"/>
              <a:t>Status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plt.grid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axis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y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linestyle</a:t>
            </a:r>
            <a:r>
              <a:rPr lang="ko-KR" altLang="en-US" sz="1200" dirty="0"/>
              <a:t>='--', </a:t>
            </a:r>
            <a:r>
              <a:rPr lang="ko-KR" altLang="en-US" sz="1200" dirty="0" err="1"/>
              <a:t>alpha</a:t>
            </a:r>
            <a:r>
              <a:rPr lang="ko-KR" altLang="en-US" sz="1200" dirty="0"/>
              <a:t>=0.7)</a:t>
            </a:r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5990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08D105-3625-48A4-E675-950A94A0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77" y="523469"/>
            <a:ext cx="6405660" cy="36552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31626A-E6C3-D290-C6EE-8D5E37F66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32" y="190047"/>
            <a:ext cx="3572374" cy="333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2DB0FD-CB6F-5F46-8767-9D13A22EF963}"/>
              </a:ext>
            </a:extLst>
          </p:cNvPr>
          <p:cNvSpPr txBox="1"/>
          <p:nvPr/>
        </p:nvSpPr>
        <p:spPr>
          <a:xfrm>
            <a:off x="544056" y="4046896"/>
            <a:ext cx="11097338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highlight>
                  <a:srgbClr val="FFFF00"/>
                </a:highlight>
                <a:latin typeface="+mn-ea"/>
              </a:rPr>
              <a:t>연령 그룹별 </a:t>
            </a:r>
            <a:r>
              <a:rPr lang="en-US" altLang="ko-KR" sz="1600" b="1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600" b="1" dirty="0">
                <a:highlight>
                  <a:srgbClr val="FFFF00"/>
                </a:highlight>
                <a:latin typeface="+mn-ea"/>
              </a:rPr>
              <a:t>트렌드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를 시각화한 결과는 다음과 같습니다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highlight>
                  <a:srgbClr val="FFFF00"/>
                </a:highlight>
                <a:latin typeface="+mn-ea"/>
              </a:rPr>
              <a:t>젊은 연령층</a:t>
            </a:r>
            <a:r>
              <a:rPr lang="en-US" altLang="ko-KR" sz="1600" b="1" dirty="0">
                <a:highlight>
                  <a:srgbClr val="FFFF00"/>
                </a:highlight>
                <a:latin typeface="+mn-ea"/>
              </a:rPr>
              <a:t>(Young)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: PONV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여부와 관계없이 초기 시간대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(3~6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시간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)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동안 누적 볼륨이 비교적 낮게 나타나며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이후에도 큰 변화가 없습니다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**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중년층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(Middle-age)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highlight>
                  <a:srgbClr val="FFFF00"/>
                </a:highlight>
                <a:latin typeface="+mn-ea"/>
              </a:rPr>
              <a:t>고령층</a:t>
            </a:r>
            <a:r>
              <a:rPr lang="en-US" altLang="ko-KR" sz="1600" b="1" dirty="0">
                <a:highlight>
                  <a:srgbClr val="FFFF00"/>
                </a:highlight>
                <a:latin typeface="+mn-ea"/>
              </a:rPr>
              <a:t>(Old)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: PONV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발생 시 초기와 이후 모든 시간대에서 비교적 높은 누적 볼륨을 유지하는 패턴이 나타나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지속적인 통증 관리가 필요함을 알 수 있음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이로써 연령대별로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PONV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에 따른 회복 관리의 차별화가 필요할 수 있음을 확인할 수 있습니다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7741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C747E1-478D-355E-A10B-0973A815E159}"/>
              </a:ext>
            </a:extLst>
          </p:cNvPr>
          <p:cNvSpPr txBox="1"/>
          <p:nvPr/>
        </p:nvSpPr>
        <p:spPr>
          <a:xfrm>
            <a:off x="501445" y="208624"/>
            <a:ext cx="7325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u="sng" dirty="0"/>
              <a:t>단계 </a:t>
            </a:r>
            <a:r>
              <a:rPr lang="en-US" altLang="ko-KR" b="1" u="sng" dirty="0"/>
              <a:t>4 </a:t>
            </a:r>
            <a:r>
              <a:rPr lang="ko-KR" altLang="en-US" b="1" u="sng" dirty="0"/>
              <a:t>고급 분석 및 시각화</a:t>
            </a:r>
            <a:r>
              <a:rPr lang="en-US" altLang="ko-KR" b="1" u="sng" dirty="0"/>
              <a:t>:</a:t>
            </a:r>
            <a:r>
              <a:rPr lang="ko-KR" altLang="en-US" b="1" u="sng" dirty="0"/>
              <a:t> 연령별 </a:t>
            </a:r>
            <a:r>
              <a:rPr lang="ko-KR" altLang="en-US" b="1" u="sng" dirty="0" err="1"/>
              <a:t>볼루스</a:t>
            </a:r>
            <a:r>
              <a:rPr lang="ko-KR" altLang="en-US" b="1" u="sng" dirty="0"/>
              <a:t> 타이밍 패턴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ADA59-72F3-B432-46C9-6DF6ACEF841B}"/>
              </a:ext>
            </a:extLst>
          </p:cNvPr>
          <p:cNvSpPr txBox="1"/>
          <p:nvPr/>
        </p:nvSpPr>
        <p:spPr>
          <a:xfrm>
            <a:off x="501445" y="772620"/>
            <a:ext cx="94389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 </a:t>
            </a:r>
            <a:r>
              <a:rPr lang="ko-KR" altLang="en-US" sz="1200" dirty="0" err="1"/>
              <a:t>Analyzing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bolus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patterns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group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calculating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cumulative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bolus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attempts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over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intervals</a:t>
            </a:r>
            <a:endParaRPr lang="ko-KR" altLang="en-US" sz="1200" dirty="0"/>
          </a:p>
          <a:p>
            <a:r>
              <a:rPr lang="ko-KR" altLang="en-US" sz="1200" dirty="0" err="1"/>
              <a:t>bolus_timing_by_age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data_cleaned.groupby</a:t>
            </a:r>
            <a:r>
              <a:rPr lang="ko-KR" altLang="en-US" sz="1200" dirty="0"/>
              <a:t>('연령대')[</a:t>
            </a:r>
            <a:r>
              <a:rPr lang="ko-KR" altLang="en-US" sz="1200" dirty="0" err="1"/>
              <a:t>ponv_time_columns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Plotting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cumulative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bolus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patterns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each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group</a:t>
            </a:r>
            <a:endParaRPr lang="ko-KR" altLang="en-US" sz="1200" dirty="0"/>
          </a:p>
          <a:p>
            <a:r>
              <a:rPr lang="ko-KR" altLang="en-US" sz="1200" dirty="0" err="1"/>
              <a:t>plt.figure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figsize</a:t>
            </a:r>
            <a:r>
              <a:rPr lang="ko-KR" altLang="en-US" sz="1200" dirty="0"/>
              <a:t>=(14, 8))</a:t>
            </a:r>
          </a:p>
          <a:p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age_group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bolus_timing_by_age.index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plt.plot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bolus_timing_by_age.columns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bolus_timing_by_age.loc</a:t>
            </a:r>
            <a:r>
              <a:rPr lang="ko-KR" altLang="en-US" sz="1200" dirty="0"/>
              <a:t>[</a:t>
            </a:r>
            <a:r>
              <a:rPr lang="ko-KR" altLang="en-US" sz="1200" dirty="0" err="1"/>
              <a:t>age_group</a:t>
            </a:r>
            <a:r>
              <a:rPr lang="ko-KR" altLang="en-US" sz="1200" dirty="0"/>
              <a:t>],</a:t>
            </a:r>
          </a:p>
          <a:p>
            <a:r>
              <a:rPr lang="ko-KR" altLang="en-US" sz="1200" dirty="0"/>
              <a:t>             </a:t>
            </a:r>
            <a:r>
              <a:rPr lang="ko-KR" altLang="en-US" sz="1200" dirty="0" err="1"/>
              <a:t>marker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o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linestyle</a:t>
            </a:r>
            <a:r>
              <a:rPr lang="ko-KR" altLang="en-US" sz="1200" dirty="0"/>
              <a:t>='-', </a:t>
            </a:r>
            <a:r>
              <a:rPr lang="ko-KR" altLang="en-US" sz="1200" dirty="0" err="1"/>
              <a:t>label</a:t>
            </a:r>
            <a:r>
              <a:rPr lang="ko-KR" altLang="en-US" sz="1200" dirty="0"/>
              <a:t>=</a:t>
            </a:r>
            <a:r>
              <a:rPr lang="ko-KR" altLang="en-US" sz="1200" dirty="0" err="1"/>
              <a:t>f</a:t>
            </a:r>
            <a:r>
              <a:rPr lang="ko-KR" altLang="en-US" sz="1200" dirty="0"/>
              <a:t>'{</a:t>
            </a:r>
            <a:r>
              <a:rPr lang="ko-KR" altLang="en-US" sz="1200" dirty="0" err="1"/>
              <a:t>age_group</a:t>
            </a:r>
            <a:r>
              <a:rPr lang="ko-KR" altLang="en-US" sz="1200" dirty="0"/>
              <a:t>}')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plt.title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Bolus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Patterns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 Group')</a:t>
            </a:r>
          </a:p>
          <a:p>
            <a:r>
              <a:rPr lang="ko-KR" altLang="en-US" sz="1200" dirty="0" err="1"/>
              <a:t>plt.xlabel</a:t>
            </a:r>
            <a:r>
              <a:rPr lang="ko-KR" altLang="en-US" sz="1200" dirty="0"/>
              <a:t>('Time </a:t>
            </a:r>
            <a:r>
              <a:rPr lang="ko-KR" altLang="en-US" sz="1200" dirty="0" err="1"/>
              <a:t>Interval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Hours</a:t>
            </a:r>
            <a:r>
              <a:rPr lang="ko-KR" altLang="en-US" sz="1200" dirty="0"/>
              <a:t>)')</a:t>
            </a:r>
          </a:p>
          <a:p>
            <a:r>
              <a:rPr lang="ko-KR" altLang="en-US" sz="1200" dirty="0" err="1"/>
              <a:t>plt.ylabel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Cumulative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Bolus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Attempts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)')</a:t>
            </a:r>
          </a:p>
          <a:p>
            <a:r>
              <a:rPr lang="ko-KR" altLang="en-US" sz="1200" dirty="0" err="1"/>
              <a:t>plt.legend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title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 Group')</a:t>
            </a:r>
          </a:p>
          <a:p>
            <a:r>
              <a:rPr lang="ko-KR" altLang="en-US" sz="1200" dirty="0" err="1"/>
              <a:t>plt.grid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axis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y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linestyle</a:t>
            </a:r>
            <a:r>
              <a:rPr lang="ko-KR" altLang="en-US" sz="1200" dirty="0"/>
              <a:t>='--', </a:t>
            </a:r>
            <a:r>
              <a:rPr lang="ko-KR" altLang="en-US" sz="1200" dirty="0" err="1"/>
              <a:t>alpha</a:t>
            </a:r>
            <a:r>
              <a:rPr lang="ko-KR" altLang="en-US" sz="1200" dirty="0"/>
              <a:t>=0.7)</a:t>
            </a:r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2687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5AB735-C7BC-09A6-5AD7-5C6C7C876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59" y="960853"/>
            <a:ext cx="5231818" cy="29917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1CF13B1-4C5F-36DC-A7EB-13B1B7321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11" y="400184"/>
            <a:ext cx="2581635" cy="276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0D4303-6082-5668-6D66-8D7AD4BD34A7}"/>
              </a:ext>
            </a:extLst>
          </p:cNvPr>
          <p:cNvSpPr txBox="1"/>
          <p:nvPr/>
        </p:nvSpPr>
        <p:spPr>
          <a:xfrm>
            <a:off x="671384" y="4050161"/>
            <a:ext cx="10586551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highlight>
                  <a:srgbClr val="FFFF00"/>
                </a:highlight>
                <a:latin typeface="+mn-ea"/>
              </a:rPr>
              <a:t>연령 그룹별 </a:t>
            </a:r>
            <a:r>
              <a:rPr lang="ko-KR" altLang="en-US" sz="1600" b="1" dirty="0" err="1">
                <a:highlight>
                  <a:srgbClr val="FFFF00"/>
                </a:highlight>
                <a:latin typeface="+mn-ea"/>
              </a:rPr>
              <a:t>볼루스</a:t>
            </a:r>
            <a:r>
              <a:rPr lang="ko-KR" altLang="en-US" sz="1600" b="1" dirty="0">
                <a:highlight>
                  <a:srgbClr val="FFFF00"/>
                </a:highlight>
                <a:latin typeface="+mn-ea"/>
              </a:rPr>
              <a:t> 타이밍 패턴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 분석 결과는 다음과 같습니다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highlight>
                  <a:srgbClr val="FFFF00"/>
                </a:highlight>
                <a:latin typeface="+mn-ea"/>
              </a:rPr>
              <a:t>젊은 연령층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은 초기 시간대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(3~6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시간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)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에 </a:t>
            </a:r>
            <a:r>
              <a:rPr lang="ko-KR" altLang="en-US" sz="1600" dirty="0" err="1">
                <a:highlight>
                  <a:srgbClr val="FFFF00"/>
                </a:highlight>
                <a:latin typeface="+mn-ea"/>
              </a:rPr>
              <a:t>볼루스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 시도가 낮은 수준에서 시작해 이후에도 완만하게 증가하는 패턴을 보입니다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highlight>
                  <a:srgbClr val="FFFF00"/>
                </a:highlight>
                <a:latin typeface="+mn-ea"/>
              </a:rPr>
              <a:t>중년층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은 초기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6~9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시간 동안 상대적으로 높은 누적 </a:t>
            </a:r>
            <a:r>
              <a:rPr lang="ko-KR" altLang="en-US" sz="1600" dirty="0" err="1">
                <a:highlight>
                  <a:srgbClr val="FFFF00"/>
                </a:highlight>
                <a:latin typeface="+mn-ea"/>
              </a:rPr>
              <a:t>볼루스를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 기록하며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이후에는 점차 완만해지는 추세입니다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highlight>
                  <a:srgbClr val="FFFF00"/>
                </a:highlight>
                <a:latin typeface="+mn-ea"/>
              </a:rPr>
              <a:t>고령층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은 초기와 이후 시간대 모두에서 가장 높은 누적 </a:t>
            </a:r>
            <a:r>
              <a:rPr lang="ko-KR" altLang="en-US" sz="1600" dirty="0" err="1">
                <a:highlight>
                  <a:srgbClr val="FFFF00"/>
                </a:highlight>
                <a:latin typeface="+mn-ea"/>
              </a:rPr>
              <a:t>볼루스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 시도를 보이며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시간이 지나도 지속적인 통증 관리가 필요한 경향을 나타냅니다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이를 통해 연령대별 맞춤형 통증 관리 접근의 필요성을 확인할 수 있습니다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1605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CDC3E-8D6C-4DAD-D241-734E4AC05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CF9F3-CB70-34B7-2D0F-406BF66F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BAAA89-C07F-75E0-9893-C2F5F790A5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159"/>
          <a:stretch/>
        </p:blipFill>
        <p:spPr>
          <a:xfrm>
            <a:off x="7089058" y="2353946"/>
            <a:ext cx="4666057" cy="43025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768948-CAF2-323D-36A7-D4AE690AF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430" y="365125"/>
            <a:ext cx="1327408" cy="251883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AD7AAF1-8190-2095-CB0B-8DCEF42D425D}"/>
              </a:ext>
            </a:extLst>
          </p:cNvPr>
          <p:cNvSpPr/>
          <p:nvPr/>
        </p:nvSpPr>
        <p:spPr>
          <a:xfrm>
            <a:off x="658762" y="899871"/>
            <a:ext cx="7334863" cy="254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당사 제품을 사용한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C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병원의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2023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년 환자 데이터를 분석한 자료임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EMR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데이터와 기기 사용 데이터 중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데이터를 분석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 PCA(Patient Controlled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Analgisia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는 수술 후 환자의 통증 완화를 목적으로 주입되는 의약품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주입기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8453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DC8358-C91C-0926-E2CD-E0D0CAA8352E}"/>
              </a:ext>
            </a:extLst>
          </p:cNvPr>
          <p:cNvSpPr txBox="1"/>
          <p:nvPr/>
        </p:nvSpPr>
        <p:spPr>
          <a:xfrm>
            <a:off x="334296" y="356108"/>
            <a:ext cx="7295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u="sng" dirty="0"/>
              <a:t>단계 </a:t>
            </a:r>
            <a:r>
              <a:rPr lang="en-US" altLang="ko-KR" b="1" u="sng" dirty="0"/>
              <a:t>4 </a:t>
            </a:r>
            <a:r>
              <a:rPr lang="ko-KR" altLang="en-US" b="1" u="sng" dirty="0"/>
              <a:t>고급 분석 및 시각화</a:t>
            </a:r>
            <a:r>
              <a:rPr lang="en-US" altLang="ko-KR" b="1" u="sng" dirty="0"/>
              <a:t>:</a:t>
            </a:r>
            <a:r>
              <a:rPr lang="ko-KR" altLang="en-US" b="1" u="sng" dirty="0"/>
              <a:t> 연령별 </a:t>
            </a:r>
            <a:r>
              <a:rPr lang="en-US" altLang="ko-KR" b="1" u="sng" dirty="0"/>
              <a:t>PONV </a:t>
            </a:r>
            <a:r>
              <a:rPr lang="ko-KR" altLang="en-US" b="1" u="sng" dirty="0"/>
              <a:t>복구 시간 검사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97F56-3116-24C8-6519-A9424E10ABF2}"/>
              </a:ext>
            </a:extLst>
          </p:cNvPr>
          <p:cNvSpPr txBox="1"/>
          <p:nvPr/>
        </p:nvSpPr>
        <p:spPr>
          <a:xfrm>
            <a:off x="334296" y="889843"/>
            <a:ext cx="107761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analyze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age-specific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recovery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we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can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examine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bolus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attempts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given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volume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over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</a:t>
            </a:r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measure</a:t>
            </a:r>
            <a:r>
              <a:rPr lang="ko-KR" altLang="en-US" sz="1200" dirty="0"/>
              <a:t> of </a:t>
            </a:r>
            <a:r>
              <a:rPr lang="ko-KR" altLang="en-US" sz="1200" dirty="0" err="1"/>
              <a:t>ongoing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recovery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needs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each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group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with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status</a:t>
            </a:r>
            <a:r>
              <a:rPr lang="ko-KR" altLang="en-US" sz="1200" dirty="0"/>
              <a:t>.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Calculating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total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bolus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attempts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given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volume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group</a:t>
            </a:r>
            <a:r>
              <a:rPr lang="ko-KR" altLang="en-US" sz="1200" dirty="0"/>
              <a:t> and PONV </a:t>
            </a:r>
            <a:r>
              <a:rPr lang="ko-KR" altLang="en-US" sz="1200" dirty="0" err="1"/>
              <a:t>status</a:t>
            </a:r>
            <a:endParaRPr lang="ko-KR" altLang="en-US" sz="1200" dirty="0"/>
          </a:p>
          <a:p>
            <a:r>
              <a:rPr lang="ko-KR" altLang="en-US" sz="1200" dirty="0" err="1"/>
              <a:t>recovery_times_by_age_ponv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data_cleaned.groupby</a:t>
            </a:r>
            <a:r>
              <a:rPr lang="ko-KR" altLang="en-US" sz="1200" dirty="0"/>
              <a:t>(['연령대', 'PONV0'])[['TOTAL_BOL_ATTEMPT_CUM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)', 'TOTAL_BOL_GIVEN_CUM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)']].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Displaying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recovery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age-specific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groups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ace_tools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tools</a:t>
            </a:r>
            <a:r>
              <a:rPr lang="ko-KR" altLang="en-US" sz="1200" dirty="0"/>
              <a:t>; </a:t>
            </a:r>
            <a:r>
              <a:rPr lang="ko-KR" altLang="en-US" sz="1200" dirty="0" err="1"/>
              <a:t>tools.display_dataframe_to_user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Age-Specific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Recovery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Times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dataframe</a:t>
            </a:r>
            <a:r>
              <a:rPr lang="ko-KR" altLang="en-US" sz="1200" dirty="0"/>
              <a:t>=</a:t>
            </a:r>
            <a:r>
              <a:rPr lang="ko-KR" altLang="en-US" sz="1200" dirty="0" err="1"/>
              <a:t>recovery_times_by_age_ponv</a:t>
            </a:r>
            <a:r>
              <a:rPr lang="ko-KR" altLang="en-US" sz="1200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7B5057-73BC-D730-48C2-F719702BE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6" y="2480286"/>
            <a:ext cx="5616043" cy="1897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82E9C8-631C-BED8-1C50-5C318AFDBF58}"/>
              </a:ext>
            </a:extLst>
          </p:cNvPr>
          <p:cNvSpPr txBox="1"/>
          <p:nvPr/>
        </p:nvSpPr>
        <p:spPr>
          <a:xfrm>
            <a:off x="291874" y="4486986"/>
            <a:ext cx="11316929" cy="22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연령대별 </a:t>
            </a:r>
            <a:r>
              <a:rPr lang="en-US" altLang="ko-KR" sz="1600" dirty="0">
                <a:latin typeface="+mn-ea"/>
              </a:rPr>
              <a:t>PONV </a:t>
            </a:r>
            <a:r>
              <a:rPr lang="ko-KR" altLang="en-US" sz="1600" dirty="0">
                <a:latin typeface="+mn-ea"/>
              </a:rPr>
              <a:t>회복 시간을 분석한 결과를 확인할 수 있습니다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각 연령 그룹에서 </a:t>
            </a:r>
            <a:r>
              <a:rPr lang="en-US" altLang="ko-KR" sz="1600" dirty="0">
                <a:latin typeface="+mn-ea"/>
              </a:rPr>
              <a:t>PONV </a:t>
            </a:r>
            <a:r>
              <a:rPr lang="ko-KR" altLang="en-US" sz="1600" dirty="0">
                <a:latin typeface="+mn-ea"/>
              </a:rPr>
              <a:t>여부에 따른 </a:t>
            </a:r>
            <a:r>
              <a:rPr lang="ko-KR" altLang="en-US" sz="1600" b="1" dirty="0">
                <a:latin typeface="+mn-ea"/>
              </a:rPr>
              <a:t>총 </a:t>
            </a:r>
            <a:r>
              <a:rPr lang="ko-KR" altLang="en-US" sz="1600" b="1" dirty="0" err="1">
                <a:latin typeface="+mn-ea"/>
              </a:rPr>
              <a:t>볼루스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ko-KR" altLang="en-US" sz="1600" b="1" dirty="0" err="1">
                <a:latin typeface="+mn-ea"/>
              </a:rPr>
              <a:t>시도량</a:t>
            </a:r>
            <a:r>
              <a:rPr lang="ko-KR" altLang="en-US" sz="1600" dirty="0" err="1">
                <a:latin typeface="+mn-ea"/>
              </a:rPr>
              <a:t>과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실제 제공된 </a:t>
            </a:r>
            <a:r>
              <a:rPr lang="ko-KR" altLang="en-US" sz="1600" b="1" dirty="0" err="1">
                <a:latin typeface="+mn-ea"/>
              </a:rPr>
              <a:t>볼루스</a:t>
            </a:r>
            <a:r>
              <a:rPr lang="ko-KR" altLang="en-US" sz="1600" b="1" dirty="0">
                <a:latin typeface="+mn-ea"/>
              </a:rPr>
              <a:t> 양</a:t>
            </a:r>
            <a:r>
              <a:rPr lang="ko-KR" altLang="en-US" sz="1600" dirty="0">
                <a:latin typeface="+mn-ea"/>
              </a:rPr>
              <a:t>을 비교하였습니다</a:t>
            </a:r>
            <a:r>
              <a:rPr lang="en-US" altLang="ko-KR" sz="1600" dirty="0">
                <a:latin typeface="+mn-ea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젊은 연령층</a:t>
            </a:r>
            <a:r>
              <a:rPr lang="ko-KR" altLang="en-US" sz="1600" dirty="0">
                <a:latin typeface="+mn-ea"/>
              </a:rPr>
              <a:t>은 </a:t>
            </a:r>
            <a:r>
              <a:rPr lang="en-US" altLang="ko-KR" sz="1600" dirty="0">
                <a:latin typeface="+mn-ea"/>
              </a:rPr>
              <a:t>PONV </a:t>
            </a:r>
            <a:r>
              <a:rPr lang="ko-KR" altLang="en-US" sz="1600" dirty="0">
                <a:latin typeface="+mn-ea"/>
              </a:rPr>
              <a:t>여부와 관계없이 총 </a:t>
            </a:r>
            <a:r>
              <a:rPr lang="ko-KR" altLang="en-US" sz="1600" dirty="0" err="1">
                <a:latin typeface="+mn-ea"/>
              </a:rPr>
              <a:t>볼루스</a:t>
            </a:r>
            <a:r>
              <a:rPr lang="ko-KR" altLang="en-US" sz="1600" dirty="0">
                <a:latin typeface="+mn-ea"/>
              </a:rPr>
              <a:t> 시도와 </a:t>
            </a:r>
            <a:r>
              <a:rPr lang="ko-KR" altLang="en-US" sz="1600" dirty="0" err="1">
                <a:latin typeface="+mn-ea"/>
              </a:rPr>
              <a:t>제공량이</a:t>
            </a:r>
            <a:r>
              <a:rPr lang="ko-KR" altLang="en-US" sz="1600" dirty="0">
                <a:latin typeface="+mn-ea"/>
              </a:rPr>
              <a:t> 낮은 편입니다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중년층</a:t>
            </a:r>
            <a:r>
              <a:rPr lang="ko-KR" altLang="en-US" sz="1600" dirty="0">
                <a:latin typeface="+mn-ea"/>
              </a:rPr>
              <a:t>은 </a:t>
            </a:r>
            <a:r>
              <a:rPr lang="en-US" altLang="ko-KR" sz="1600" dirty="0">
                <a:latin typeface="+mn-ea"/>
              </a:rPr>
              <a:t>PONV </a:t>
            </a:r>
            <a:r>
              <a:rPr lang="ko-KR" altLang="en-US" sz="1600" dirty="0">
                <a:latin typeface="+mn-ea"/>
              </a:rPr>
              <a:t>발생 시 </a:t>
            </a:r>
            <a:r>
              <a:rPr lang="ko-KR" altLang="en-US" sz="1600" dirty="0" err="1">
                <a:latin typeface="+mn-ea"/>
              </a:rPr>
              <a:t>볼루스</a:t>
            </a:r>
            <a:r>
              <a:rPr lang="ko-KR" altLang="en-US" sz="1600" dirty="0">
                <a:latin typeface="+mn-ea"/>
              </a:rPr>
              <a:t> 시도와 </a:t>
            </a:r>
            <a:r>
              <a:rPr lang="ko-KR" altLang="en-US" sz="1600" dirty="0" err="1">
                <a:latin typeface="+mn-ea"/>
              </a:rPr>
              <a:t>제공량이</a:t>
            </a:r>
            <a:r>
              <a:rPr lang="ko-KR" altLang="en-US" sz="1600" dirty="0">
                <a:latin typeface="+mn-ea"/>
              </a:rPr>
              <a:t> 다소 증가하며</a:t>
            </a:r>
            <a:r>
              <a:rPr lang="en-US" altLang="ko-KR" sz="1600" dirty="0">
                <a:latin typeface="+mn-ea"/>
              </a:rPr>
              <a:t>, PONV</a:t>
            </a:r>
            <a:r>
              <a:rPr lang="ko-KR" altLang="en-US" sz="1600" dirty="0">
                <a:latin typeface="+mn-ea"/>
              </a:rPr>
              <a:t>가 회복 시간에 영향을 줄 수 있음을 알 수 있음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고령층</a:t>
            </a:r>
            <a:r>
              <a:rPr lang="ko-KR" altLang="en-US" sz="1600" dirty="0">
                <a:latin typeface="+mn-ea"/>
              </a:rPr>
              <a:t>은 </a:t>
            </a:r>
            <a:r>
              <a:rPr lang="en-US" altLang="ko-KR" sz="1600" dirty="0">
                <a:latin typeface="+mn-ea"/>
              </a:rPr>
              <a:t>PONV </a:t>
            </a:r>
            <a:r>
              <a:rPr lang="ko-KR" altLang="en-US" sz="1600" dirty="0">
                <a:latin typeface="+mn-ea"/>
              </a:rPr>
              <a:t>여부와 관계없이 가장 높은 </a:t>
            </a:r>
            <a:r>
              <a:rPr lang="ko-KR" altLang="en-US" sz="1600" dirty="0" err="1">
                <a:latin typeface="+mn-ea"/>
              </a:rPr>
              <a:t>볼루스</a:t>
            </a:r>
            <a:r>
              <a:rPr lang="ko-KR" altLang="en-US" sz="1600" dirty="0">
                <a:latin typeface="+mn-ea"/>
              </a:rPr>
              <a:t> 시도와 </a:t>
            </a:r>
            <a:r>
              <a:rPr lang="ko-KR" altLang="en-US" sz="1600" dirty="0" err="1">
                <a:latin typeface="+mn-ea"/>
              </a:rPr>
              <a:t>제공량을</a:t>
            </a:r>
            <a:r>
              <a:rPr lang="ko-KR" altLang="en-US" sz="1600" dirty="0">
                <a:latin typeface="+mn-ea"/>
              </a:rPr>
              <a:t> 보이며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지속적인 통증 관리가 필요할 수 있습니다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이 데이터는 연령과 </a:t>
            </a:r>
            <a:r>
              <a:rPr lang="en-US" altLang="ko-KR" sz="1600" dirty="0">
                <a:latin typeface="+mn-ea"/>
              </a:rPr>
              <a:t>PONV</a:t>
            </a:r>
            <a:r>
              <a:rPr lang="ko-KR" altLang="en-US" sz="1600" dirty="0">
                <a:latin typeface="+mn-ea"/>
              </a:rPr>
              <a:t>에 따른 회복 지원의 차별화가 필요함을 나타냅니다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7421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D0BD69-4D65-A87D-324C-0FD82F21B598}"/>
              </a:ext>
            </a:extLst>
          </p:cNvPr>
          <p:cNvSpPr txBox="1"/>
          <p:nvPr/>
        </p:nvSpPr>
        <p:spPr>
          <a:xfrm>
            <a:off x="412953" y="267618"/>
            <a:ext cx="688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u="sng" dirty="0"/>
              <a:t>단계 </a:t>
            </a:r>
            <a:r>
              <a:rPr lang="en-US" altLang="ko-KR" b="1" u="sng" dirty="0"/>
              <a:t>4 </a:t>
            </a:r>
            <a:r>
              <a:rPr lang="ko-KR" altLang="en-US" b="1" u="sng" dirty="0"/>
              <a:t>고급 분석 및 시각화</a:t>
            </a:r>
            <a:r>
              <a:rPr lang="en-US" altLang="ko-KR" b="1" u="sng" dirty="0"/>
              <a:t>: </a:t>
            </a:r>
            <a:r>
              <a:rPr lang="ko-KR" altLang="en-US" b="1" u="sng" dirty="0"/>
              <a:t>수술 유형별 </a:t>
            </a:r>
            <a:r>
              <a:rPr lang="en-US" altLang="ko-KR" b="1" u="sng" dirty="0"/>
              <a:t>PONV </a:t>
            </a:r>
            <a:r>
              <a:rPr lang="ko-KR" altLang="en-US" b="1" u="sng" dirty="0"/>
              <a:t>추세 파악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26B3E-A4DB-6307-F469-DFABDFD69AD8}"/>
              </a:ext>
            </a:extLst>
          </p:cNvPr>
          <p:cNvSpPr txBox="1"/>
          <p:nvPr/>
        </p:nvSpPr>
        <p:spPr>
          <a:xfrm>
            <a:off x="580102" y="1089453"/>
            <a:ext cx="9930581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 </a:t>
            </a:r>
            <a:r>
              <a:rPr lang="ko-KR" altLang="en-US" sz="1200" dirty="0" err="1"/>
              <a:t>Analyzing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trends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surgery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calculating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cumulative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volume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each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interval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surgery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and PONV </a:t>
            </a:r>
            <a:r>
              <a:rPr lang="ko-KR" altLang="en-US" sz="1200" dirty="0" err="1"/>
              <a:t>status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Grouping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surgery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and PONV </a:t>
            </a:r>
            <a:r>
              <a:rPr lang="ko-KR" altLang="en-US" sz="1200" dirty="0" err="1"/>
              <a:t>status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calculate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cumulative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volumes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each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interval</a:t>
            </a:r>
            <a:endParaRPr lang="ko-KR" altLang="en-US" sz="1200" dirty="0"/>
          </a:p>
          <a:p>
            <a:r>
              <a:rPr lang="ko-KR" altLang="en-US" sz="1200" dirty="0" err="1"/>
              <a:t>ponv_trends_by_surgery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data_cleaned.groupby</a:t>
            </a:r>
            <a:r>
              <a:rPr lang="ko-KR" altLang="en-US" sz="1200" dirty="0"/>
              <a:t>(['수술과', 'PONV0'])[</a:t>
            </a:r>
            <a:r>
              <a:rPr lang="ko-KR" altLang="en-US" sz="1200" dirty="0" err="1"/>
              <a:t>ponv_time_columns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Plotting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trends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across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intervals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each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surgery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type</a:t>
            </a:r>
            <a:endParaRPr lang="ko-KR" altLang="en-US" sz="1200" dirty="0"/>
          </a:p>
          <a:p>
            <a:r>
              <a:rPr lang="ko-KR" altLang="en-US" sz="1200" dirty="0" err="1"/>
              <a:t>plt.figure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figsize</a:t>
            </a:r>
            <a:r>
              <a:rPr lang="ko-KR" altLang="en-US" sz="1200" dirty="0"/>
              <a:t>=(14, 8))</a:t>
            </a:r>
          </a:p>
          <a:p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surgery_type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data_cleaned</a:t>
            </a:r>
            <a:r>
              <a:rPr lang="ko-KR" altLang="en-US" sz="1200" dirty="0"/>
              <a:t>['수술과'].</a:t>
            </a:r>
            <a:r>
              <a:rPr lang="ko-KR" altLang="en-US" sz="1200" dirty="0" err="1"/>
              <a:t>unique</a:t>
            </a:r>
            <a:r>
              <a:rPr lang="ko-KR" altLang="en-US" sz="1200" dirty="0"/>
              <a:t>():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ponv_status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ponv_trends_by_surgery.loc</a:t>
            </a:r>
            <a:r>
              <a:rPr lang="ko-KR" altLang="en-US" sz="1200" dirty="0"/>
              <a:t>[</a:t>
            </a:r>
            <a:r>
              <a:rPr lang="ko-KR" altLang="en-US" sz="1200" dirty="0" err="1"/>
              <a:t>surgery_type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index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        </a:t>
            </a:r>
            <a:r>
              <a:rPr lang="ko-KR" altLang="en-US" sz="1200" dirty="0" err="1"/>
              <a:t>plt.plot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ponv_trends_by_surgery.columns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ponv_trends_by_surgery.loc</a:t>
            </a:r>
            <a:r>
              <a:rPr lang="ko-KR" altLang="en-US" sz="1200" dirty="0"/>
              <a:t>[</a:t>
            </a:r>
            <a:r>
              <a:rPr lang="ko-KR" altLang="en-US" sz="1200" dirty="0" err="1"/>
              <a:t>surgery_type</a:t>
            </a:r>
            <a:r>
              <a:rPr lang="ko-KR" altLang="en-US" sz="1200" dirty="0"/>
              <a:t>].</a:t>
            </a:r>
            <a:r>
              <a:rPr lang="ko-KR" altLang="en-US" sz="1200" dirty="0" err="1"/>
              <a:t>loc</a:t>
            </a:r>
            <a:r>
              <a:rPr lang="ko-KR" altLang="en-US" sz="1200" dirty="0"/>
              <a:t>[</a:t>
            </a:r>
            <a:r>
              <a:rPr lang="ko-KR" altLang="en-US" sz="1200" dirty="0" err="1"/>
              <a:t>ponv_status</a:t>
            </a:r>
            <a:r>
              <a:rPr lang="ko-KR" altLang="en-US" sz="1200" dirty="0"/>
              <a:t>],</a:t>
            </a:r>
          </a:p>
          <a:p>
            <a:r>
              <a:rPr lang="ko-KR" altLang="en-US" sz="1200" dirty="0"/>
              <a:t>                 </a:t>
            </a:r>
            <a:r>
              <a:rPr lang="ko-KR" altLang="en-US" sz="1200" dirty="0" err="1"/>
              <a:t>marker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o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linestyle</a:t>
            </a:r>
            <a:r>
              <a:rPr lang="ko-KR" altLang="en-US" sz="1200" dirty="0"/>
              <a:t>='-', </a:t>
            </a:r>
            <a:r>
              <a:rPr lang="ko-KR" altLang="en-US" sz="1200" dirty="0" err="1"/>
              <a:t>label</a:t>
            </a:r>
            <a:r>
              <a:rPr lang="ko-KR" altLang="en-US" sz="1200" dirty="0"/>
              <a:t>=</a:t>
            </a:r>
            <a:r>
              <a:rPr lang="ko-KR" altLang="en-US" sz="1200" dirty="0" err="1"/>
              <a:t>f</a:t>
            </a:r>
            <a:r>
              <a:rPr lang="ko-KR" altLang="en-US" sz="1200" dirty="0"/>
              <a:t>'{</a:t>
            </a:r>
            <a:r>
              <a:rPr lang="ko-KR" altLang="en-US" sz="1200" dirty="0" err="1"/>
              <a:t>surgery_type</a:t>
            </a:r>
            <a:r>
              <a:rPr lang="ko-KR" altLang="en-US" sz="1200" dirty="0"/>
              <a:t>} - PONV {</a:t>
            </a:r>
            <a:r>
              <a:rPr lang="ko-KR" altLang="en-US" sz="1200" dirty="0" err="1"/>
              <a:t>ponv_status</a:t>
            </a:r>
            <a:r>
              <a:rPr lang="ko-KR" altLang="en-US" sz="1200" dirty="0"/>
              <a:t>}')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plt.title</a:t>
            </a:r>
            <a:r>
              <a:rPr lang="ko-KR" altLang="en-US" sz="1200" dirty="0"/>
              <a:t>('PONV </a:t>
            </a:r>
            <a:r>
              <a:rPr lang="ko-KR" altLang="en-US" sz="1200" dirty="0" err="1"/>
              <a:t>Trends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Surgery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Across</a:t>
            </a:r>
            <a:r>
              <a:rPr lang="ko-KR" altLang="en-US" sz="1200" dirty="0"/>
              <a:t> Time </a:t>
            </a:r>
            <a:r>
              <a:rPr lang="ko-KR" altLang="en-US" sz="1200" dirty="0" err="1"/>
              <a:t>Intervals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plt.xlabel</a:t>
            </a:r>
            <a:r>
              <a:rPr lang="ko-KR" altLang="en-US" sz="1200" dirty="0"/>
              <a:t>('Time </a:t>
            </a:r>
            <a:r>
              <a:rPr lang="ko-KR" altLang="en-US" sz="1200" dirty="0" err="1"/>
              <a:t>Interval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Hours</a:t>
            </a:r>
            <a:r>
              <a:rPr lang="ko-KR" altLang="en-US" sz="1200" dirty="0"/>
              <a:t>)')</a:t>
            </a:r>
          </a:p>
          <a:p>
            <a:r>
              <a:rPr lang="ko-KR" altLang="en-US" sz="1200" dirty="0" err="1"/>
              <a:t>plt.ylabel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Cumulative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Volume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)')</a:t>
            </a:r>
          </a:p>
          <a:p>
            <a:r>
              <a:rPr lang="ko-KR" altLang="en-US" sz="1200" dirty="0" err="1"/>
              <a:t>plt.legend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title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Surgery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and PONV </a:t>
            </a:r>
            <a:r>
              <a:rPr lang="ko-KR" altLang="en-US" sz="1200" dirty="0" err="1"/>
              <a:t>Status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plt.grid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axis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y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linestyle</a:t>
            </a:r>
            <a:r>
              <a:rPr lang="ko-KR" altLang="en-US" sz="1200" dirty="0"/>
              <a:t>='--', </a:t>
            </a:r>
            <a:r>
              <a:rPr lang="ko-KR" altLang="en-US" sz="1200" dirty="0" err="1"/>
              <a:t>alpha</a:t>
            </a:r>
            <a:r>
              <a:rPr lang="ko-KR" altLang="en-US" sz="1200" dirty="0"/>
              <a:t>=0.7)</a:t>
            </a:r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65912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247BA7-8889-58DD-8210-78627B618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89" y="916759"/>
            <a:ext cx="5724960" cy="32914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497DFA-1774-F1F4-E204-13BB7A4B1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058" y="332942"/>
            <a:ext cx="3372321" cy="381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B6B5EA-FC1A-B116-1E7E-896291BFE4BC}"/>
              </a:ext>
            </a:extLst>
          </p:cNvPr>
          <p:cNvSpPr txBox="1"/>
          <p:nvPr/>
        </p:nvSpPr>
        <p:spPr>
          <a:xfrm>
            <a:off x="442515" y="4430634"/>
            <a:ext cx="11503678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highlight>
                  <a:srgbClr val="FFFF00"/>
                </a:highlight>
                <a:latin typeface="+mn-ea"/>
              </a:rPr>
              <a:t>수술 유형별 </a:t>
            </a:r>
            <a:r>
              <a:rPr lang="en-US" altLang="ko-KR" sz="1600" b="1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600" b="1" dirty="0">
                <a:highlight>
                  <a:srgbClr val="FFFF00"/>
                </a:highlight>
                <a:latin typeface="+mn-ea"/>
              </a:rPr>
              <a:t>트렌드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는 다음과 같은 패턴을 보여줍니다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**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일반외과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(GS)**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와 </a:t>
            </a:r>
            <a:r>
              <a:rPr lang="ko-KR" altLang="en-US" sz="1600" b="1" dirty="0">
                <a:highlight>
                  <a:srgbClr val="FFFF00"/>
                </a:highlight>
                <a:latin typeface="+mn-ea"/>
              </a:rPr>
              <a:t>흉부외과</a:t>
            </a:r>
            <a:r>
              <a:rPr lang="en-US" altLang="ko-KR" sz="1600" b="1" dirty="0">
                <a:highlight>
                  <a:srgbClr val="FFFF00"/>
                </a:highlight>
                <a:latin typeface="+mn-ea"/>
              </a:rPr>
              <a:t>(CS)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 수술에서는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발생 시 초기 시간대에 높은 누적 볼륨을 기록하며 이후에도 유지되는 경향을 보입니다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이는 해당 수술 유형에서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발생 시 통증 관리의 필요성이 높다는 것을 알 수 있음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**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이비인후과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(ENT)**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와 </a:t>
            </a:r>
            <a:r>
              <a:rPr lang="ko-KR" altLang="en-US" sz="1600" b="1" dirty="0">
                <a:highlight>
                  <a:srgbClr val="FFFF00"/>
                </a:highlight>
                <a:latin typeface="+mn-ea"/>
              </a:rPr>
              <a:t>치과</a:t>
            </a:r>
            <a:r>
              <a:rPr lang="en-US" altLang="ko-KR" sz="1600" b="1" dirty="0">
                <a:highlight>
                  <a:srgbClr val="FFFF00"/>
                </a:highlight>
                <a:latin typeface="+mn-ea"/>
              </a:rPr>
              <a:t>(DS)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 수술에서는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발생률이 낮거나 초기 통증 관리에 대한 누적 볼륨이 비교적 낮습니다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이를 통해 수술 유형에 따른 맞춤형 통증 관리와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예방 전략의 필요성을 확인할 수 있습니다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4011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F5018E-3B7E-16C9-359A-8EAB14330219}"/>
              </a:ext>
            </a:extLst>
          </p:cNvPr>
          <p:cNvSpPr txBox="1"/>
          <p:nvPr/>
        </p:nvSpPr>
        <p:spPr>
          <a:xfrm>
            <a:off x="117988" y="60321"/>
            <a:ext cx="11956026" cy="341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u="sng" dirty="0">
                <a:latin typeface="+mn-ea"/>
              </a:rPr>
              <a:t>단계 </a:t>
            </a:r>
            <a:r>
              <a:rPr lang="en-US" altLang="ko-KR" b="1" u="sng" dirty="0">
                <a:latin typeface="+mn-ea"/>
              </a:rPr>
              <a:t>5 </a:t>
            </a:r>
            <a:r>
              <a:rPr lang="ko-KR" altLang="en-US" b="1" u="sng" dirty="0">
                <a:latin typeface="+mn-ea"/>
              </a:rPr>
              <a:t>주요 결과 해석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5.1 </a:t>
            </a:r>
            <a:r>
              <a:rPr lang="ko-KR" altLang="en-US" sz="1600" b="1" dirty="0">
                <a:latin typeface="+mn-ea"/>
              </a:rPr>
              <a:t>연령대별 </a:t>
            </a:r>
            <a:r>
              <a:rPr lang="en-US" altLang="ko-KR" sz="1600" b="1" dirty="0">
                <a:latin typeface="+mn-ea"/>
              </a:rPr>
              <a:t>PONV </a:t>
            </a:r>
            <a:r>
              <a:rPr lang="ko-KR" altLang="en-US" sz="1600" b="1" dirty="0">
                <a:latin typeface="+mn-ea"/>
              </a:rPr>
              <a:t>및 </a:t>
            </a:r>
            <a:r>
              <a:rPr lang="ko-KR" altLang="en-US" sz="1600" b="1" dirty="0" err="1">
                <a:latin typeface="+mn-ea"/>
              </a:rPr>
              <a:t>볼루스</a:t>
            </a:r>
            <a:r>
              <a:rPr lang="ko-KR" altLang="en-US" sz="1600" b="1" dirty="0">
                <a:latin typeface="+mn-ea"/>
              </a:rPr>
              <a:t> 시도 분석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고령층 환자</a:t>
            </a:r>
            <a:r>
              <a:rPr lang="ko-KR" altLang="en-US" sz="1600" dirty="0">
                <a:latin typeface="+mn-ea"/>
              </a:rPr>
              <a:t>는 </a:t>
            </a:r>
            <a:r>
              <a:rPr lang="en-US" altLang="ko-KR" sz="1600" dirty="0">
                <a:latin typeface="+mn-ea"/>
              </a:rPr>
              <a:t>PONV </a:t>
            </a:r>
            <a:r>
              <a:rPr lang="ko-KR" altLang="en-US" sz="1600" dirty="0">
                <a:latin typeface="+mn-ea"/>
              </a:rPr>
              <a:t>여부와 관계없이 지속적인 </a:t>
            </a:r>
            <a:r>
              <a:rPr lang="ko-KR" altLang="en-US" sz="1600" dirty="0" err="1">
                <a:latin typeface="+mn-ea"/>
              </a:rPr>
              <a:t>볼루스</a:t>
            </a:r>
            <a:r>
              <a:rPr lang="ko-KR" altLang="en-US" sz="1600" dirty="0">
                <a:latin typeface="+mn-ea"/>
              </a:rPr>
              <a:t> 시도가 필요한 경향을 보이며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이는 회복 과정에서의 추가적인 통증 관리 요구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젊은 층</a:t>
            </a:r>
            <a:r>
              <a:rPr lang="ko-KR" altLang="en-US" sz="1600" dirty="0">
                <a:latin typeface="+mn-ea"/>
              </a:rPr>
              <a:t>은 </a:t>
            </a:r>
            <a:r>
              <a:rPr lang="ko-KR" altLang="en-US" sz="1600" dirty="0" err="1">
                <a:latin typeface="+mn-ea"/>
              </a:rPr>
              <a:t>볼루스</a:t>
            </a:r>
            <a:r>
              <a:rPr lang="ko-KR" altLang="en-US" sz="1600" dirty="0">
                <a:latin typeface="+mn-ea"/>
              </a:rPr>
              <a:t> 시도가 낮게 유지되며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중년층 환자는 </a:t>
            </a:r>
            <a:r>
              <a:rPr lang="en-US" altLang="ko-KR" sz="1600" dirty="0">
                <a:latin typeface="+mn-ea"/>
              </a:rPr>
              <a:t>PONV </a:t>
            </a:r>
            <a:r>
              <a:rPr lang="ko-KR" altLang="en-US" sz="1600" dirty="0">
                <a:latin typeface="+mn-ea"/>
              </a:rPr>
              <a:t>발생 시 초기 통증 관리에 더 집중적으로 </a:t>
            </a:r>
            <a:r>
              <a:rPr lang="ko-KR" altLang="en-US" sz="1600" dirty="0" err="1">
                <a:latin typeface="+mn-ea"/>
              </a:rPr>
              <a:t>볼루스가</a:t>
            </a:r>
            <a:r>
              <a:rPr lang="ko-KR" altLang="en-US" sz="1600" dirty="0">
                <a:latin typeface="+mn-ea"/>
              </a:rPr>
              <a:t> 필요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5.2 </a:t>
            </a:r>
            <a:r>
              <a:rPr lang="ko-KR" altLang="en-US" sz="1600" b="1" dirty="0">
                <a:latin typeface="+mn-ea"/>
              </a:rPr>
              <a:t>성별에 따른 </a:t>
            </a:r>
            <a:r>
              <a:rPr lang="en-US" altLang="ko-KR" sz="1600" b="1" dirty="0">
                <a:latin typeface="+mn-ea"/>
              </a:rPr>
              <a:t>PONV </a:t>
            </a:r>
            <a:r>
              <a:rPr lang="ko-KR" altLang="en-US" sz="1600" b="1" dirty="0">
                <a:latin typeface="+mn-ea"/>
              </a:rPr>
              <a:t>및 </a:t>
            </a:r>
            <a:r>
              <a:rPr lang="ko-KR" altLang="en-US" sz="1600" b="1" dirty="0" err="1">
                <a:latin typeface="+mn-ea"/>
              </a:rPr>
              <a:t>볼루스</a:t>
            </a:r>
            <a:r>
              <a:rPr lang="ko-KR" altLang="en-US" sz="1600" b="1" dirty="0">
                <a:latin typeface="+mn-ea"/>
              </a:rPr>
              <a:t> 시도 패턴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+mn-ea"/>
              </a:rPr>
              <a:t>여성 환자</a:t>
            </a:r>
            <a:r>
              <a:rPr lang="ko-KR" altLang="en-US" sz="1600" dirty="0">
                <a:latin typeface="+mn-ea"/>
              </a:rPr>
              <a:t>는 남성 환자에 비해 초기 및 이후 시간대에서 높은 누적 </a:t>
            </a:r>
            <a:r>
              <a:rPr lang="ko-KR" altLang="en-US" sz="1600" dirty="0" err="1">
                <a:latin typeface="+mn-ea"/>
              </a:rPr>
              <a:t>볼루스를</a:t>
            </a:r>
            <a:r>
              <a:rPr lang="ko-KR" altLang="en-US" sz="1600" dirty="0">
                <a:latin typeface="+mn-ea"/>
              </a:rPr>
              <a:t> 기록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통증 관리에 대한 요구가 더 오랫동안 지속될 수 있음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남성 환자에서는 초기 시간대 이후 </a:t>
            </a:r>
            <a:r>
              <a:rPr lang="ko-KR" altLang="en-US" sz="1600" dirty="0" err="1">
                <a:latin typeface="+mn-ea"/>
              </a:rPr>
              <a:t>볼루스</a:t>
            </a:r>
            <a:r>
              <a:rPr lang="ko-KR" altLang="en-US" sz="1600" dirty="0">
                <a:latin typeface="+mn-ea"/>
              </a:rPr>
              <a:t> 시도가 빠르게 줄어드는 경향이 있어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상대적으로 회복 속도가 빠를 수 있음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B4870-DAB3-3888-AC3C-119383F3075D}"/>
              </a:ext>
            </a:extLst>
          </p:cNvPr>
          <p:cNvSpPr txBox="1"/>
          <p:nvPr/>
        </p:nvSpPr>
        <p:spPr>
          <a:xfrm>
            <a:off x="162232" y="3462877"/>
            <a:ext cx="11867536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5.3 </a:t>
            </a:r>
            <a:r>
              <a:rPr lang="ko-KR" altLang="en-US" sz="1600" b="1" dirty="0">
                <a:latin typeface="+mn-ea"/>
              </a:rPr>
              <a:t>수술 유형별 </a:t>
            </a:r>
            <a:r>
              <a:rPr lang="en-US" altLang="ko-KR" sz="1600" b="1" dirty="0">
                <a:latin typeface="+mn-ea"/>
              </a:rPr>
              <a:t>PONV </a:t>
            </a:r>
            <a:r>
              <a:rPr lang="ko-KR" altLang="en-US" sz="1600" b="1" dirty="0">
                <a:latin typeface="+mn-ea"/>
              </a:rPr>
              <a:t>발생률과 회복 패턴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**일반외과</a:t>
            </a:r>
            <a:r>
              <a:rPr lang="en-US" altLang="ko-KR" sz="1600" dirty="0">
                <a:latin typeface="+mn-ea"/>
              </a:rPr>
              <a:t>(GS)**</a:t>
            </a:r>
            <a:r>
              <a:rPr lang="ko-KR" altLang="en-US" sz="1600" dirty="0">
                <a:latin typeface="+mn-ea"/>
              </a:rPr>
              <a:t>와 </a:t>
            </a:r>
            <a:r>
              <a:rPr lang="ko-KR" altLang="en-US" sz="1600" b="1" dirty="0">
                <a:latin typeface="+mn-ea"/>
              </a:rPr>
              <a:t>흉부외과</a:t>
            </a:r>
            <a:r>
              <a:rPr lang="en-US" altLang="ko-KR" sz="1600" b="1" dirty="0">
                <a:latin typeface="+mn-ea"/>
              </a:rPr>
              <a:t>(CS)</a:t>
            </a:r>
            <a:r>
              <a:rPr lang="ko-KR" altLang="en-US" sz="1600" dirty="0">
                <a:latin typeface="+mn-ea"/>
              </a:rPr>
              <a:t> 수술에서 </a:t>
            </a:r>
            <a:r>
              <a:rPr lang="en-US" altLang="ko-KR" sz="1600" dirty="0">
                <a:latin typeface="+mn-ea"/>
              </a:rPr>
              <a:t>PONV </a:t>
            </a:r>
            <a:r>
              <a:rPr lang="ko-KR" altLang="en-US" sz="1600" dirty="0">
                <a:latin typeface="+mn-ea"/>
              </a:rPr>
              <a:t>발생률이 높고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초기 및 지속적인 </a:t>
            </a:r>
            <a:r>
              <a:rPr lang="ko-KR" altLang="en-US" sz="1600" dirty="0" err="1">
                <a:latin typeface="+mn-ea"/>
              </a:rPr>
              <a:t>볼루스</a:t>
            </a:r>
            <a:r>
              <a:rPr lang="ko-KR" altLang="en-US" sz="1600" dirty="0">
                <a:latin typeface="+mn-ea"/>
              </a:rPr>
              <a:t> 시도가 높은 수준으로 나타나 통증 관리에 집중이 필요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반면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이비인후과</a:t>
            </a:r>
            <a:r>
              <a:rPr lang="en-US" altLang="ko-KR" sz="1600" b="1" dirty="0">
                <a:latin typeface="+mn-ea"/>
              </a:rPr>
              <a:t>(ENT)</a:t>
            </a:r>
            <a:r>
              <a:rPr lang="ko-KR" altLang="en-US" sz="1600" dirty="0">
                <a:latin typeface="+mn-ea"/>
              </a:rPr>
              <a:t> 및 </a:t>
            </a:r>
            <a:r>
              <a:rPr lang="ko-KR" altLang="en-US" sz="1600" b="1" dirty="0">
                <a:latin typeface="+mn-ea"/>
              </a:rPr>
              <a:t>치과</a:t>
            </a:r>
            <a:r>
              <a:rPr lang="en-US" altLang="ko-KR" sz="1600" b="1" dirty="0">
                <a:latin typeface="+mn-ea"/>
              </a:rPr>
              <a:t>(DS)</a:t>
            </a:r>
            <a:r>
              <a:rPr lang="ko-KR" altLang="en-US" sz="1600" dirty="0">
                <a:latin typeface="+mn-ea"/>
              </a:rPr>
              <a:t> 수술에서는 낮은 </a:t>
            </a:r>
            <a:r>
              <a:rPr lang="en-US" altLang="ko-KR" sz="1600" dirty="0">
                <a:latin typeface="+mn-ea"/>
              </a:rPr>
              <a:t>PONV </a:t>
            </a:r>
            <a:r>
              <a:rPr lang="ko-KR" altLang="en-US" sz="1600" dirty="0">
                <a:latin typeface="+mn-ea"/>
              </a:rPr>
              <a:t>발생률을 보이며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볼루스</a:t>
            </a:r>
            <a:r>
              <a:rPr lang="ko-KR" altLang="en-US" sz="1600" dirty="0">
                <a:latin typeface="+mn-ea"/>
              </a:rPr>
              <a:t> 요구량도 상대적으로 낮음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5.4 NRS</a:t>
            </a:r>
            <a:r>
              <a:rPr lang="ko-KR" altLang="en-US" sz="1600" b="1" dirty="0">
                <a:latin typeface="+mn-ea"/>
              </a:rPr>
              <a:t>가 </a:t>
            </a:r>
            <a:r>
              <a:rPr lang="en-US" altLang="ko-KR" sz="1600" b="1" dirty="0">
                <a:latin typeface="+mn-ea"/>
              </a:rPr>
              <a:t>PONV </a:t>
            </a:r>
            <a:r>
              <a:rPr lang="ko-KR" altLang="en-US" sz="1600" b="1" dirty="0">
                <a:latin typeface="+mn-ea"/>
              </a:rPr>
              <a:t>및 회복 속도에 미치는 영향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높은 </a:t>
            </a:r>
            <a:r>
              <a:rPr lang="en-US" altLang="ko-KR" sz="1600" dirty="0">
                <a:latin typeface="+mn-ea"/>
              </a:rPr>
              <a:t>NRS </a:t>
            </a:r>
            <a:r>
              <a:rPr lang="ko-KR" altLang="en-US" sz="1600" dirty="0">
                <a:latin typeface="+mn-ea"/>
              </a:rPr>
              <a:t>점수는 </a:t>
            </a:r>
            <a:r>
              <a:rPr lang="en-US" altLang="ko-KR" sz="1600" dirty="0">
                <a:latin typeface="+mn-ea"/>
              </a:rPr>
              <a:t>PONV </a:t>
            </a:r>
            <a:r>
              <a:rPr lang="ko-KR" altLang="en-US" sz="1600" dirty="0">
                <a:latin typeface="+mn-ea"/>
              </a:rPr>
              <a:t>발생 및 회복 속도에 부정적인 영향을 미치며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추가적인 </a:t>
            </a:r>
            <a:r>
              <a:rPr lang="ko-KR" altLang="en-US" sz="1600" dirty="0" err="1">
                <a:latin typeface="+mn-ea"/>
              </a:rPr>
              <a:t>볼루스</a:t>
            </a:r>
            <a:r>
              <a:rPr lang="ko-KR" altLang="en-US" sz="1600" dirty="0">
                <a:latin typeface="+mn-ea"/>
              </a:rPr>
              <a:t> 제공이 필요하다는 경향을 보임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특히 중년 및 고령층에서 높은 </a:t>
            </a:r>
            <a:r>
              <a:rPr lang="en-US" altLang="ko-KR" sz="1600" dirty="0">
                <a:latin typeface="+mn-ea"/>
              </a:rPr>
              <a:t>NRS</a:t>
            </a:r>
            <a:r>
              <a:rPr lang="ko-KR" altLang="en-US" sz="1600" dirty="0">
                <a:latin typeface="+mn-ea"/>
              </a:rPr>
              <a:t>가 회복 지원 필요성에 크게 기여함을 확인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0607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F987DF-F084-307D-ADD6-F78AE7DD1B81}"/>
              </a:ext>
            </a:extLst>
          </p:cNvPr>
          <p:cNvSpPr txBox="1"/>
          <p:nvPr/>
        </p:nvSpPr>
        <p:spPr>
          <a:xfrm>
            <a:off x="796412" y="459499"/>
            <a:ext cx="10274711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highlight>
                  <a:srgbClr val="FFFF00"/>
                </a:highlight>
                <a:latin typeface="+mn-ea"/>
              </a:rPr>
              <a:t>6. </a:t>
            </a:r>
            <a:r>
              <a:rPr lang="ko-KR" altLang="en-US" sz="1800" b="1" dirty="0">
                <a:highlight>
                  <a:srgbClr val="FFFF00"/>
                </a:highlight>
                <a:latin typeface="+mn-ea"/>
              </a:rPr>
              <a:t>결론 및 제언</a:t>
            </a:r>
            <a:r>
              <a:rPr lang="en-US" altLang="ko-KR" sz="1800" b="1" dirty="0"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sz="1800" b="1" dirty="0">
                <a:highlight>
                  <a:srgbClr val="FFFF00"/>
                </a:highlight>
                <a:latin typeface="+mn-ea"/>
              </a:rPr>
              <a:t>기대효과</a:t>
            </a:r>
            <a:r>
              <a:rPr lang="en-US" altLang="ko-KR" sz="1800" b="1" dirty="0">
                <a:highlight>
                  <a:srgbClr val="FFFF00"/>
                </a:highlight>
                <a:latin typeface="+mn-ea"/>
              </a:rPr>
              <a:t>)</a:t>
            </a:r>
            <a:endParaRPr lang="ko-KR" altLang="en-US" sz="1800" b="1" dirty="0">
              <a:highlight>
                <a:srgbClr val="FFFF00"/>
              </a:highlight>
              <a:latin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highlight>
                  <a:srgbClr val="FFFF00"/>
                </a:highlight>
                <a:latin typeface="+mn-ea"/>
              </a:rPr>
              <a:t>맞춤형 통증 관리</a:t>
            </a:r>
            <a:r>
              <a:rPr lang="en-US" altLang="ko-KR" sz="1800" dirty="0">
                <a:highlight>
                  <a:srgbClr val="FFFF00"/>
                </a:highlight>
                <a:latin typeface="+mn-ea"/>
              </a:rPr>
              <a:t>: </a:t>
            </a:r>
            <a:r>
              <a:rPr lang="ko-KR" altLang="en-US" sz="1800" dirty="0">
                <a:highlight>
                  <a:srgbClr val="FFFF00"/>
                </a:highlight>
                <a:latin typeface="+mn-ea"/>
              </a:rPr>
              <a:t>연령</a:t>
            </a:r>
            <a:r>
              <a:rPr lang="en-US" altLang="ko-KR" sz="18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800" dirty="0">
                <a:highlight>
                  <a:srgbClr val="FFFF00"/>
                </a:highlight>
                <a:latin typeface="+mn-ea"/>
              </a:rPr>
              <a:t>성별</a:t>
            </a:r>
            <a:r>
              <a:rPr lang="en-US" altLang="ko-KR" sz="18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800" dirty="0">
                <a:highlight>
                  <a:srgbClr val="FFFF00"/>
                </a:highlight>
                <a:latin typeface="+mn-ea"/>
              </a:rPr>
              <a:t>수술 유형에 따라 초기 통증 관리 전략을 </a:t>
            </a:r>
            <a:r>
              <a:rPr lang="ko-KR" altLang="en-US" sz="1800" dirty="0" err="1">
                <a:highlight>
                  <a:srgbClr val="FFFF00"/>
                </a:highlight>
                <a:latin typeface="+mn-ea"/>
              </a:rPr>
              <a:t>맞춤화하여</a:t>
            </a:r>
            <a:r>
              <a:rPr lang="en-US" altLang="ko-KR" sz="1800" dirty="0">
                <a:highlight>
                  <a:srgbClr val="FFFF00"/>
                </a:highlight>
                <a:latin typeface="+mn-ea"/>
              </a:rPr>
              <a:t>, PONV </a:t>
            </a:r>
            <a:r>
              <a:rPr lang="ko-KR" altLang="en-US" sz="1800" dirty="0">
                <a:highlight>
                  <a:srgbClr val="FFFF00"/>
                </a:highlight>
                <a:latin typeface="+mn-ea"/>
              </a:rPr>
              <a:t>발생 위험을 줄이고 회복 속도를 촉진할 필요</a:t>
            </a:r>
            <a:r>
              <a:rPr lang="en-US" altLang="ko-KR" sz="1800" dirty="0">
                <a:highlight>
                  <a:srgbClr val="FFFF00"/>
                </a:highlight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highlight>
                  <a:srgbClr val="FFFF00"/>
                </a:highlight>
                <a:latin typeface="+mn-ea"/>
              </a:rPr>
              <a:t>고위험군 관리 강화</a:t>
            </a:r>
            <a:r>
              <a:rPr lang="en-US" altLang="ko-KR" sz="1800" dirty="0">
                <a:highlight>
                  <a:srgbClr val="FFFF00"/>
                </a:highlight>
                <a:latin typeface="+mn-ea"/>
              </a:rPr>
              <a:t>: </a:t>
            </a:r>
            <a:r>
              <a:rPr lang="ko-KR" altLang="en-US" sz="1800" dirty="0">
                <a:highlight>
                  <a:srgbClr val="FFFF00"/>
                </a:highlight>
                <a:latin typeface="+mn-ea"/>
              </a:rPr>
              <a:t>특히 고령층</a:t>
            </a:r>
            <a:r>
              <a:rPr lang="en-US" altLang="ko-KR" sz="18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800" dirty="0">
                <a:highlight>
                  <a:srgbClr val="FFFF00"/>
                </a:highlight>
                <a:latin typeface="+mn-ea"/>
              </a:rPr>
              <a:t>일반외과 및 흉부외과 수술 환자</a:t>
            </a:r>
            <a:r>
              <a:rPr lang="en-US" altLang="ko-KR" sz="18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800" dirty="0">
                <a:highlight>
                  <a:srgbClr val="FFFF00"/>
                </a:highlight>
                <a:latin typeface="+mn-ea"/>
              </a:rPr>
              <a:t>그리고 높은 </a:t>
            </a:r>
            <a:r>
              <a:rPr lang="en-US" altLang="ko-KR" sz="1800" dirty="0">
                <a:highlight>
                  <a:srgbClr val="FFFF00"/>
                </a:highlight>
                <a:latin typeface="+mn-ea"/>
              </a:rPr>
              <a:t>NRS </a:t>
            </a:r>
            <a:r>
              <a:rPr lang="ko-KR" altLang="en-US" sz="1800" dirty="0">
                <a:highlight>
                  <a:srgbClr val="FFFF00"/>
                </a:highlight>
                <a:latin typeface="+mn-ea"/>
              </a:rPr>
              <a:t>점수를 가진 환자에 대한 집중적 관리를 권장</a:t>
            </a:r>
            <a:r>
              <a:rPr lang="en-US" altLang="ko-KR" sz="1800" dirty="0">
                <a:highlight>
                  <a:srgbClr val="FFFF00"/>
                </a:highlight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highlight>
                  <a:srgbClr val="FFFF00"/>
                </a:highlight>
                <a:latin typeface="+mn-ea"/>
              </a:rPr>
              <a:t>추가 연구의 필요성</a:t>
            </a:r>
            <a:r>
              <a:rPr lang="en-US" altLang="ko-KR" sz="1800" dirty="0">
                <a:highlight>
                  <a:srgbClr val="FFFF00"/>
                </a:highlight>
                <a:latin typeface="+mn-ea"/>
              </a:rPr>
              <a:t>: </a:t>
            </a:r>
            <a:r>
              <a:rPr lang="ko-KR" altLang="en-US" sz="1800" dirty="0">
                <a:highlight>
                  <a:srgbClr val="FFFF00"/>
                </a:highlight>
                <a:latin typeface="+mn-ea"/>
              </a:rPr>
              <a:t>본 연구는 회복 초기 단계에 대한 인사이트를 제공하지만</a:t>
            </a:r>
            <a:r>
              <a:rPr lang="en-US" altLang="ko-KR" sz="18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800" dirty="0">
                <a:highlight>
                  <a:srgbClr val="FFFF00"/>
                </a:highlight>
                <a:latin typeface="+mn-ea"/>
              </a:rPr>
              <a:t>장기적인 회복 추세에 대한 추가 연구가 필요</a:t>
            </a:r>
            <a:r>
              <a:rPr lang="en-US" altLang="ko-KR" sz="1800" dirty="0">
                <a:highlight>
                  <a:srgbClr val="FFFF00"/>
                </a:highlight>
                <a:latin typeface="+mn-ea"/>
              </a:rPr>
              <a:t>.</a:t>
            </a:r>
            <a:endParaRPr lang="ko-KR" altLang="en-US" sz="1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6531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ED345F-4CFB-48BC-DC74-E513D277701D}"/>
              </a:ext>
            </a:extLst>
          </p:cNvPr>
          <p:cNvSpPr txBox="1"/>
          <p:nvPr/>
        </p:nvSpPr>
        <p:spPr>
          <a:xfrm>
            <a:off x="668593" y="377025"/>
            <a:ext cx="10048568" cy="377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+mn-ea"/>
              </a:rPr>
              <a:t>1. </a:t>
            </a:r>
            <a:r>
              <a:rPr lang="ko-KR" altLang="en-US" sz="1800" b="1" dirty="0">
                <a:latin typeface="+mn-ea"/>
              </a:rPr>
              <a:t>연구 목적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</a:rPr>
              <a:t>본 연구의 목적은 다양한 변수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성별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연령대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수술 유형 등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에 따른 </a:t>
            </a:r>
            <a:r>
              <a:rPr lang="en-US" altLang="ko-KR" sz="1800" dirty="0">
                <a:latin typeface="+mn-ea"/>
              </a:rPr>
              <a:t>PONV(</a:t>
            </a:r>
            <a:r>
              <a:rPr lang="ko-KR" altLang="en-US" sz="1800" dirty="0">
                <a:latin typeface="+mn-ea"/>
              </a:rPr>
              <a:t>수술 후 오심 및 구토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의 발생률과 </a:t>
            </a:r>
            <a:r>
              <a:rPr lang="ko-KR" altLang="en-US" sz="1800" dirty="0" err="1">
                <a:latin typeface="+mn-ea"/>
              </a:rPr>
              <a:t>볼루스</a:t>
            </a:r>
            <a:r>
              <a:rPr lang="ko-KR" altLang="en-US" sz="1800" dirty="0">
                <a:latin typeface="+mn-ea"/>
              </a:rPr>
              <a:t> 시도 패턴을 분석하여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효율적인 통증 관리 및 회복 지원 전략을 수립하는 데 있습니다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+mn-ea"/>
              </a:rPr>
              <a:t>2. </a:t>
            </a:r>
            <a:r>
              <a:rPr lang="ko-KR" altLang="en-US" sz="1800" b="1" dirty="0">
                <a:latin typeface="+mn-ea"/>
              </a:rPr>
              <a:t>데이터 개요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n-ea"/>
              </a:rPr>
              <a:t>데이터는 총 </a:t>
            </a:r>
            <a:r>
              <a:rPr lang="en-US" altLang="ko-KR" sz="1800" dirty="0">
                <a:latin typeface="+mn-ea"/>
              </a:rPr>
              <a:t>1270</a:t>
            </a:r>
            <a:r>
              <a:rPr lang="ko-KR" altLang="en-US" sz="1800" dirty="0">
                <a:latin typeface="+mn-ea"/>
              </a:rPr>
              <a:t>명의 환자 정보를 포함하며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주요 변수는 다음과 같습니다</a:t>
            </a:r>
            <a:r>
              <a:rPr lang="en-US" altLang="ko-KR" sz="1800" dirty="0">
                <a:latin typeface="+mn-ea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+mn-ea"/>
              </a:rPr>
              <a:t>기본 인구 통계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나이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성별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신장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체중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latin typeface="+mn-ea"/>
              </a:rPr>
              <a:t>수술 관련 정보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수술 유형</a:t>
            </a:r>
            <a:r>
              <a:rPr lang="en-US" altLang="ko-KR" sz="1800" dirty="0">
                <a:latin typeface="+mn-ea"/>
              </a:rPr>
              <a:t>, PONV </a:t>
            </a:r>
            <a:r>
              <a:rPr lang="ko-KR" altLang="en-US" sz="1800" dirty="0">
                <a:latin typeface="+mn-ea"/>
              </a:rPr>
              <a:t>발생 여부</a:t>
            </a:r>
            <a:r>
              <a:rPr lang="en-US" altLang="ko-KR" sz="1800" dirty="0">
                <a:latin typeface="+mn-ea"/>
              </a:rPr>
              <a:t>, NRS(</a:t>
            </a:r>
            <a:r>
              <a:rPr lang="ko-KR" altLang="en-US" sz="1800" dirty="0">
                <a:latin typeface="+mn-ea"/>
              </a:rPr>
              <a:t>통증 평가 척도</a:t>
            </a:r>
            <a:r>
              <a:rPr lang="en-US" altLang="ko-KR" sz="1800" dirty="0">
                <a:latin typeface="+mn-ea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 err="1">
                <a:latin typeface="+mn-ea"/>
              </a:rPr>
              <a:t>볼루스</a:t>
            </a:r>
            <a:r>
              <a:rPr lang="ko-KR" altLang="en-US" sz="1800" b="1" dirty="0">
                <a:latin typeface="+mn-ea"/>
              </a:rPr>
              <a:t> 관련 정보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시간 경과에 따른 누적 </a:t>
            </a:r>
            <a:r>
              <a:rPr lang="ko-KR" altLang="en-US" sz="1800" dirty="0" err="1">
                <a:latin typeface="+mn-ea"/>
              </a:rPr>
              <a:t>볼루스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시도량</a:t>
            </a:r>
            <a:r>
              <a:rPr lang="ko-KR" altLang="en-US" sz="1800" dirty="0">
                <a:latin typeface="+mn-ea"/>
              </a:rPr>
              <a:t> 및 </a:t>
            </a:r>
            <a:r>
              <a:rPr lang="ko-KR" altLang="en-US" sz="1800" dirty="0" err="1">
                <a:latin typeface="+mn-ea"/>
              </a:rPr>
              <a:t>제공량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600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65BBBF-7E11-C366-DC50-8E1F91FE1470}"/>
              </a:ext>
            </a:extLst>
          </p:cNvPr>
          <p:cNvSpPr txBox="1"/>
          <p:nvPr/>
        </p:nvSpPr>
        <p:spPr>
          <a:xfrm>
            <a:off x="457200" y="304909"/>
            <a:ext cx="11277600" cy="5070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u="sng" dirty="0">
                <a:latin typeface="+mn-ea"/>
              </a:rPr>
              <a:t>단계별 분석 과정</a:t>
            </a:r>
            <a:endParaRPr lang="en-US" altLang="ko-KR" sz="2000" b="1" u="sng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</a:rPr>
              <a:t>**</a:t>
            </a:r>
            <a:r>
              <a:rPr lang="ko-KR" altLang="en-US" dirty="0">
                <a:latin typeface="+mn-ea"/>
              </a:rPr>
              <a:t>데이터 준비 및 확인**</a:t>
            </a:r>
            <a:r>
              <a:rPr lang="en-US" altLang="ko-KR" dirty="0">
                <a:latin typeface="+mn-ea"/>
              </a:rPr>
              <a:t>: - </a:t>
            </a:r>
            <a:r>
              <a:rPr lang="ko-KR" altLang="en-US" dirty="0">
                <a:latin typeface="+mn-ea"/>
              </a:rPr>
              <a:t>데이터를 불러와 구조와 </a:t>
            </a:r>
            <a:r>
              <a:rPr lang="ko-KR" altLang="en-US" dirty="0" err="1">
                <a:latin typeface="+mn-ea"/>
              </a:rPr>
              <a:t>결측치를</a:t>
            </a:r>
            <a:r>
              <a:rPr lang="ko-KR" altLang="en-US" dirty="0">
                <a:latin typeface="+mn-ea"/>
              </a:rPr>
              <a:t> 확인하고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필요한 경우 </a:t>
            </a:r>
            <a:r>
              <a:rPr lang="ko-KR" altLang="en-US" dirty="0" err="1">
                <a:latin typeface="+mn-ea"/>
              </a:rPr>
              <a:t>결측치나</a:t>
            </a:r>
            <a:r>
              <a:rPr lang="ko-KR" altLang="en-US" dirty="0">
                <a:latin typeface="+mn-ea"/>
              </a:rPr>
              <a:t> 이상치를 처리합니다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</a:rPr>
              <a:t>**</a:t>
            </a:r>
            <a:r>
              <a:rPr lang="ko-KR" altLang="en-US" dirty="0">
                <a:latin typeface="+mn-ea"/>
              </a:rPr>
              <a:t>데이터 </a:t>
            </a:r>
            <a:r>
              <a:rPr lang="ko-KR" altLang="en-US" dirty="0" err="1">
                <a:latin typeface="+mn-ea"/>
              </a:rPr>
              <a:t>전처리</a:t>
            </a:r>
            <a:r>
              <a:rPr lang="ko-KR" altLang="en-US" dirty="0">
                <a:latin typeface="+mn-ea"/>
              </a:rPr>
              <a:t>**</a:t>
            </a:r>
            <a:r>
              <a:rPr lang="en-US" altLang="ko-KR" dirty="0">
                <a:latin typeface="+mn-ea"/>
              </a:rPr>
              <a:t>: - </a:t>
            </a:r>
            <a:r>
              <a:rPr lang="ko-KR" altLang="en-US" dirty="0">
                <a:latin typeface="+mn-ea"/>
              </a:rPr>
              <a:t>분석에 필요한 변수를 선택하고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수치형 변수의 정규화나 범주형 변수 인코딩 등을 진행하여 데이터의 품질을 향상시킵니다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</a:rPr>
              <a:t>**</a:t>
            </a:r>
            <a:r>
              <a:rPr lang="ko-KR" altLang="en-US" dirty="0">
                <a:latin typeface="+mn-ea"/>
              </a:rPr>
              <a:t>기초 통계 분석**</a:t>
            </a:r>
            <a:r>
              <a:rPr lang="en-US" altLang="ko-KR" dirty="0">
                <a:latin typeface="+mn-ea"/>
              </a:rPr>
              <a:t>: - </a:t>
            </a:r>
            <a:r>
              <a:rPr lang="ko-KR" altLang="en-US" dirty="0">
                <a:latin typeface="+mn-ea"/>
              </a:rPr>
              <a:t>각 변수의 기본 통계치를 파악하고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변수 간의 상관관계를 분석하여 주요 패턴을 파악합니다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</a:rPr>
              <a:t>**</a:t>
            </a:r>
            <a:r>
              <a:rPr lang="ko-KR" altLang="en-US" dirty="0">
                <a:latin typeface="+mn-ea"/>
              </a:rPr>
              <a:t>고급 분석**</a:t>
            </a:r>
            <a:r>
              <a:rPr lang="en-US" altLang="ko-KR" dirty="0">
                <a:latin typeface="+mn-ea"/>
              </a:rPr>
              <a:t>: - </a:t>
            </a:r>
            <a:r>
              <a:rPr lang="ko-KR" altLang="en-US" dirty="0">
                <a:latin typeface="+mn-ea"/>
              </a:rPr>
              <a:t>데이터의 목표와 관련된 고급 분석을 수행합니다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예를 들어</a:t>
            </a:r>
            <a:r>
              <a:rPr lang="en-US" altLang="ko-KR" dirty="0">
                <a:latin typeface="+mn-ea"/>
              </a:rPr>
              <a:t>, NRS</a:t>
            </a:r>
            <a:r>
              <a:rPr lang="ko-KR" altLang="en-US" dirty="0">
                <a:latin typeface="+mn-ea"/>
              </a:rPr>
              <a:t>가 </a:t>
            </a:r>
            <a:r>
              <a:rPr lang="en-US" altLang="ko-KR" dirty="0">
                <a:latin typeface="+mn-ea"/>
              </a:rPr>
              <a:t>PONV</a:t>
            </a:r>
            <a:r>
              <a:rPr lang="ko-KR" altLang="en-US" dirty="0">
                <a:latin typeface="+mn-ea"/>
              </a:rPr>
              <a:t>와 회복 속도에 미치는 영향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성별 및 연령별 </a:t>
            </a:r>
            <a:r>
              <a:rPr lang="ko-KR" altLang="en-US" dirty="0" err="1">
                <a:latin typeface="+mn-ea"/>
              </a:rPr>
              <a:t>볼루스</a:t>
            </a:r>
            <a:r>
              <a:rPr lang="ko-KR" altLang="en-US" dirty="0">
                <a:latin typeface="+mn-ea"/>
              </a:rPr>
              <a:t> 패턴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수술 유형별 </a:t>
            </a:r>
            <a:r>
              <a:rPr lang="en-US" altLang="ko-KR" dirty="0">
                <a:latin typeface="+mn-ea"/>
              </a:rPr>
              <a:t>PONV </a:t>
            </a:r>
            <a:r>
              <a:rPr lang="ko-KR" altLang="en-US" dirty="0">
                <a:latin typeface="+mn-ea"/>
              </a:rPr>
              <a:t>발생률 분석 등을 수행합니다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</a:rPr>
              <a:t>**</a:t>
            </a:r>
            <a:r>
              <a:rPr lang="ko-KR" altLang="en-US" dirty="0">
                <a:latin typeface="+mn-ea"/>
              </a:rPr>
              <a:t>시각화 및 인사이트 도출**</a:t>
            </a:r>
            <a:r>
              <a:rPr lang="en-US" altLang="ko-KR" dirty="0">
                <a:latin typeface="+mn-ea"/>
              </a:rPr>
              <a:t>: - </a:t>
            </a:r>
            <a:r>
              <a:rPr lang="ko-KR" altLang="en-US" dirty="0">
                <a:latin typeface="+mn-ea"/>
              </a:rPr>
              <a:t>분석 결과를 </a:t>
            </a:r>
            <a:r>
              <a:rPr lang="ko-KR" altLang="en-US" dirty="0" err="1">
                <a:latin typeface="+mn-ea"/>
              </a:rPr>
              <a:t>시각화하여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각 변수와 결과 간의 관계를 명확하게 이해하고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주요 인사이트를 도출합니다</a:t>
            </a:r>
            <a:r>
              <a:rPr lang="en-US" altLang="ko-KR" dirty="0"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</a:rPr>
              <a:t>**</a:t>
            </a:r>
            <a:r>
              <a:rPr lang="ko-KR" altLang="en-US" dirty="0">
                <a:latin typeface="+mn-ea"/>
              </a:rPr>
              <a:t>결과 해석 및 보고서 작성**</a:t>
            </a:r>
            <a:r>
              <a:rPr lang="en-US" altLang="ko-KR" dirty="0">
                <a:latin typeface="+mn-ea"/>
              </a:rPr>
              <a:t>: - </a:t>
            </a:r>
            <a:r>
              <a:rPr lang="ko-KR" altLang="en-US" dirty="0">
                <a:latin typeface="+mn-ea"/>
              </a:rPr>
              <a:t>분석 결과를 종합하여 보고서를 작성</a:t>
            </a:r>
          </a:p>
        </p:txBody>
      </p:sp>
    </p:spTree>
    <p:extLst>
      <p:ext uri="{BB962C8B-B14F-4D97-AF65-F5344CB8AC3E}">
        <p14:creationId xmlns:p14="http://schemas.microsoft.com/office/powerpoint/2010/main" val="55176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CD6F76-2126-AEE5-86F1-D808A90E4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22" y="323072"/>
            <a:ext cx="8436078" cy="2308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단계 1: 데이터 준비 및 확인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구조와 변수들을 확인했습니다: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데이터는 총 1270개 행과 32개 열로 구성되어 있으며, 각 열에는 다양한 환자 정보와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볼루스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관련 데이터가 포함되어 있습니다.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일부 열(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First_bolus_attempt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)에서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결측치가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존재합니다.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다음 단계는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결측치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처리 및 데이터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전처리입니다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98686-908C-706C-5212-D419018EA06D}"/>
              </a:ext>
            </a:extLst>
          </p:cNvPr>
          <p:cNvSpPr txBox="1"/>
          <p:nvPr/>
        </p:nvSpPr>
        <p:spPr>
          <a:xfrm>
            <a:off x="403122" y="2692977"/>
            <a:ext cx="109629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 </a:t>
            </a:r>
            <a:r>
              <a:rPr lang="ko-KR" altLang="en-US" sz="1200" dirty="0" err="1"/>
              <a:t>Loading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newly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provided</a:t>
            </a:r>
            <a:r>
              <a:rPr lang="ko-KR" altLang="en-US" sz="1200" dirty="0"/>
              <a:t> Excel </a:t>
            </a:r>
            <a:r>
              <a:rPr lang="ko-KR" altLang="en-US" sz="1200" dirty="0" err="1"/>
              <a:t>file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begin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preparation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exploration</a:t>
            </a:r>
            <a:endParaRPr lang="ko-KR" altLang="en-US" sz="1200" dirty="0"/>
          </a:p>
          <a:p>
            <a:r>
              <a:rPr lang="ko-KR" altLang="en-US" sz="1200" dirty="0" err="1"/>
              <a:t>file_path_stepwise</a:t>
            </a:r>
            <a:r>
              <a:rPr lang="ko-KR" altLang="en-US" sz="1200" dirty="0"/>
              <a:t> = '/</a:t>
            </a:r>
            <a:r>
              <a:rPr lang="ko-KR" altLang="en-US" sz="1200" dirty="0" err="1"/>
              <a:t>mnt</a:t>
            </a:r>
            <a:r>
              <a:rPr lang="ko-KR" altLang="en-US" sz="1200" dirty="0"/>
              <a:t>/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/total_2023_05_noname (</a:t>
            </a:r>
            <a:r>
              <a:rPr lang="ko-KR" altLang="en-US" sz="1200" dirty="0" err="1"/>
              <a:t>전처리</a:t>
            </a:r>
            <a:r>
              <a:rPr lang="ko-KR" altLang="en-US" sz="1200" dirty="0"/>
              <a:t>).</a:t>
            </a:r>
            <a:r>
              <a:rPr lang="ko-KR" altLang="en-US" sz="1200" dirty="0" err="1"/>
              <a:t>xlsx</a:t>
            </a:r>
            <a:r>
              <a:rPr lang="ko-KR" altLang="en-US" sz="1200" dirty="0"/>
              <a:t>'</a:t>
            </a:r>
          </a:p>
          <a:p>
            <a:r>
              <a:rPr lang="ko-KR" altLang="en-US" sz="1200" dirty="0" err="1"/>
              <a:t>data_stepwise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pd.read_excel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file_path_stepwise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Checking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structure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general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information</a:t>
            </a:r>
            <a:r>
              <a:rPr lang="ko-KR" altLang="en-US" sz="1200" dirty="0"/>
              <a:t> of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understand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variables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identify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any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missing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values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outliers</a:t>
            </a:r>
            <a:endParaRPr lang="ko-KR" altLang="en-US" sz="1200" dirty="0"/>
          </a:p>
          <a:p>
            <a:r>
              <a:rPr lang="ko-KR" altLang="en-US" sz="1200" dirty="0" err="1"/>
              <a:t>data_stepwise.info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Displaying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first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few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rows</a:t>
            </a:r>
            <a:r>
              <a:rPr lang="ko-KR" altLang="en-US" sz="1200" dirty="0"/>
              <a:t> of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preliminary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inspection</a:t>
            </a:r>
            <a:endParaRPr lang="ko-KR" altLang="en-US" sz="1200" dirty="0"/>
          </a:p>
          <a:p>
            <a:r>
              <a:rPr lang="ko-KR" altLang="en-US" sz="1200" dirty="0" err="1"/>
              <a:t>data_stepwise.head</a:t>
            </a:r>
            <a:r>
              <a:rPr lang="ko-KR" alt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9829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004DB8-B072-7135-855D-C96E0DCA1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08" y="360243"/>
            <a:ext cx="3996741" cy="63451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852D3C-5C24-0CE3-7214-D18CB11FF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0243"/>
            <a:ext cx="4779825" cy="649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6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2E8CE6-A41B-798C-5B49-5C9E65E4C542}"/>
              </a:ext>
            </a:extLst>
          </p:cNvPr>
          <p:cNvSpPr txBox="1"/>
          <p:nvPr/>
        </p:nvSpPr>
        <p:spPr>
          <a:xfrm>
            <a:off x="442451" y="4347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u="sng" dirty="0">
                <a:latin typeface="+mn-ea"/>
              </a:rPr>
              <a:t>단계 </a:t>
            </a:r>
            <a:r>
              <a:rPr lang="en-US" altLang="ko-KR" b="1" u="sng" dirty="0">
                <a:latin typeface="+mn-ea"/>
              </a:rPr>
              <a:t>2: </a:t>
            </a:r>
            <a:r>
              <a:rPr lang="ko-KR" altLang="en-US" b="1" u="sng" dirty="0">
                <a:latin typeface="+mn-ea"/>
              </a:rPr>
              <a:t>데이터 정리 및 </a:t>
            </a:r>
            <a:r>
              <a:rPr lang="ko-KR" altLang="en-US" b="1" u="sng" dirty="0" err="1">
                <a:latin typeface="+mn-ea"/>
              </a:rPr>
              <a:t>전처리</a:t>
            </a:r>
            <a:r>
              <a:rPr lang="ko-KR" altLang="en-US" b="1" u="sng" dirty="0">
                <a:latin typeface="+mn-ea"/>
              </a:rPr>
              <a:t> 진행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5BA8C-A438-5098-BD4D-58870AFCE368}"/>
              </a:ext>
            </a:extLst>
          </p:cNvPr>
          <p:cNvSpPr txBox="1"/>
          <p:nvPr/>
        </p:nvSpPr>
        <p:spPr>
          <a:xfrm>
            <a:off x="737419" y="1013845"/>
            <a:ext cx="93013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 2: Data </a:t>
            </a:r>
            <a:r>
              <a:rPr lang="ko-KR" altLang="en-US" sz="1200" dirty="0" err="1"/>
              <a:t>Cleaning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Preprocessing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Dropping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unnecessary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that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relevant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analysis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renaming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easier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reference</a:t>
            </a:r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Here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removing</a:t>
            </a:r>
            <a:r>
              <a:rPr lang="ko-KR" altLang="en-US" sz="1200" dirty="0"/>
              <a:t> '</a:t>
            </a:r>
            <a:r>
              <a:rPr lang="ko-KR" altLang="en-US" sz="1200" dirty="0" err="1"/>
              <a:t>Unnamed</a:t>
            </a:r>
            <a:r>
              <a:rPr lang="ko-KR" altLang="en-US" sz="1200" dirty="0"/>
              <a:t>: 0'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represents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index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handling</a:t>
            </a:r>
            <a:r>
              <a:rPr lang="ko-KR" altLang="en-US" sz="1200" dirty="0"/>
              <a:t> '</a:t>
            </a:r>
            <a:r>
              <a:rPr lang="ko-KR" altLang="en-US" sz="1200" dirty="0" err="1"/>
              <a:t>First_bolus_attempt</a:t>
            </a:r>
            <a:r>
              <a:rPr lang="ko-KR" altLang="en-US" sz="1200" dirty="0"/>
              <a:t>' </a:t>
            </a:r>
            <a:r>
              <a:rPr lang="ko-KR" altLang="en-US" sz="1200" dirty="0" err="1"/>
              <a:t>with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missing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values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Dropping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'</a:t>
            </a:r>
            <a:r>
              <a:rPr lang="ko-KR" altLang="en-US" sz="1200" dirty="0" err="1"/>
              <a:t>Unnamed</a:t>
            </a:r>
            <a:r>
              <a:rPr lang="ko-KR" altLang="en-US" sz="1200" dirty="0"/>
              <a:t>: 0' </a:t>
            </a:r>
            <a:r>
              <a:rPr lang="ko-KR" altLang="en-US" sz="1200" dirty="0" err="1"/>
              <a:t>column</a:t>
            </a:r>
            <a:endParaRPr lang="ko-KR" altLang="en-US" sz="1200" dirty="0"/>
          </a:p>
          <a:p>
            <a:r>
              <a:rPr lang="ko-KR" altLang="en-US" sz="1200" dirty="0" err="1"/>
              <a:t>data_cleaned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data_stepwise.drop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=['</a:t>
            </a:r>
            <a:r>
              <a:rPr lang="ko-KR" altLang="en-US" sz="1200" dirty="0" err="1"/>
              <a:t>Unnamed</a:t>
            </a:r>
            <a:r>
              <a:rPr lang="ko-KR" altLang="en-US" sz="1200" dirty="0"/>
              <a:t>: 0'])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Handling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missing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values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'</a:t>
            </a:r>
            <a:r>
              <a:rPr lang="ko-KR" altLang="en-US" sz="1200" dirty="0" err="1"/>
              <a:t>First_bolus_attempt</a:t>
            </a:r>
            <a:r>
              <a:rPr lang="ko-KR" altLang="en-US" sz="1200" dirty="0"/>
              <a:t>'</a:t>
            </a:r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We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will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fill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missing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values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with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median</a:t>
            </a:r>
            <a:r>
              <a:rPr lang="ko-KR" altLang="en-US" sz="1200" dirty="0"/>
              <a:t> of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column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represents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information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is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non-categorical</a:t>
            </a:r>
            <a:endParaRPr lang="ko-KR" altLang="en-US" sz="1200" dirty="0"/>
          </a:p>
          <a:p>
            <a:r>
              <a:rPr lang="ko-KR" altLang="en-US" sz="1200" dirty="0" err="1"/>
              <a:t>data_cleaned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First_bolus_attempt</a:t>
            </a:r>
            <a:r>
              <a:rPr lang="ko-KR" altLang="en-US" sz="1200" dirty="0"/>
              <a:t>'] = </a:t>
            </a:r>
            <a:r>
              <a:rPr lang="ko-KR" altLang="en-US" sz="1200" dirty="0" err="1"/>
              <a:t>pd.to_numeric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data_cleaned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First_bolus_attempt</a:t>
            </a:r>
            <a:r>
              <a:rPr lang="ko-KR" altLang="en-US" sz="1200" dirty="0"/>
              <a:t>'], </a:t>
            </a:r>
            <a:r>
              <a:rPr lang="ko-KR" altLang="en-US" sz="1200" dirty="0" err="1"/>
              <a:t>errors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coerce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data_cleaned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First_bolus_attempt</a:t>
            </a:r>
            <a:r>
              <a:rPr lang="ko-KR" altLang="en-US" sz="1200" dirty="0"/>
              <a:t>'].</a:t>
            </a:r>
            <a:r>
              <a:rPr lang="ko-KR" altLang="en-US" sz="1200" dirty="0" err="1"/>
              <a:t>fillna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data_cleaned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First_bolus_attempt</a:t>
            </a:r>
            <a:r>
              <a:rPr lang="ko-KR" altLang="en-US" sz="1200" dirty="0"/>
              <a:t>'].</a:t>
            </a:r>
            <a:r>
              <a:rPr lang="ko-KR" altLang="en-US" sz="1200" dirty="0" err="1"/>
              <a:t>median</a:t>
            </a:r>
            <a:r>
              <a:rPr lang="ko-KR" altLang="en-US" sz="1200" dirty="0"/>
              <a:t>(), </a:t>
            </a:r>
            <a:r>
              <a:rPr lang="ko-KR" altLang="en-US" sz="1200" dirty="0" err="1"/>
              <a:t>inplace</a:t>
            </a:r>
            <a:r>
              <a:rPr lang="ko-KR" altLang="en-US" sz="1200" dirty="0"/>
              <a:t>=</a:t>
            </a:r>
            <a:r>
              <a:rPr lang="ko-KR" altLang="en-US" sz="1200" dirty="0" err="1"/>
              <a:t>True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Normalizing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relevant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numeric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consistent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scaling</a:t>
            </a:r>
            <a:endParaRPr lang="ko-KR" altLang="en-US" sz="1200" dirty="0"/>
          </a:p>
          <a:p>
            <a:r>
              <a:rPr lang="ko-KR" altLang="en-US" sz="1200" dirty="0" err="1"/>
              <a:t>from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sklearn.preprocessing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MinMaxScaler</a:t>
            </a:r>
            <a:endParaRPr lang="ko-KR" altLang="en-US" sz="1200" dirty="0"/>
          </a:p>
          <a:p>
            <a:r>
              <a:rPr lang="ko-KR" altLang="en-US" sz="1200" dirty="0" err="1"/>
              <a:t>numeric_columns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data_cleaned.select_dtypes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=['float64', 'int64']).</a:t>
            </a:r>
            <a:r>
              <a:rPr lang="ko-KR" altLang="en-US" sz="1200" dirty="0" err="1"/>
              <a:t>columns</a:t>
            </a:r>
            <a:endParaRPr lang="ko-KR" altLang="en-US" sz="1200" dirty="0"/>
          </a:p>
          <a:p>
            <a:r>
              <a:rPr lang="ko-KR" altLang="en-US" sz="1200" dirty="0" err="1"/>
              <a:t>scaler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MinMaxScaler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 err="1"/>
              <a:t>data_cleaned</a:t>
            </a:r>
            <a:r>
              <a:rPr lang="ko-KR" altLang="en-US" sz="1200" dirty="0"/>
              <a:t>[</a:t>
            </a:r>
            <a:r>
              <a:rPr lang="ko-KR" altLang="en-US" sz="1200" dirty="0" err="1"/>
              <a:t>numeric_columns</a:t>
            </a:r>
            <a:r>
              <a:rPr lang="ko-KR" altLang="en-US" sz="1200" dirty="0"/>
              <a:t>] = </a:t>
            </a:r>
            <a:r>
              <a:rPr lang="ko-KR" altLang="en-US" sz="1200" dirty="0" err="1"/>
              <a:t>scaler.fit_transform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data_cleaned</a:t>
            </a:r>
            <a:r>
              <a:rPr lang="ko-KR" altLang="en-US" sz="1200" dirty="0"/>
              <a:t>[</a:t>
            </a:r>
            <a:r>
              <a:rPr lang="ko-KR" altLang="en-US" sz="1200" dirty="0" err="1"/>
              <a:t>numeric_columns</a:t>
            </a:r>
            <a:r>
              <a:rPr lang="ko-KR" altLang="en-US" sz="1200" dirty="0"/>
              <a:t>])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Displaying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cleaned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preprocessed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user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ace_tools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tools</a:t>
            </a:r>
            <a:r>
              <a:rPr lang="ko-KR" altLang="en-US" sz="1200" dirty="0"/>
              <a:t>; </a:t>
            </a:r>
            <a:r>
              <a:rPr lang="ko-KR" altLang="en-US" sz="1200" dirty="0" err="1"/>
              <a:t>tools.display_dataframe_to_user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Cleaned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Preprocessed</a:t>
            </a:r>
            <a:r>
              <a:rPr lang="ko-KR" altLang="en-US" sz="1200" dirty="0"/>
              <a:t> Data", </a:t>
            </a:r>
            <a:r>
              <a:rPr lang="ko-KR" altLang="en-US" sz="1200" dirty="0" err="1"/>
              <a:t>dataframe</a:t>
            </a:r>
            <a:r>
              <a:rPr lang="ko-KR" altLang="en-US" sz="1200" dirty="0"/>
              <a:t>=</a:t>
            </a:r>
            <a:r>
              <a:rPr lang="ko-KR" altLang="en-US" sz="1200" dirty="0" err="1"/>
              <a:t>data_cleaned.head</a:t>
            </a:r>
            <a:r>
              <a:rPr lang="ko-KR" altLang="en-US" sz="12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892393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94EAFD-CAA6-6386-4AFD-6F81E445E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02" y="308251"/>
            <a:ext cx="6040436" cy="4942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38EBD5-83DD-2F5A-72C7-F939547E7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858" y="3306137"/>
            <a:ext cx="6322142" cy="3551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25AC5D-1A32-83FC-55A4-DF653FFB26F6}"/>
              </a:ext>
            </a:extLst>
          </p:cNvPr>
          <p:cNvSpPr txBox="1"/>
          <p:nvPr/>
        </p:nvSpPr>
        <p:spPr>
          <a:xfrm>
            <a:off x="6469354" y="789626"/>
            <a:ext cx="5299859" cy="166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데이터를 </a:t>
            </a:r>
            <a:r>
              <a:rPr lang="ko-KR" altLang="en-US" sz="1400" dirty="0" err="1">
                <a:latin typeface="+mn-ea"/>
              </a:rPr>
              <a:t>전처리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주요 단계는 다음과 같습니다</a:t>
            </a:r>
            <a:r>
              <a:rPr lang="en-US" altLang="ko-KR" sz="1400" dirty="0">
                <a:latin typeface="+mn-ea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latin typeface="+mn-ea"/>
              </a:rPr>
              <a:t>결측치</a:t>
            </a:r>
            <a:r>
              <a:rPr lang="ko-KR" altLang="en-US" sz="1400" b="1" dirty="0">
                <a:latin typeface="+mn-ea"/>
              </a:rPr>
              <a:t> 처리</a:t>
            </a:r>
            <a:r>
              <a:rPr lang="en-US" altLang="ko-KR" sz="1400" dirty="0">
                <a:latin typeface="+mn-ea"/>
              </a:rPr>
              <a:t>: '</a:t>
            </a:r>
            <a:r>
              <a:rPr lang="en-US" altLang="ko-KR" sz="1400" dirty="0" err="1">
                <a:latin typeface="+mn-ea"/>
              </a:rPr>
              <a:t>First_bolus_attempt</a:t>
            </a:r>
            <a:r>
              <a:rPr lang="en-US" altLang="ko-KR" sz="1400" dirty="0">
                <a:latin typeface="+mn-ea"/>
              </a:rPr>
              <a:t>' </a:t>
            </a:r>
            <a:r>
              <a:rPr lang="ko-KR" altLang="en-US" sz="1400" dirty="0">
                <a:latin typeface="+mn-ea"/>
              </a:rPr>
              <a:t>열의 </a:t>
            </a:r>
            <a:r>
              <a:rPr lang="ko-KR" altLang="en-US" sz="1400" dirty="0" err="1">
                <a:latin typeface="+mn-ea"/>
              </a:rPr>
              <a:t>결측치를</a:t>
            </a:r>
            <a:r>
              <a:rPr lang="ko-KR" altLang="en-US" sz="1400" dirty="0">
                <a:latin typeface="+mn-ea"/>
              </a:rPr>
              <a:t> 중앙값으로 채웠습니다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</a:rPr>
              <a:t>정규화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수치형 변수들에 대해 </a:t>
            </a:r>
            <a:r>
              <a:rPr lang="en-US" altLang="ko-KR" sz="1400" dirty="0">
                <a:latin typeface="+mn-ea"/>
              </a:rPr>
              <a:t>Min-Max </a:t>
            </a:r>
            <a:r>
              <a:rPr lang="ko-KR" altLang="en-US" sz="1400" dirty="0">
                <a:latin typeface="+mn-ea"/>
              </a:rPr>
              <a:t>정규화를 적용하여 일관된 스케일로 조정</a:t>
            </a:r>
          </a:p>
        </p:txBody>
      </p:sp>
    </p:spTree>
    <p:extLst>
      <p:ext uri="{BB962C8B-B14F-4D97-AF65-F5344CB8AC3E}">
        <p14:creationId xmlns:p14="http://schemas.microsoft.com/office/powerpoint/2010/main" val="134270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648C9D-F450-FB03-9CFB-CEB787C6A718}"/>
              </a:ext>
            </a:extLst>
          </p:cNvPr>
          <p:cNvSpPr txBox="1"/>
          <p:nvPr/>
        </p:nvSpPr>
        <p:spPr>
          <a:xfrm>
            <a:off x="216310" y="2381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u="sng" dirty="0"/>
              <a:t>단계 </a:t>
            </a:r>
            <a:r>
              <a:rPr lang="en-US" altLang="ko-KR" b="1" u="sng" dirty="0"/>
              <a:t>3: </a:t>
            </a:r>
            <a:r>
              <a:rPr lang="ko-KR" altLang="en-US" b="1" u="sng" dirty="0"/>
              <a:t>데이터에 대한 기본 통계 분석 수행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A90F5-2141-085F-80EB-3FA250BB755A}"/>
              </a:ext>
            </a:extLst>
          </p:cNvPr>
          <p:cNvSpPr txBox="1"/>
          <p:nvPr/>
        </p:nvSpPr>
        <p:spPr>
          <a:xfrm>
            <a:off x="324464" y="761432"/>
            <a:ext cx="107171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 3: </a:t>
            </a:r>
            <a:r>
              <a:rPr lang="ko-KR" altLang="en-US" sz="1200" dirty="0" err="1"/>
              <a:t>Basic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Statistical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Analysis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Calculating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basic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statistical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summary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numeric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cleaned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preprocessed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</a:t>
            </a:r>
            <a:endParaRPr lang="ko-KR" altLang="en-US" sz="1200" dirty="0"/>
          </a:p>
          <a:p>
            <a:r>
              <a:rPr lang="ko-KR" altLang="en-US" sz="1200" dirty="0" err="1"/>
              <a:t>basic_statistics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data_cleaned.describe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Displaying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statistical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summary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user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ace_tools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tools</a:t>
            </a:r>
            <a:r>
              <a:rPr lang="ko-KR" altLang="en-US" sz="1200" dirty="0"/>
              <a:t>; </a:t>
            </a:r>
            <a:r>
              <a:rPr lang="ko-KR" altLang="en-US" sz="1200" dirty="0" err="1"/>
              <a:t>tools.display_dataframe_to_user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Basic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Statistical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Summary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dataframe</a:t>
            </a:r>
            <a:r>
              <a:rPr lang="ko-KR" altLang="en-US" sz="1200" dirty="0"/>
              <a:t>=</a:t>
            </a:r>
            <a:r>
              <a:rPr lang="ko-KR" altLang="en-US" sz="1200" dirty="0" err="1"/>
              <a:t>basic_statistics</a:t>
            </a:r>
            <a:r>
              <a:rPr lang="ko-KR" altLang="en-US" sz="1200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72A130-8693-D405-DEFD-6755AD820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11" y="2300406"/>
            <a:ext cx="5289942" cy="45409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4E884F-D61B-800F-88FD-02354F78E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143" y="2304786"/>
            <a:ext cx="5592346" cy="45409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D390A1-C4F6-A783-074C-3499706DA5B0}"/>
              </a:ext>
            </a:extLst>
          </p:cNvPr>
          <p:cNvSpPr txBox="1"/>
          <p:nvPr/>
        </p:nvSpPr>
        <p:spPr>
          <a:xfrm>
            <a:off x="5034116" y="82088"/>
            <a:ext cx="7157884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기본 통계 요약을 통해 각 수치형 변수의 평균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표준편차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최소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최대값 등을 확인했습니다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이를 통해 데이터의 분포와 변동성을 이해할 수 있습니다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다음 단계는 </a:t>
            </a:r>
            <a:r>
              <a:rPr lang="ko-KR" altLang="en-US" sz="1400" b="1" dirty="0">
                <a:latin typeface="+mn-ea"/>
              </a:rPr>
              <a:t>고급 분석</a:t>
            </a:r>
            <a:r>
              <a:rPr lang="ko-KR" altLang="en-US" sz="1400" dirty="0">
                <a:latin typeface="+mn-ea"/>
              </a:rPr>
              <a:t>으로</a:t>
            </a:r>
            <a:r>
              <a:rPr lang="en-US" altLang="ko-KR" sz="1400" dirty="0">
                <a:latin typeface="+mn-ea"/>
              </a:rPr>
              <a:t>, PONV</a:t>
            </a:r>
            <a:r>
              <a:rPr lang="ko-KR" altLang="en-US" sz="1400" dirty="0">
                <a:latin typeface="+mn-ea"/>
              </a:rPr>
              <a:t>와 </a:t>
            </a:r>
            <a:r>
              <a:rPr lang="en-US" altLang="ko-KR" sz="1400" dirty="0">
                <a:latin typeface="+mn-ea"/>
              </a:rPr>
              <a:t>NRS, </a:t>
            </a:r>
            <a:r>
              <a:rPr lang="ko-KR" altLang="en-US" sz="1400" dirty="0" err="1">
                <a:latin typeface="+mn-ea"/>
              </a:rPr>
              <a:t>볼루스</a:t>
            </a:r>
            <a:r>
              <a:rPr lang="ko-KR" altLang="en-US" sz="1400" dirty="0">
                <a:latin typeface="+mn-ea"/>
              </a:rPr>
              <a:t> 시도 등의 주요 관계를 탐색</a:t>
            </a:r>
          </a:p>
        </p:txBody>
      </p:sp>
    </p:spTree>
    <p:extLst>
      <p:ext uri="{BB962C8B-B14F-4D97-AF65-F5344CB8AC3E}">
        <p14:creationId xmlns:p14="http://schemas.microsoft.com/office/powerpoint/2010/main" val="211824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3395</Words>
  <Application>Microsoft Office PowerPoint</Application>
  <PresentationFormat>와이드스크린</PresentationFormat>
  <Paragraphs>252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Arial Unicode MS</vt:lpstr>
      <vt:lpstr>맑은 고딕</vt:lpstr>
      <vt:lpstr>Arial</vt:lpstr>
      <vt:lpstr>Office 테마</vt:lpstr>
      <vt:lpstr>산업 빅데이터 분석 Project Plan Presentation -PCA EMR 데이터를 기반한 PONV 및 볼루스 관리 분석</vt:lpstr>
      <vt:lpstr>기본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전창수</dc:creator>
  <cp:lastModifiedBy>전창수</cp:lastModifiedBy>
  <cp:revision>9</cp:revision>
  <dcterms:created xsi:type="dcterms:W3CDTF">2024-10-25T07:41:01Z</dcterms:created>
  <dcterms:modified xsi:type="dcterms:W3CDTF">2024-10-27T15:58:59Z</dcterms:modified>
</cp:coreProperties>
</file>