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360" r:id="rId3"/>
    <p:sldId id="275" r:id="rId4"/>
    <p:sldId id="276" r:id="rId5"/>
    <p:sldId id="281" r:id="rId6"/>
    <p:sldId id="301" r:id="rId7"/>
    <p:sldId id="302" r:id="rId8"/>
    <p:sldId id="315" r:id="rId9"/>
    <p:sldId id="317" r:id="rId10"/>
    <p:sldId id="303" r:id="rId11"/>
    <p:sldId id="305" r:id="rId12"/>
    <p:sldId id="304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66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BEEB1-2152-4707-813A-4A3744301310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4C820-BDF2-4689-A874-EBBAA9916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1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4C820-BDF2-4689-A874-EBBAA9916D5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39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E354E-774A-27AB-2C1D-D8C077A07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0A92B4-E638-F90C-B66A-C5CA0CCA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C0122-B27E-7B8A-2619-CC766309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46995-02ED-F5BC-23DF-E824BC8D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69DEB-C39E-BC79-477F-43CB8537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2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D60E9-AE28-273E-E468-88399873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E9A91D-23D8-8297-913C-ADF81E9BE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17572-924A-D72B-8090-B24DE22A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1B7F4-EAEE-2B8D-B7E2-77D5958A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69AE8-356B-1D27-B17E-E6BD03521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83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0643E0-C9C4-3270-E49D-B490001AD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DC2B60-D9A1-6F92-730B-71935418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D1B87-234B-4A3B-6516-D4117C37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952D8-4DA0-6AB7-7ED5-0F0C81B1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305A8-FB82-5F16-B45C-422FFBE6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63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C3AB5-5FA5-B627-1CAF-BE6EE922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9D1B3-92C5-8629-9C8C-CE279DFF8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95755-249F-C69F-1834-D8FAA9C65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829F7-A87E-06FE-A933-75461CEC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A7743-66B1-DCC3-337B-6A670218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0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D7C25-A477-4666-B37B-1A53A5EC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764B8-1D5A-250A-C5CE-D5929442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B61D7-8194-3F10-46FB-7EE32329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48581-6EBA-0A74-1E75-2AB642FC3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7BEA63-8324-4588-F79D-1F63B800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2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5610E-4CAF-3461-23E0-CF3DD62A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2FDAF-7975-0AE4-5CB6-850FC492A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CEDDB6-9ACF-E2A5-F3CB-224ABE305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B1CD8-907A-82BA-A9B9-EF94F375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E4A49A-A78F-3103-2D4A-DAE0BEC0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50BD94-15F1-C16E-A52F-AD6BB15C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18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AE2C7-8C13-27B4-CDBD-01F7D9EF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E6FDD-4B3C-B9F9-F3CD-721A7C8BB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ACC36F-E8BE-A7FB-3F71-0AF0B2796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51E58A4-EB61-8C75-C031-A6C074EDF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3BB3E0-C2AD-EAA2-DDB1-AC0677FDE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465E06-D90A-B029-BB5B-1202F4F3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63E3A6-8986-AD48-F87D-45EE491E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A5DE44-A9A8-8825-01EC-F64109D5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0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5696-4CEE-3A69-C65A-995CAC4E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3C46C1C-8DDC-244F-6FDF-FF8BF389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EECB1C-A463-BC30-9297-7E2022CB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61F02D-8EBC-2355-F195-85E16FE6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6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BCEFA3-78AA-6133-A76E-1FEA9CF6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192758-E7AB-4584-02FF-44B164D9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2A3FAA-6B3C-FC5C-A65F-219C7633B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5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8BECE-EC1F-9D83-1196-8B95BDEE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41221-5724-93D2-8172-2F1FABA4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37DECD-5795-C1CE-3C6B-648DE66B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E027FF-4CB9-8221-D6EE-57C48E16E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1DCDC1-197B-6BA0-6FB9-C5CA70D2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FC4A6-F68B-DDFC-3E2D-F2423B24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4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DD514-BCE3-EE85-2668-531A9F79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C96183-186A-B921-61F5-FEF6BE41F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11C2AD-CB47-8F7A-E262-2D25B056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7E37EC-3ECB-5F43-9792-B8A3645A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0F563-7D1A-A10E-AC42-D887A32E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1E6DFB-E1AE-2BB8-53B8-7482F1E0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20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6CCA7A-DF1D-0F29-B4B7-A9C54804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442673-0279-A3BE-7C46-404CCA758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8E0B1-C3FC-917A-5F35-6A8A57CBF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AF901-DD80-494A-A439-21F6F1F6CFB9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11DE6-E574-5E6F-1F84-CEC6D620E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29D5C8-B391-B4E0-3BAE-953D26B8D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5E3CF-742F-44F0-9CCA-B1A4058CEB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4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8C9E8-5958-5803-269F-8D94DC4570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br>
              <a:rPr lang="en-US" altLang="ko-KR" sz="4800" dirty="0">
                <a:latin typeface="+mn-ea"/>
                <a:ea typeface="+mn-ea"/>
              </a:rPr>
            </a:br>
            <a:br>
              <a:rPr lang="en-US" altLang="ko-KR" sz="4800" dirty="0">
                <a:latin typeface="+mn-ea"/>
                <a:ea typeface="+mn-ea"/>
              </a:rPr>
            </a:br>
            <a:br>
              <a:rPr lang="en-US" altLang="ko-KR" sz="4800" dirty="0">
                <a:latin typeface="+mn-ea"/>
                <a:ea typeface="+mn-ea"/>
              </a:rPr>
            </a:br>
            <a:r>
              <a:rPr lang="ko-KR" altLang="en-US" sz="4800" dirty="0" err="1">
                <a:latin typeface="+mn-ea"/>
                <a:ea typeface="+mn-ea"/>
              </a:rPr>
              <a:t>어프렌티스</a:t>
            </a:r>
            <a:r>
              <a:rPr lang="ko-KR" altLang="en-US" sz="4800" dirty="0">
                <a:latin typeface="+mn-ea"/>
                <a:ea typeface="+mn-ea"/>
              </a:rPr>
              <a:t> 프로젝트</a:t>
            </a:r>
            <a:br>
              <a:rPr lang="en-US" altLang="ko-KR" sz="4800" dirty="0">
                <a:latin typeface="+mn-ea"/>
                <a:ea typeface="+mn-ea"/>
              </a:rPr>
            </a:br>
            <a:r>
              <a:rPr lang="en-US" altLang="ko-KR" sz="48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Project Plan Presentation</a:t>
            </a:r>
            <a:br>
              <a:rPr lang="en-US" altLang="ko-KR" sz="48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</a:br>
            <a:r>
              <a:rPr lang="en-US" altLang="ko-KR" sz="48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-PCA EMR </a:t>
            </a:r>
            <a:r>
              <a:rPr lang="ko-KR" altLang="en-US" sz="4800" b="0" i="0" dirty="0">
                <a:solidFill>
                  <a:srgbClr val="212529"/>
                </a:solidFill>
                <a:effectLst/>
                <a:latin typeface="+mn-ea"/>
                <a:ea typeface="+mn-ea"/>
              </a:rPr>
              <a:t>데이터 기초 분석</a:t>
            </a:r>
            <a:endParaRPr lang="ko-KR" altLang="en-US" sz="4800" dirty="0">
              <a:latin typeface="+mn-ea"/>
              <a:ea typeface="+mn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BA2B44-5C92-8C98-757F-B0AE28FC6A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algn="r"/>
            <a:r>
              <a:rPr lang="ko-KR" altLang="en-US" dirty="0" err="1"/>
              <a:t>팀명</a:t>
            </a:r>
            <a:r>
              <a:rPr lang="en-US" altLang="ko-KR" dirty="0"/>
              <a:t>:PCA(Patient Controlled Analgesia)</a:t>
            </a:r>
          </a:p>
          <a:p>
            <a:pPr algn="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396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7E59B5-6114-AAFC-B6F0-447E5ED178F2}"/>
              </a:ext>
            </a:extLst>
          </p:cNvPr>
          <p:cNvSpPr txBox="1"/>
          <p:nvPr/>
        </p:nvSpPr>
        <p:spPr>
          <a:xfrm>
            <a:off x="245805" y="227441"/>
            <a:ext cx="9016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지표 전반의 평균 효능 계산 </a:t>
            </a:r>
            <a:r>
              <a:rPr lang="en-US" altLang="ko-KR" b="1" u="sng" dirty="0"/>
              <a:t>&amp;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투여량</a:t>
            </a:r>
            <a:r>
              <a:rPr lang="en-US" altLang="ko-KR" b="1" u="sng" dirty="0"/>
              <a:t>-</a:t>
            </a:r>
            <a:r>
              <a:rPr lang="ko-KR" altLang="en-US" b="1" u="sng" dirty="0"/>
              <a:t>반응 관계를 시각적으로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3DB96F-9C48-A2A0-7655-37ED5D7E2FBE}"/>
              </a:ext>
            </a:extLst>
          </p:cNvPr>
          <p:cNvSpPr txBox="1"/>
          <p:nvPr/>
        </p:nvSpPr>
        <p:spPr>
          <a:xfrm>
            <a:off x="403121" y="763922"/>
            <a:ext cx="64892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1: </a:t>
            </a:r>
            <a:r>
              <a:rPr lang="ko-KR" altLang="en-US" sz="1200" dirty="0" err="1"/>
              <a:t>Calculate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overall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efficacy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indicators</a:t>
            </a:r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values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Max</a:t>
            </a:r>
            <a:r>
              <a:rPr lang="ko-KR" altLang="en-US" sz="1200" dirty="0"/>
              <a:t>, and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endParaRPr lang="ko-KR" altLang="en-US" sz="1200" dirty="0"/>
          </a:p>
          <a:p>
            <a:r>
              <a:rPr lang="ko-KR" altLang="en-US" sz="1200" dirty="0" err="1"/>
              <a:t>avg_min_pain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['Min_nrs_pod0'].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avg_max_pain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['Max_nrs_pod0'].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avg_avg_pain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['Avg_nrs_pod0'].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Compile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efficacy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indicators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dictionary</a:t>
            </a:r>
            <a:endParaRPr lang="ko-KR" altLang="en-US" sz="1200" dirty="0"/>
          </a:p>
          <a:p>
            <a:r>
              <a:rPr lang="ko-KR" altLang="en-US" sz="1200" dirty="0" err="1"/>
              <a:t>average_efficacy</a:t>
            </a:r>
            <a:r>
              <a:rPr lang="ko-KR" altLang="en-US" sz="1200" dirty="0"/>
              <a:t> = {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avg_min_pain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Max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avg_max_pain</a:t>
            </a:r>
            <a:r>
              <a:rPr lang="ko-KR" altLang="en-US" sz="1200" dirty="0"/>
              <a:t>,</a:t>
            </a:r>
          </a:p>
          <a:p>
            <a:r>
              <a:rPr lang="ko-KR" altLang="en-US" sz="1200" dirty="0"/>
              <a:t>    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': </a:t>
            </a:r>
            <a:r>
              <a:rPr lang="ko-KR" altLang="en-US" sz="1200" dirty="0" err="1"/>
              <a:t>avg_avg_pain</a:t>
            </a:r>
            <a:endParaRPr lang="ko-KR" altLang="en-US" sz="1200" dirty="0"/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2: </a:t>
            </a:r>
            <a:r>
              <a:rPr lang="ko-KR" altLang="en-US" sz="1200" dirty="0" err="1"/>
              <a:t>Visualize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dosage-response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relationship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seaborn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sns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figure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layout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=(18, 6))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Plot</a:t>
            </a:r>
            <a:r>
              <a:rPr lang="ko-KR" altLang="en-US" sz="1200" dirty="0"/>
              <a:t> 1: SET_AMOUNT (</a:t>
            </a:r>
            <a:r>
              <a:rPr lang="ko-KR" altLang="en-US" sz="1200" dirty="0" err="1"/>
              <a:t>U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endParaRPr lang="ko-KR" altLang="en-US" sz="1200" dirty="0"/>
          </a:p>
          <a:p>
            <a:r>
              <a:rPr lang="ko-KR" altLang="en-US" sz="1200" dirty="0" err="1"/>
              <a:t>plt.subplot</a:t>
            </a:r>
            <a:r>
              <a:rPr lang="ko-KR" altLang="en-US" sz="1200" dirty="0"/>
              <a:t>(1, 3, 1)</a:t>
            </a:r>
          </a:p>
          <a:p>
            <a:r>
              <a:rPr lang="ko-KR" altLang="en-US" sz="1200" dirty="0" err="1"/>
              <a:t>sns.scatterplot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='SET_AMOUNT (</a:t>
            </a:r>
            <a:r>
              <a:rPr lang="ko-KR" altLang="en-US" sz="1200" dirty="0" err="1"/>
              <a:t>U</a:t>
            </a:r>
            <a:r>
              <a:rPr lang="ko-KR" altLang="en-US" sz="1200" dirty="0"/>
              <a:t>)',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='Avg_nrs_pod0',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=0.6)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(SET_AMOUNT)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Units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CD3BAD-CBE8-CFDD-CAF0-9A4CFD585252}"/>
              </a:ext>
            </a:extLst>
          </p:cNvPr>
          <p:cNvSpPr txBox="1"/>
          <p:nvPr/>
        </p:nvSpPr>
        <p:spPr>
          <a:xfrm>
            <a:off x="5997677" y="846121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Plot</a:t>
            </a:r>
            <a:r>
              <a:rPr lang="ko-KR" altLang="en-US" sz="1200" dirty="0"/>
              <a:t> 2: SET_VOL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endParaRPr lang="ko-KR" altLang="en-US" sz="1200" dirty="0"/>
          </a:p>
          <a:p>
            <a:r>
              <a:rPr lang="ko-KR" altLang="en-US" sz="1200" dirty="0" err="1"/>
              <a:t>plt.subplot</a:t>
            </a:r>
            <a:r>
              <a:rPr lang="ko-KR" altLang="en-US" sz="1200" dirty="0"/>
              <a:t>(1, 3, 2)</a:t>
            </a:r>
          </a:p>
          <a:p>
            <a:r>
              <a:rPr lang="ko-KR" altLang="en-US" sz="1200" dirty="0" err="1"/>
              <a:t>sns.scatterplot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='SET_VOL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='Avg_nrs_pod0',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=0.6)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(SET_VOL)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Plot</a:t>
            </a:r>
            <a:r>
              <a:rPr lang="ko-KR" altLang="en-US" sz="1200" dirty="0"/>
              <a:t> 3: SET_DOSE_RATE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endParaRPr lang="ko-KR" altLang="en-US" sz="1200" dirty="0"/>
          </a:p>
          <a:p>
            <a:r>
              <a:rPr lang="ko-KR" altLang="en-US" sz="1200" dirty="0" err="1"/>
              <a:t>plt.subplot</a:t>
            </a:r>
            <a:r>
              <a:rPr lang="ko-KR" altLang="en-US" sz="1200" dirty="0"/>
              <a:t>(1, 3, 3)</a:t>
            </a:r>
          </a:p>
          <a:p>
            <a:r>
              <a:rPr lang="ko-KR" altLang="en-US" sz="1200" dirty="0" err="1"/>
              <a:t>sns.scatterplot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='SET_DOSE_RATE',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='Avg_nrs_pod0',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=0.6)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Dose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(SET_DOSE_RATE)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Dose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plots</a:t>
            </a:r>
            <a:endParaRPr lang="ko-KR" altLang="en-US" sz="1200" dirty="0"/>
          </a:p>
          <a:p>
            <a:r>
              <a:rPr lang="ko-KR" altLang="en-US" sz="1200" dirty="0" err="1"/>
              <a:t>plt.tight_layout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efficacy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indicators</a:t>
            </a:r>
            <a:endParaRPr lang="ko-KR" altLang="en-US" sz="1200" dirty="0"/>
          </a:p>
          <a:p>
            <a:r>
              <a:rPr lang="ko-KR" altLang="en-US" sz="1200" dirty="0" err="1"/>
              <a:t>average_efficacy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7277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3431BB-60B6-9E66-3E25-1B619C3C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30" y="375540"/>
            <a:ext cx="4801270" cy="11907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2A40176-C385-1D49-DFF9-EF58B6B86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19" y="1825531"/>
            <a:ext cx="11523406" cy="370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20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2F216E-7285-EF58-7168-7C336B9007C6}"/>
              </a:ext>
            </a:extLst>
          </p:cNvPr>
          <p:cNvSpPr txBox="1"/>
          <p:nvPr/>
        </p:nvSpPr>
        <p:spPr>
          <a:xfrm>
            <a:off x="422786" y="354919"/>
            <a:ext cx="10913807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highlight>
                  <a:srgbClr val="FFFF00"/>
                </a:highlight>
                <a:latin typeface="+mn-ea"/>
              </a:rPr>
              <a:t>평균 효능 지표</a:t>
            </a:r>
            <a:r>
              <a:rPr lang="en-US" altLang="ko-KR" b="1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highlight>
                  <a:srgbClr val="FFFF00"/>
                </a:highlight>
                <a:latin typeface="+mn-ea"/>
              </a:rPr>
              <a:t>평균 최소 통증 수준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3.14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highlight>
                  <a:srgbClr val="FFFF00"/>
                </a:highlight>
                <a:latin typeface="+mn-ea"/>
              </a:rPr>
              <a:t>평균 최대 통증 수준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5.72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highlight>
                  <a:srgbClr val="FFFF00"/>
                </a:highlight>
                <a:latin typeface="+mn-ea"/>
              </a:rPr>
              <a:t>평균 통증 수준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4.43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이 값은 통증 감소에 대한 치료의 전반적인 효능을 나타내며 치료 후 중간 수준의 통증을 나타냅니다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highlight>
                <a:srgbClr val="FFFF00"/>
              </a:highlight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highlight>
                  <a:srgbClr val="FFFF00"/>
                </a:highlight>
                <a:latin typeface="+mn-ea"/>
              </a:rPr>
              <a:t>투여량</a:t>
            </a:r>
            <a:r>
              <a:rPr lang="en-US" altLang="ko-KR" b="1" dirty="0">
                <a:highlight>
                  <a:srgbClr val="FFFF00"/>
                </a:highlight>
                <a:latin typeface="+mn-ea"/>
              </a:rPr>
              <a:t>-</a:t>
            </a:r>
            <a:r>
              <a:rPr lang="ko-KR" altLang="en-US" b="1" dirty="0">
                <a:highlight>
                  <a:srgbClr val="FFFF00"/>
                </a:highlight>
                <a:latin typeface="+mn-ea"/>
              </a:rPr>
              <a:t>반응 관계</a:t>
            </a:r>
            <a:r>
              <a:rPr lang="en-US" altLang="ko-KR" b="1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산점도는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do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간의 관계를 보여줍니다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데이터에는 특정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투여량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 값을 따라 클러스터가 있는 것으로 보이며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이는 특정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투여량이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 일반적으로 사용됨을 시사합니다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복용량과 통증 수준 감소 사이에는 명확한 선형 관계가 없으며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이는 다른 요인도 통증 반응에 영향을 미치고 있음을 암시할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15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DD79CB-B01D-AE43-14B2-47AC0E9072FF}"/>
              </a:ext>
            </a:extLst>
          </p:cNvPr>
          <p:cNvSpPr txBox="1"/>
          <p:nvPr/>
        </p:nvSpPr>
        <p:spPr>
          <a:xfrm>
            <a:off x="285135" y="266770"/>
            <a:ext cx="1131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복용량과 통증 수준 사이의 상관 관계를 계산 </a:t>
            </a:r>
            <a:r>
              <a:rPr lang="en-US" altLang="ko-KR" b="1" u="sng" dirty="0">
                <a:latin typeface="+mn-ea"/>
              </a:rPr>
              <a:t>&amp; </a:t>
            </a:r>
            <a:r>
              <a:rPr lang="ko-KR" altLang="en-US" b="1" u="sng" dirty="0">
                <a:latin typeface="+mn-ea"/>
              </a:rPr>
              <a:t>투여 효과에 대한 연령 영향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23386-1AF8-2704-6240-C4DCD7B05F71}"/>
              </a:ext>
            </a:extLst>
          </p:cNvPr>
          <p:cNvSpPr txBox="1"/>
          <p:nvPr/>
        </p:nvSpPr>
        <p:spPr>
          <a:xfrm>
            <a:off x="353961" y="753118"/>
            <a:ext cx="6096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1: </a:t>
            </a:r>
            <a:r>
              <a:rPr lang="ko-KR" altLang="en-US" sz="1200" dirty="0" err="1"/>
              <a:t>Calculate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correlation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between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metrics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Selecting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relevant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correlation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analysis</a:t>
            </a:r>
            <a:endParaRPr lang="ko-KR" altLang="en-US" sz="1200" dirty="0"/>
          </a:p>
          <a:p>
            <a:r>
              <a:rPr lang="ko-KR" altLang="en-US" sz="1200" dirty="0" err="1"/>
              <a:t>dosage_pain_data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[['SET_AMOUNT (</a:t>
            </a:r>
            <a:r>
              <a:rPr lang="ko-KR" altLang="en-US" sz="1200" dirty="0" err="1"/>
              <a:t>U</a:t>
            </a:r>
            <a:r>
              <a:rPr lang="ko-KR" altLang="en-US" sz="1200" dirty="0"/>
              <a:t>)', 'SET_VOL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'SET_DOSE_RATE', 'Min_nrs_pod0', 'Max_nrs_pod0', 'Avg_nrs_pod0']]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Calculate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correlation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matrix</a:t>
            </a:r>
            <a:endParaRPr lang="ko-KR" altLang="en-US" sz="1200" dirty="0"/>
          </a:p>
          <a:p>
            <a:r>
              <a:rPr lang="ko-KR" altLang="en-US" sz="1200" dirty="0" err="1"/>
              <a:t>correlation_matrix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dosage_pain_data.corr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Extract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correlation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metrics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endParaRPr lang="ko-KR" altLang="en-US" sz="1200" dirty="0"/>
          </a:p>
          <a:p>
            <a:r>
              <a:rPr lang="ko-KR" altLang="en-US" sz="1200" dirty="0" err="1"/>
              <a:t>correlation_dosage_pain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correlation_matrix.loc</a:t>
            </a:r>
            <a:r>
              <a:rPr lang="ko-KR" altLang="en-US" sz="1200" dirty="0"/>
              <a:t>[['SET_AMOUNT (</a:t>
            </a:r>
            <a:r>
              <a:rPr lang="ko-KR" altLang="en-US" sz="1200" dirty="0" err="1"/>
              <a:t>U</a:t>
            </a:r>
            <a:r>
              <a:rPr lang="ko-KR" altLang="en-US" sz="1200" dirty="0"/>
              <a:t>)', 'SET_VOL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'SET_DOSE_RATE'], ['Min_nrs_pod0', 'Max_nrs_pod0', 'Avg_nrs_pod0']]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2: </a:t>
            </a:r>
            <a:r>
              <a:rPr lang="ko-KR" altLang="en-US" sz="1200" dirty="0" err="1"/>
              <a:t>Analyze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impact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treatment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efficacy</a:t>
            </a:r>
            <a:endParaRPr lang="ko-KR" altLang="en-US" sz="1200" dirty="0"/>
          </a:p>
          <a:p>
            <a:r>
              <a:rPr lang="ko-KR" altLang="en-US" sz="1200" dirty="0"/>
              <a:t># Group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groups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calculate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dosage</a:t>
            </a:r>
            <a:endParaRPr lang="ko-KR" altLang="en-US" sz="1200" dirty="0"/>
          </a:p>
          <a:p>
            <a:r>
              <a:rPr lang="ko-KR" altLang="en-US" sz="1200" dirty="0" err="1"/>
              <a:t>age_bins</a:t>
            </a:r>
            <a:r>
              <a:rPr lang="ko-KR" altLang="en-US" sz="1200" dirty="0"/>
              <a:t> = [0, 30, 50, 100]  # </a:t>
            </a:r>
            <a:r>
              <a:rPr lang="ko-KR" altLang="en-US" sz="1200" dirty="0" err="1"/>
              <a:t>Define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boundaries</a:t>
            </a:r>
            <a:endParaRPr lang="ko-KR" altLang="en-US" sz="1200" dirty="0"/>
          </a:p>
          <a:p>
            <a:r>
              <a:rPr lang="ko-KR" altLang="en-US" sz="1200" dirty="0" err="1"/>
              <a:t>age_labels</a:t>
            </a:r>
            <a:r>
              <a:rPr lang="ko-KR" altLang="en-US" sz="1200" dirty="0"/>
              <a:t> = ['&lt;30', '30-50', '&gt;50']  # </a:t>
            </a:r>
            <a:r>
              <a:rPr lang="ko-KR" altLang="en-US" sz="1200" dirty="0" err="1"/>
              <a:t>Labels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groups</a:t>
            </a:r>
            <a:endParaRPr lang="ko-KR" altLang="en-US" sz="1200" dirty="0"/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['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'] = </a:t>
            </a:r>
            <a:r>
              <a:rPr lang="ko-KR" altLang="en-US" sz="1200" dirty="0" err="1"/>
              <a:t>pd.cut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['나이'], </a:t>
            </a:r>
            <a:r>
              <a:rPr lang="ko-KR" altLang="en-US" sz="1200" dirty="0" err="1"/>
              <a:t>bins</a:t>
            </a:r>
            <a:r>
              <a:rPr lang="ko-KR" altLang="en-US" sz="1200" dirty="0"/>
              <a:t>=</a:t>
            </a:r>
            <a:r>
              <a:rPr lang="ko-KR" altLang="en-US" sz="1200" dirty="0" err="1"/>
              <a:t>age_bins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labels</a:t>
            </a:r>
            <a:r>
              <a:rPr lang="ko-KR" altLang="en-US" sz="1200" dirty="0"/>
              <a:t>=</a:t>
            </a:r>
            <a:r>
              <a:rPr lang="ko-KR" altLang="en-US" sz="1200" dirty="0" err="1"/>
              <a:t>age_labels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right</a:t>
            </a:r>
            <a:r>
              <a:rPr lang="ko-KR" altLang="en-US" sz="1200" dirty="0"/>
              <a:t>=</a:t>
            </a:r>
            <a:r>
              <a:rPr lang="ko-KR" altLang="en-US" sz="1200" dirty="0" err="1"/>
              <a:t>False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Calculate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metrics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endParaRPr lang="ko-KR" altLang="en-US" sz="1200" dirty="0"/>
          </a:p>
          <a:p>
            <a:r>
              <a:rPr lang="ko-KR" altLang="en-US" sz="1200" dirty="0" err="1"/>
              <a:t>age_group_analysis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data.groupby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').</a:t>
            </a:r>
            <a:r>
              <a:rPr lang="ko-KR" altLang="en-US" sz="1200" dirty="0" err="1"/>
              <a:t>agg</a:t>
            </a:r>
            <a:r>
              <a:rPr lang="ko-KR" altLang="en-US" sz="1200" dirty="0"/>
              <a:t>({</a:t>
            </a:r>
          </a:p>
          <a:p>
            <a:r>
              <a:rPr lang="ko-KR" altLang="en-US" sz="1200" dirty="0"/>
              <a:t>    'SET_AMOUNT (</a:t>
            </a:r>
            <a:r>
              <a:rPr lang="ko-KR" altLang="en-US" sz="1200" dirty="0" err="1"/>
              <a:t>U</a:t>
            </a:r>
            <a:r>
              <a:rPr lang="ko-KR" altLang="en-US" sz="1200" dirty="0"/>
              <a:t>)': 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',</a:t>
            </a:r>
          </a:p>
          <a:p>
            <a:r>
              <a:rPr lang="ko-KR" altLang="en-US" sz="1200" dirty="0"/>
              <a:t>    'SET_VOL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)': 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',</a:t>
            </a:r>
          </a:p>
          <a:p>
            <a:r>
              <a:rPr lang="ko-KR" altLang="en-US" sz="1200" dirty="0"/>
              <a:t>    'SET_DOSE_RATE': 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',</a:t>
            </a:r>
          </a:p>
          <a:p>
            <a:r>
              <a:rPr lang="ko-KR" altLang="en-US" sz="1200" dirty="0"/>
              <a:t>    'Min_nrs_pod0': 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',</a:t>
            </a:r>
          </a:p>
          <a:p>
            <a:r>
              <a:rPr lang="ko-KR" altLang="en-US" sz="1200" dirty="0"/>
              <a:t>    'Max_nrs_pod0': 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',</a:t>
            </a:r>
          </a:p>
          <a:p>
            <a:r>
              <a:rPr lang="ko-KR" altLang="en-US" sz="1200" dirty="0"/>
              <a:t>    'Avg_nrs_pod0': '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'</a:t>
            </a:r>
          </a:p>
          <a:p>
            <a:r>
              <a:rPr lang="ko-KR" altLang="en-US" sz="1200" dirty="0"/>
              <a:t>}).</a:t>
            </a:r>
            <a:r>
              <a:rPr lang="ko-KR" altLang="en-US" sz="1200" dirty="0" err="1"/>
              <a:t>reset_index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correlation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analysis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ace_tools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tools</a:t>
            </a:r>
            <a:r>
              <a:rPr lang="ko-KR" altLang="en-US" sz="1200" dirty="0"/>
              <a:t>; </a:t>
            </a:r>
            <a:r>
              <a:rPr lang="ko-KR" altLang="en-US" sz="1200" dirty="0" err="1"/>
              <a:t>tools.display_dataframe_to_user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Dosage-Pain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Correlation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Group </a:t>
            </a:r>
            <a:r>
              <a:rPr lang="ko-KR" altLang="en-US" sz="1200" dirty="0" err="1"/>
              <a:t>Analysis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dataframe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correlation_dosage_pain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correlation_dosage_pain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age_group_analysis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202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1E6880-59E5-7495-7D82-D6B85E63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49" y="220327"/>
            <a:ext cx="7640116" cy="407726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9A4CB78-3429-9EB5-8A1B-03272530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9" y="4483028"/>
            <a:ext cx="1104162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복용량-통증 수준 상관관계: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SET_AMOUNT 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U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: 통증 수준과 약한 양의 상관관계를 보이며, 최소 통증 수준(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Min_nrs_pod0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).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SET_VOL(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mL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 및 **SET_DOSE_RATE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복용량 및 통증 수준에 대한 연령 그룹 분석: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**나이 &lt;30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**30세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**연령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이 분석은 복용량이 통증 수준에 미치는 영향은 미미하며, 특히 30-50세 연령층에서 연령에 따라 치료 효과에 약간의 차이가 있음 </a:t>
            </a:r>
          </a:p>
        </p:txBody>
      </p:sp>
    </p:spTree>
    <p:extLst>
      <p:ext uri="{BB962C8B-B14F-4D97-AF65-F5344CB8AC3E}">
        <p14:creationId xmlns:p14="http://schemas.microsoft.com/office/powerpoint/2010/main" val="271694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FC911B-4BE5-8313-21B0-80857D2337D9}"/>
              </a:ext>
            </a:extLst>
          </p:cNvPr>
          <p:cNvSpPr txBox="1"/>
          <p:nvPr/>
        </p:nvSpPr>
        <p:spPr>
          <a:xfrm>
            <a:off x="540775" y="227441"/>
            <a:ext cx="953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연령대별 통증 수준 시각화 </a:t>
            </a:r>
            <a:r>
              <a:rPr lang="en-US" altLang="ko-KR" b="1" u="sng" dirty="0">
                <a:latin typeface="+mn-ea"/>
              </a:rPr>
              <a:t>&amp; </a:t>
            </a:r>
            <a:r>
              <a:rPr lang="ko-KR" altLang="en-US" b="1" u="sng" dirty="0">
                <a:latin typeface="+mn-ea"/>
              </a:rPr>
              <a:t>각 연령 그룹 내 </a:t>
            </a:r>
            <a:r>
              <a:rPr lang="ko-KR" altLang="en-US" b="1" u="sng" dirty="0" err="1">
                <a:latin typeface="+mn-ea"/>
              </a:rPr>
              <a:t>투여량</a:t>
            </a:r>
            <a:r>
              <a:rPr lang="ko-KR" altLang="en-US" b="1" u="sng" dirty="0">
                <a:latin typeface="+mn-ea"/>
              </a:rPr>
              <a:t> 영향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DD30C-BE17-A563-FF4A-5FACD8F12A6D}"/>
              </a:ext>
            </a:extLst>
          </p:cNvPr>
          <p:cNvSpPr txBox="1"/>
          <p:nvPr/>
        </p:nvSpPr>
        <p:spPr>
          <a:xfrm>
            <a:off x="88491" y="904567"/>
            <a:ext cx="6096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seaborn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sns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1: </a:t>
            </a:r>
            <a:r>
              <a:rPr lang="ko-KR" altLang="en-US" sz="1200" dirty="0" err="1"/>
              <a:t>Visualize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=(14, 6))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Boxplot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endParaRPr lang="ko-KR" altLang="en-US" sz="1200" dirty="0"/>
          </a:p>
          <a:p>
            <a:r>
              <a:rPr lang="ko-KR" altLang="en-US" sz="1200" dirty="0" err="1"/>
              <a:t>sns.boxplot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='Avg_nrs_pod0')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Group')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Group')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2: </a:t>
            </a:r>
            <a:r>
              <a:rPr lang="ko-KR" altLang="en-US" sz="1200" dirty="0" err="1"/>
              <a:t>Analyze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impact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Scatter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plots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metrics</a:t>
            </a:r>
            <a:r>
              <a:rPr lang="ko-KR" altLang="en-US" sz="1200" dirty="0"/>
              <a:t> (SET_AMOUNT, SET_VOL, SET_DOSE_RATE)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Group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fig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axes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plt.subplots</a:t>
            </a:r>
            <a:r>
              <a:rPr lang="ko-KR" altLang="en-US" sz="1200" dirty="0"/>
              <a:t>(1, 3, 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=(18, 6))</a:t>
            </a:r>
          </a:p>
          <a:p>
            <a:r>
              <a:rPr lang="ko-KR" altLang="en-US" sz="1200" dirty="0" err="1"/>
              <a:t>fig.suptitle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Impact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Group')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SET_AMOUNT (</a:t>
            </a:r>
            <a:r>
              <a:rPr lang="ko-KR" altLang="en-US" sz="1200" dirty="0" err="1"/>
              <a:t>U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endParaRPr lang="ko-KR" altLang="en-US" sz="1200" dirty="0"/>
          </a:p>
          <a:p>
            <a:r>
              <a:rPr lang="ko-KR" altLang="en-US" sz="1200" dirty="0" err="1"/>
              <a:t>sns.scatterplot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='SET_AMOUNT (</a:t>
            </a:r>
            <a:r>
              <a:rPr lang="ko-KR" altLang="en-US" sz="1200" dirty="0" err="1"/>
              <a:t>U</a:t>
            </a:r>
            <a:r>
              <a:rPr lang="ko-KR" altLang="en-US" sz="1200" dirty="0"/>
              <a:t>)',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='Avg_nrs_pod0', </a:t>
            </a:r>
            <a:r>
              <a:rPr lang="ko-KR" altLang="en-US" sz="1200" dirty="0" err="1"/>
              <a:t>hue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=0.6, </a:t>
            </a:r>
            <a:r>
              <a:rPr lang="ko-KR" altLang="en-US" sz="1200" dirty="0" err="1"/>
              <a:t>ax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axes</a:t>
            </a:r>
            <a:r>
              <a:rPr lang="ko-KR" altLang="en-US" sz="1200" dirty="0"/>
              <a:t>[0])</a:t>
            </a:r>
          </a:p>
          <a:p>
            <a:r>
              <a:rPr lang="ko-KR" altLang="en-US" sz="1200" dirty="0" err="1"/>
              <a:t>axes</a:t>
            </a:r>
            <a:r>
              <a:rPr lang="ko-KR" altLang="en-US" sz="1200" dirty="0"/>
              <a:t>[0].</a:t>
            </a:r>
            <a:r>
              <a:rPr lang="ko-KR" altLang="en-US" sz="1200" dirty="0" err="1"/>
              <a:t>set_title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(SET_AMOUNT)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axes</a:t>
            </a:r>
            <a:r>
              <a:rPr lang="ko-KR" altLang="en-US" sz="1200" dirty="0"/>
              <a:t>[0].</a:t>
            </a:r>
            <a:r>
              <a:rPr lang="ko-KR" altLang="en-US" sz="1200" dirty="0" err="1"/>
              <a:t>set_xlabel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Units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axes</a:t>
            </a:r>
            <a:r>
              <a:rPr lang="ko-KR" altLang="en-US" sz="1200" dirty="0"/>
              <a:t>[0].</a:t>
            </a:r>
            <a:r>
              <a:rPr lang="ko-KR" altLang="en-US" sz="1200" dirty="0" err="1"/>
              <a:t>set_ylabel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D440E-6581-16D7-01D6-F76193B1649E}"/>
              </a:ext>
            </a:extLst>
          </p:cNvPr>
          <p:cNvSpPr txBox="1"/>
          <p:nvPr/>
        </p:nvSpPr>
        <p:spPr>
          <a:xfrm>
            <a:off x="6184491" y="904567"/>
            <a:ext cx="6096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SET_VOL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endParaRPr lang="ko-KR" altLang="en-US" sz="1200" dirty="0"/>
          </a:p>
          <a:p>
            <a:r>
              <a:rPr lang="ko-KR" altLang="en-US" sz="1200" dirty="0" err="1"/>
              <a:t>sns.scatterplot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='SET_VOL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='Avg_nrs_pod0', </a:t>
            </a:r>
            <a:r>
              <a:rPr lang="ko-KR" altLang="en-US" sz="1200" dirty="0" err="1"/>
              <a:t>hue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=0.6, </a:t>
            </a:r>
            <a:r>
              <a:rPr lang="ko-KR" altLang="en-US" sz="1200" dirty="0" err="1"/>
              <a:t>ax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axes</a:t>
            </a:r>
            <a:r>
              <a:rPr lang="ko-KR" altLang="en-US" sz="1200" dirty="0"/>
              <a:t>[1])</a:t>
            </a:r>
          </a:p>
          <a:p>
            <a:r>
              <a:rPr lang="ko-KR" altLang="en-US" sz="1200" dirty="0" err="1"/>
              <a:t>axes</a:t>
            </a:r>
            <a:r>
              <a:rPr lang="ko-KR" altLang="en-US" sz="1200" dirty="0"/>
              <a:t>[1].</a:t>
            </a:r>
            <a:r>
              <a:rPr lang="ko-KR" altLang="en-US" sz="1200" dirty="0" err="1"/>
              <a:t>set_title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(SET_VOL)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axes</a:t>
            </a:r>
            <a:r>
              <a:rPr lang="ko-KR" altLang="en-US" sz="1200" dirty="0"/>
              <a:t>[1].</a:t>
            </a:r>
            <a:r>
              <a:rPr lang="ko-KR" altLang="en-US" sz="1200" dirty="0" err="1"/>
              <a:t>set_xlabel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Volume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axes</a:t>
            </a:r>
            <a:r>
              <a:rPr lang="ko-KR" altLang="en-US" sz="1200" dirty="0"/>
              <a:t>[1].</a:t>
            </a:r>
            <a:r>
              <a:rPr lang="ko-KR" altLang="en-US" sz="1200" dirty="0" err="1"/>
              <a:t>set_ylabel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SET_DOSE_RATE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endParaRPr lang="ko-KR" altLang="en-US" sz="1200" dirty="0"/>
          </a:p>
          <a:p>
            <a:r>
              <a:rPr lang="ko-KR" altLang="en-US" sz="1200" dirty="0" err="1"/>
              <a:t>sns.scatterplot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='SET_DOSE_RATE',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='Avg_nrs_pod0', </a:t>
            </a:r>
            <a:r>
              <a:rPr lang="ko-KR" altLang="en-US" sz="1200" dirty="0" err="1"/>
              <a:t>hue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Age_Group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=0.6, </a:t>
            </a:r>
            <a:r>
              <a:rPr lang="ko-KR" altLang="en-US" sz="1200" dirty="0" err="1"/>
              <a:t>ax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axes</a:t>
            </a:r>
            <a:r>
              <a:rPr lang="ko-KR" altLang="en-US" sz="1200" dirty="0"/>
              <a:t>[2])</a:t>
            </a:r>
          </a:p>
          <a:p>
            <a:r>
              <a:rPr lang="ko-KR" altLang="en-US" sz="1200" dirty="0" err="1"/>
              <a:t>axes</a:t>
            </a:r>
            <a:r>
              <a:rPr lang="ko-KR" altLang="en-US" sz="1200" dirty="0"/>
              <a:t>[2].</a:t>
            </a:r>
            <a:r>
              <a:rPr lang="ko-KR" altLang="en-US" sz="1200" dirty="0" err="1"/>
              <a:t>set_title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Dose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(SET_DOSE_RATE) </a:t>
            </a:r>
            <a:r>
              <a:rPr lang="ko-KR" altLang="en-US" sz="1200" dirty="0" err="1"/>
              <a:t>vs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axes</a:t>
            </a:r>
            <a:r>
              <a:rPr lang="ko-KR" altLang="en-US" sz="1200" dirty="0"/>
              <a:t>[2].</a:t>
            </a:r>
            <a:r>
              <a:rPr lang="ko-KR" altLang="en-US" sz="1200" dirty="0" err="1"/>
              <a:t>set_xlabel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Dose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axes</a:t>
            </a:r>
            <a:r>
              <a:rPr lang="ko-KR" altLang="en-US" sz="1200" dirty="0"/>
              <a:t>[2].</a:t>
            </a:r>
            <a:r>
              <a:rPr lang="ko-KR" altLang="en-US" sz="1200" dirty="0" err="1"/>
              <a:t>set_ylabel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plt.tight_layout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rect</a:t>
            </a:r>
            <a:r>
              <a:rPr lang="ko-KR" altLang="en-US" sz="1200" dirty="0"/>
              <a:t>=[0, 0.03, 1, 0.95])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9517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C50A6C-07BC-C44C-CDEA-ED7A5E14A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0"/>
            <a:ext cx="7138219" cy="33171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7162458-7DA2-F5F8-1370-86FBBC49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77" y="3293354"/>
            <a:ext cx="10894142" cy="34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0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5C8252-B894-556F-8129-B75544039993}"/>
              </a:ext>
            </a:extLst>
          </p:cNvPr>
          <p:cNvSpPr txBox="1"/>
          <p:nvPr/>
        </p:nvSpPr>
        <p:spPr>
          <a:xfrm>
            <a:off x="570271" y="360512"/>
            <a:ext cx="11110452" cy="5024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시각화의 관찰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연령대별 평균 통증 수준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상자 그림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)**: - &lt;30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세 연령층은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30-50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세 및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&gt;50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세 연령층에 비해 평균 통증 수준이 낮은 경향이 있으며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이는 젊은 환자에서 치료 효과가 더 우수함을 나타냅니다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- 30-50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세 연령 그룹은 통증 수준의 중앙값이 약간 더 높으며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이는 이 그룹이 평균적으로 통증 완화 효과가 떨어질 수 있음을 알 수 있음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투여량이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 연령 그룹별 통증 수준에 미치는 영향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산점도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)**: - **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복용량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(SET_AMOUNT)**: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각 연령 그룹 내에서 복용량과 통증 수준 사이에 명확한 선형 추세는 없습니다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모든 연령대는 유사한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투여량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 분포를 가지며 통증 감소에 거의 영향을 미치지 않습니다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- **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용량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(SET_VOL)**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및 **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투여율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(SET_DOSE_RATE)**: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연령대 간 부피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용량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투여율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 및 통증 수준 간에 뚜렷한 관계는 없습니다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통증 수준의 변동성은 이러한 복용량 지표와 무관하게 나타납니다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이러한 도표는 연령대에 따라 치료 효과에 약간의 차이가 있지만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투여량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양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용량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용량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 각 그룹 내의 통증 수준에 강력하고 직접적인 영향을 미치지 않는다는 것을 시사합니다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투여량과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 관련되지 않은 다른 요인들도 치료 효과에 영향을 미칠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</a:t>
            </a:r>
            <a:endParaRPr lang="ko-KR" altLang="en-US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4629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AAB78-0258-ED53-E037-A2C85267CF0E}"/>
              </a:ext>
            </a:extLst>
          </p:cNvPr>
          <p:cNvSpPr txBox="1"/>
          <p:nvPr/>
        </p:nvSpPr>
        <p:spPr>
          <a:xfrm>
            <a:off x="422786" y="315931"/>
            <a:ext cx="10707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성별이 통증 수준에 미치는 영향 살펴보기 </a:t>
            </a:r>
            <a:r>
              <a:rPr lang="en-US" altLang="ko-KR" b="1" u="sng" dirty="0">
                <a:latin typeface="+mn-ea"/>
              </a:rPr>
              <a:t>&amp; </a:t>
            </a:r>
            <a:r>
              <a:rPr lang="ko-KR" altLang="en-US" b="1" u="sng" dirty="0">
                <a:latin typeface="+mn-ea"/>
              </a:rPr>
              <a:t>시간 경과에 따른 용량</a:t>
            </a:r>
            <a:r>
              <a:rPr lang="en-US" altLang="ko-KR" b="1" u="sng" dirty="0">
                <a:latin typeface="+mn-ea"/>
              </a:rPr>
              <a:t>-</a:t>
            </a:r>
            <a:r>
              <a:rPr lang="ko-KR" altLang="en-US" b="1" u="sng" dirty="0">
                <a:latin typeface="+mn-ea"/>
              </a:rPr>
              <a:t>반응 패턴 평가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46F1A-5E99-56D6-F3BE-A3BCBBF489FA}"/>
              </a:ext>
            </a:extLst>
          </p:cNvPr>
          <p:cNvSpPr txBox="1"/>
          <p:nvPr/>
        </p:nvSpPr>
        <p:spPr>
          <a:xfrm>
            <a:off x="235974" y="766848"/>
            <a:ext cx="609600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1: </a:t>
            </a:r>
            <a:r>
              <a:rPr lang="ko-KR" altLang="en-US" sz="1200" dirty="0" err="1"/>
              <a:t>Analyze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impact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seaborn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sns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matplotlib.pyplot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plt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Create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boxplot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compare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=(8, 6))</a:t>
            </a:r>
          </a:p>
          <a:p>
            <a:r>
              <a:rPr lang="ko-KR" altLang="en-US" sz="1200" dirty="0" err="1"/>
              <a:t>sns.boxplot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=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='성별',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='Avg_nrs_pod0')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Impact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Step</a:t>
            </a:r>
            <a:r>
              <a:rPr lang="ko-KR" altLang="en-US" sz="1200" dirty="0"/>
              <a:t> 2: </a:t>
            </a:r>
            <a:r>
              <a:rPr lang="ko-KR" altLang="en-US" sz="1200" dirty="0" err="1"/>
              <a:t>Evaluate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dosage-response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patterns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Assume</a:t>
            </a:r>
            <a:r>
              <a:rPr lang="ko-KR" altLang="en-US" sz="1200" dirty="0"/>
              <a:t> 'Time </a:t>
            </a:r>
            <a:r>
              <a:rPr lang="ko-KR" altLang="en-US" sz="1200" dirty="0" err="1"/>
              <a:t>Elapsed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hh:mm</a:t>
            </a:r>
            <a:r>
              <a:rPr lang="ko-KR" altLang="en-US" sz="1200" dirty="0"/>
              <a:t>)'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although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NaT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let's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simulate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pattern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here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We’ll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variables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proxy</a:t>
            </a:r>
            <a:r>
              <a:rPr lang="ko-KR" altLang="en-US" sz="1200" dirty="0"/>
              <a:t>.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Select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average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visualization</a:t>
            </a:r>
            <a:endParaRPr lang="ko-KR" altLang="en-US" sz="1200" dirty="0"/>
          </a:p>
          <a:p>
            <a:r>
              <a:rPr lang="ko-KR" altLang="en-US" sz="1200" dirty="0" err="1"/>
              <a:t>time_dosage_data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[['3_TOTAL_VOL_CUM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'6_TOTAL_VOL_CUM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'9_TOTAL_VOL_CUM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</a:t>
            </a:r>
          </a:p>
          <a:p>
            <a:r>
              <a:rPr lang="ko-KR" altLang="en-US" sz="1200" dirty="0"/>
              <a:t>                         '12_TOTAL_VOL_CUM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'24_TOTAL_VOL_CUM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'48_TOTAL_VOL_CUM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'Avg_nrs_pod0']]</a:t>
            </a:r>
          </a:p>
          <a:p>
            <a:r>
              <a:rPr lang="ko-KR" altLang="en-US" sz="1200" dirty="0" err="1"/>
              <a:t>time_dosage_data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time_dosage_data.rename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columns</a:t>
            </a:r>
            <a:r>
              <a:rPr lang="ko-KR" altLang="en-US" sz="1200" dirty="0"/>
              <a:t>={</a:t>
            </a:r>
          </a:p>
          <a:p>
            <a:r>
              <a:rPr lang="ko-KR" altLang="en-US" sz="1200" dirty="0"/>
              <a:t>    '3_TOTAL_VOL_CUM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)': '3h',</a:t>
            </a:r>
          </a:p>
          <a:p>
            <a:r>
              <a:rPr lang="ko-KR" altLang="en-US" sz="1200" dirty="0"/>
              <a:t>    '6_TOTAL_VOL_CUM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)': '6h',</a:t>
            </a:r>
          </a:p>
          <a:p>
            <a:r>
              <a:rPr lang="ko-KR" altLang="en-US" sz="1200" dirty="0"/>
              <a:t>    '9_TOTAL_VOL_CUM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)': '9h',</a:t>
            </a:r>
          </a:p>
          <a:p>
            <a:r>
              <a:rPr lang="ko-KR" altLang="en-US" sz="1200" dirty="0"/>
              <a:t>    '12_TOTAL_VOL_CUM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)': '12h',</a:t>
            </a:r>
          </a:p>
          <a:p>
            <a:r>
              <a:rPr lang="ko-KR" altLang="en-US" sz="1200" dirty="0"/>
              <a:t>    '24_TOTAL_VOL_CUM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)': '24h',</a:t>
            </a:r>
          </a:p>
          <a:p>
            <a:r>
              <a:rPr lang="ko-KR" altLang="en-US" sz="1200" dirty="0"/>
              <a:t>    '48_TOTAL_VOL_CUM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)': '48h'</a:t>
            </a:r>
          </a:p>
          <a:p>
            <a:r>
              <a:rPr lang="ko-KR" altLang="en-US" sz="1200" dirty="0"/>
              <a:t>})</a:t>
            </a:r>
          </a:p>
          <a:p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1AAC1-A8BB-E24B-B850-C5D8C2AAB5B6}"/>
              </a:ext>
            </a:extLst>
          </p:cNvPr>
          <p:cNvSpPr txBox="1"/>
          <p:nvPr/>
        </p:nvSpPr>
        <p:spPr>
          <a:xfrm>
            <a:off x="5860026" y="412067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Melt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easier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time-based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visualization</a:t>
            </a:r>
            <a:endParaRPr lang="ko-KR" altLang="en-US" sz="1200" dirty="0"/>
          </a:p>
          <a:p>
            <a:r>
              <a:rPr lang="ko-KR" altLang="en-US" sz="1200" dirty="0" err="1"/>
              <a:t>time_dosage_data_melted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time_dosage_data.melt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id_vars</a:t>
            </a:r>
            <a:r>
              <a:rPr lang="ko-KR" altLang="en-US" sz="1200" dirty="0"/>
              <a:t>=['Avg_nrs_pod0'], </a:t>
            </a:r>
            <a:r>
              <a:rPr lang="ko-KR" altLang="en-US" sz="1200" dirty="0" err="1"/>
              <a:t>var_name</a:t>
            </a:r>
            <a:r>
              <a:rPr lang="ko-KR" altLang="en-US" sz="1200" dirty="0"/>
              <a:t>='Time', </a:t>
            </a:r>
            <a:r>
              <a:rPr lang="ko-KR" altLang="en-US" sz="1200" dirty="0" err="1"/>
              <a:t>value_name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Plot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time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its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effect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levels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=(10, 6))</a:t>
            </a:r>
          </a:p>
          <a:p>
            <a:r>
              <a:rPr lang="ko-KR" altLang="en-US" sz="1200" dirty="0" err="1"/>
              <a:t>sns.lineplot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=</a:t>
            </a:r>
            <a:r>
              <a:rPr lang="ko-KR" altLang="en-US" sz="1200" dirty="0" err="1"/>
              <a:t>time_dosage_data_melted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='Time',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)', </a:t>
            </a:r>
            <a:r>
              <a:rPr lang="ko-KR" altLang="en-US" sz="1200" dirty="0" err="1"/>
              <a:t>hue</a:t>
            </a:r>
            <a:r>
              <a:rPr lang="ko-KR" altLang="en-US" sz="1200" dirty="0"/>
              <a:t>='Avg_nrs_pod0', </a:t>
            </a:r>
            <a:r>
              <a:rPr lang="ko-KR" altLang="en-US" sz="1200" dirty="0" err="1"/>
              <a:t>palette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coolwarm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legend</a:t>
            </a:r>
            <a:r>
              <a:rPr lang="ko-KR" altLang="en-US" sz="1200" dirty="0"/>
              <a:t>=</a:t>
            </a:r>
            <a:r>
              <a:rPr lang="ko-KR" altLang="en-US" sz="1200" dirty="0" err="1"/>
              <a:t>None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Over</a:t>
            </a:r>
            <a:r>
              <a:rPr lang="ko-KR" altLang="en-US" sz="1200" dirty="0"/>
              <a:t> Time and </a:t>
            </a:r>
            <a:r>
              <a:rPr lang="ko-KR" altLang="en-US" sz="1200" dirty="0" err="1"/>
              <a:t>Pain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('Time </a:t>
            </a:r>
            <a:r>
              <a:rPr lang="ko-KR" altLang="en-US" sz="1200" dirty="0" err="1"/>
              <a:t>Interval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Hours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Cumulative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Dosage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mL</a:t>
            </a:r>
            <a:r>
              <a:rPr lang="ko-KR" altLang="en-US" sz="1200" dirty="0"/>
              <a:t>)')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0159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534A31-144A-8287-7E01-1593A6D1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6" y="336962"/>
            <a:ext cx="4839055" cy="38712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9654343-64EB-2752-F85B-1C29C273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709" y="2689600"/>
            <a:ext cx="6350879" cy="4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17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46C83-F0A3-2077-1DB7-596CDF5DC555}"/>
              </a:ext>
            </a:extLst>
          </p:cNvPr>
          <p:cNvSpPr txBox="1">
            <a:spLocks/>
          </p:cNvSpPr>
          <p:nvPr/>
        </p:nvSpPr>
        <p:spPr>
          <a:xfrm>
            <a:off x="749710" y="509485"/>
            <a:ext cx="10515600" cy="3041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ko-KR" altLang="en-US" sz="2000" dirty="0">
                <a:latin typeface="+mn-ea"/>
                <a:ea typeface="+mn-ea"/>
              </a:rPr>
              <a:t>팀원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60000"/>
              </a:lnSpc>
            </a:pPr>
            <a:r>
              <a:rPr lang="ko-KR" altLang="en-US" sz="2000" dirty="0">
                <a:latin typeface="+mn-ea"/>
                <a:ea typeface="+mn-ea"/>
              </a:rPr>
              <a:t>전창수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데이터 확보 및 공유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60000"/>
              </a:lnSpc>
            </a:pPr>
            <a:r>
              <a:rPr lang="ko-KR" altLang="en-US" sz="2000" dirty="0">
                <a:latin typeface="+mn-ea"/>
                <a:ea typeface="+mn-ea"/>
              </a:rPr>
              <a:t>강태현</a:t>
            </a:r>
            <a:r>
              <a:rPr lang="en-US" altLang="ko-KR" sz="2000" dirty="0">
                <a:latin typeface="+mn-ea"/>
                <a:ea typeface="+mn-ea"/>
              </a:rPr>
              <a:t>, </a:t>
            </a:r>
            <a:r>
              <a:rPr lang="ko-KR" altLang="en-US" sz="2000" dirty="0">
                <a:latin typeface="+mn-ea"/>
                <a:ea typeface="+mn-ea"/>
              </a:rPr>
              <a:t>이경재</a:t>
            </a:r>
            <a:r>
              <a:rPr lang="en-US" altLang="ko-KR" sz="2000" dirty="0">
                <a:latin typeface="+mn-ea"/>
                <a:ea typeface="+mn-ea"/>
              </a:rPr>
              <a:t>: </a:t>
            </a:r>
            <a:r>
              <a:rPr lang="ko-KR" altLang="en-US" sz="2000" dirty="0">
                <a:latin typeface="+mn-ea"/>
                <a:ea typeface="+mn-ea"/>
              </a:rPr>
              <a:t>데이터 분석을 위한 </a:t>
            </a:r>
            <a:r>
              <a:rPr lang="ko-KR" altLang="en-US" sz="2000" dirty="0" err="1">
                <a:latin typeface="+mn-ea"/>
                <a:ea typeface="+mn-ea"/>
              </a:rPr>
              <a:t>전처리</a:t>
            </a:r>
            <a:r>
              <a:rPr lang="ko-KR" altLang="en-US" sz="2000" dirty="0">
                <a:latin typeface="+mn-ea"/>
                <a:ea typeface="+mn-ea"/>
              </a:rPr>
              <a:t> 및 초기 분석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lnSpc>
                <a:spcPct val="160000"/>
              </a:lnSpc>
            </a:pPr>
            <a:r>
              <a:rPr lang="ko-KR" altLang="en-US" sz="2000" dirty="0">
                <a:latin typeface="+mn-ea"/>
                <a:ea typeface="+mn-ea"/>
              </a:rPr>
              <a:t>적용 가능한 알고리즘 선택 및 보고서 작성</a:t>
            </a:r>
            <a:endParaRPr lang="en-US" altLang="ko-KR" sz="2000" dirty="0">
              <a:latin typeface="+mn-ea"/>
              <a:ea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72B470B-9C7F-E9C3-6776-CB26752372D0}"/>
              </a:ext>
            </a:extLst>
          </p:cNvPr>
          <p:cNvSpPr txBox="1">
            <a:spLocks/>
          </p:cNvSpPr>
          <p:nvPr/>
        </p:nvSpPr>
        <p:spPr>
          <a:xfrm>
            <a:off x="749710" y="581434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동기</a:t>
            </a:r>
            <a:r>
              <a:rPr lang="en-US" altLang="ko-KR" sz="2000" dirty="0"/>
              <a:t>:</a:t>
            </a:r>
            <a:r>
              <a:rPr lang="en-US" altLang="ko-KR" sz="2000" dirty="0">
                <a:solidFill>
                  <a:srgbClr val="212529"/>
                </a:solidFill>
                <a:latin typeface="+mn-ea"/>
                <a:ea typeface="+mn-ea"/>
              </a:rPr>
              <a:t> </a:t>
            </a:r>
            <a:r>
              <a:rPr lang="ko-KR" altLang="en-US" sz="2000" dirty="0">
                <a:solidFill>
                  <a:srgbClr val="212529"/>
                </a:solidFill>
                <a:latin typeface="+mn-ea"/>
                <a:ea typeface="+mn-ea"/>
              </a:rPr>
              <a:t>의료데이터를 주제로 한 분석으로 공용데이터가 아닌 실제데이터를 기준</a:t>
            </a:r>
            <a:endParaRPr lang="ko-KR" altLang="en-US" sz="20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E4DB0CD-8F17-D23A-F214-8F6620EDF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28565"/>
              </p:ext>
            </p:extLst>
          </p:nvPr>
        </p:nvGraphicFramePr>
        <p:xfrm>
          <a:off x="462935" y="3324952"/>
          <a:ext cx="11414433" cy="3059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4811">
                  <a:extLst>
                    <a:ext uri="{9D8B030D-6E8A-4147-A177-3AD203B41FA5}">
                      <a16:colId xmlns:a16="http://schemas.microsoft.com/office/drawing/2014/main" val="1638149241"/>
                    </a:ext>
                  </a:extLst>
                </a:gridCol>
                <a:gridCol w="3804811">
                  <a:extLst>
                    <a:ext uri="{9D8B030D-6E8A-4147-A177-3AD203B41FA5}">
                      <a16:colId xmlns:a16="http://schemas.microsoft.com/office/drawing/2014/main" val="657565296"/>
                    </a:ext>
                  </a:extLst>
                </a:gridCol>
                <a:gridCol w="3804811">
                  <a:extLst>
                    <a:ext uri="{9D8B030D-6E8A-4147-A177-3AD203B41FA5}">
                      <a16:colId xmlns:a16="http://schemas.microsoft.com/office/drawing/2014/main" val="3100646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511635"/>
                  </a:ext>
                </a:extLst>
              </a:tr>
              <a:tr h="4637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목표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전창수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798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31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전창수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76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데이터 정제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전창수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이경재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394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데이터 탐색 및 시각화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15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전창수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이경재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7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모델링 및 분석 수행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22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전창수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이경재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824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결과 해석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전창수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이경재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82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결과 보고 및 의사결정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 </a:t>
                      </a: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전창수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이경재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강태현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8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78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F94F59-2A2B-B236-C940-14149D0B6F5D}"/>
              </a:ext>
            </a:extLst>
          </p:cNvPr>
          <p:cNvSpPr txBox="1"/>
          <p:nvPr/>
        </p:nvSpPr>
        <p:spPr>
          <a:xfrm>
            <a:off x="707921" y="414503"/>
            <a:ext cx="10756491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관찰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성별이 통증 수준에 미치는 영향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상자 그림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)**: -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남성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(M)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환자와 여성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(F)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환자의 평균 통증 수준은 매우 유사하며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평균 통증 수준에는 약간의 차이가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남성은 통증 수준이 약간 더 높은 것으로 보이지만 성별 간의 차이는 크지 않습니다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이는 성별이 통증 감소에 관한 치료 효과에 미미한 영향을 미칠 수 있음을 알 수 있음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highlight>
                  <a:srgbClr val="FFFF00"/>
                </a:highlight>
                <a:latin typeface="+mn-ea"/>
              </a:rPr>
              <a:t> **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시간 경과에 따른 누적 복용량 및 통증 수준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선 그림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)**: -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 플롯은 시간 간격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(3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시간에서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48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시간까지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에 따른 누적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투여량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(mL)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을 보여주며 통증 수준을 나타내는 음영이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어두운 음영은 통증이 높음을 나타냄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). -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시간이 지남에 따라 누적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투여량이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 증가하는 일반적인 추세가 관찰되며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이는 치료가 진행됨에 따라 예상됩니다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누적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투여량이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 높은 환자는 다양한 통증 수준을 보이는 경향이 있으며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이는 시간 경과에 따른 복용량 증가와 통증 감소 사이에 직접적인 관계가 없음을 나타냅니다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고용량을 투여한 일부 환자는 여전히 높은 통증 수준을 보고하는 반면 다른 환자는 통증이 더 낮습니다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이러한 시각화는 시간 경과에 따른 투여 패턴이 낮은 통증 수준과 직접적인 상관관계가 없으며 통증의 성별 차이가 미미하다는 것을 시사합니다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추가 분석에는 개별 환자 반응 변동성 또는 효능에 영향을 미치는 기타 </a:t>
            </a:r>
            <a:r>
              <a:rPr lang="ko-KR" altLang="en-US" dirty="0" err="1">
                <a:highlight>
                  <a:srgbClr val="FFFF00"/>
                </a:highlight>
                <a:latin typeface="+mn-ea"/>
              </a:rPr>
              <a:t>환자별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 요인이 포함될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</a:t>
            </a:r>
            <a:endParaRPr lang="ko-KR" altLang="en-US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984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18BE8-1E8F-4D7B-7414-88BEA9AE3677}"/>
              </a:ext>
            </a:extLst>
          </p:cNvPr>
          <p:cNvSpPr txBox="1"/>
          <p:nvPr/>
        </p:nvSpPr>
        <p:spPr>
          <a:xfrm>
            <a:off x="501445" y="3561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 err="1"/>
              <a:t>전처리</a:t>
            </a:r>
            <a:r>
              <a:rPr lang="ko-KR" altLang="en-US" b="1" u="sng" dirty="0"/>
              <a:t> 및 정규화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C3788-6C54-E73B-6EC9-A6427B6765C3}"/>
              </a:ext>
            </a:extLst>
          </p:cNvPr>
          <p:cNvSpPr txBox="1"/>
          <p:nvPr/>
        </p:nvSpPr>
        <p:spPr>
          <a:xfrm>
            <a:off x="501445" y="725440"/>
            <a:ext cx="971427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from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sklearn.preprocessing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MinMaxScaler</a:t>
            </a:r>
            <a:endParaRPr lang="ko-KR" altLang="en-US" sz="1400" dirty="0"/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Load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new</a:t>
            </a:r>
            <a:r>
              <a:rPr lang="ko-KR" altLang="en-US" sz="1400" dirty="0"/>
              <a:t> Excel </a:t>
            </a:r>
            <a:r>
              <a:rPr lang="ko-KR" altLang="en-US" sz="1400" dirty="0" err="1"/>
              <a:t>file</a:t>
            </a:r>
            <a:endParaRPr lang="ko-KR" altLang="en-US" sz="1400" dirty="0"/>
          </a:p>
          <a:p>
            <a:r>
              <a:rPr lang="ko-KR" altLang="en-US" sz="1400" dirty="0" err="1"/>
              <a:t>file_path_new</a:t>
            </a:r>
            <a:r>
              <a:rPr lang="ko-KR" altLang="en-US" sz="1400" dirty="0"/>
              <a:t> = '/</a:t>
            </a:r>
            <a:r>
              <a:rPr lang="ko-KR" altLang="en-US" sz="1400" dirty="0" err="1"/>
              <a:t>mnt</a:t>
            </a:r>
            <a:r>
              <a:rPr lang="ko-KR" altLang="en-US" sz="1400" dirty="0"/>
              <a:t>/</a:t>
            </a:r>
            <a:r>
              <a:rPr lang="ko-KR" altLang="en-US" sz="1400" dirty="0" err="1"/>
              <a:t>data</a:t>
            </a:r>
            <a:r>
              <a:rPr lang="ko-KR" altLang="en-US" sz="1400" dirty="0"/>
              <a:t>/total_2023_05_noname (</a:t>
            </a:r>
            <a:r>
              <a:rPr lang="ko-KR" altLang="en-US" sz="1400" dirty="0" err="1"/>
              <a:t>전처리</a:t>
            </a:r>
            <a:r>
              <a:rPr lang="ko-KR" altLang="en-US" sz="1400" dirty="0"/>
              <a:t>).</a:t>
            </a:r>
            <a:r>
              <a:rPr lang="ko-KR" altLang="en-US" sz="1400" dirty="0" err="1"/>
              <a:t>xlsx</a:t>
            </a:r>
            <a:r>
              <a:rPr lang="ko-KR" altLang="en-US" sz="1400" dirty="0"/>
              <a:t>'</a:t>
            </a:r>
          </a:p>
          <a:p>
            <a:r>
              <a:rPr lang="ko-KR" altLang="en-US" sz="1400" dirty="0" err="1"/>
              <a:t>data_new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pd.read_excel</a:t>
            </a:r>
            <a:r>
              <a:rPr lang="ko-KR" altLang="en-US" sz="1400" dirty="0"/>
              <a:t>(</a:t>
            </a:r>
            <a:r>
              <a:rPr lang="ko-KR" altLang="en-US" sz="1400" dirty="0" err="1"/>
              <a:t>file_path_new</a:t>
            </a:r>
            <a:r>
              <a:rPr lang="ko-KR" altLang="en-US" sz="1400" dirty="0"/>
              <a:t>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Drop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any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rows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with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missing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values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for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preprocessing</a:t>
            </a:r>
            <a:endParaRPr lang="ko-KR" altLang="en-US" sz="1400" dirty="0"/>
          </a:p>
          <a:p>
            <a:r>
              <a:rPr lang="ko-KR" altLang="en-US" sz="1400" dirty="0" err="1"/>
              <a:t>data_cleaned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data_new.dropna</a:t>
            </a:r>
            <a:r>
              <a:rPr lang="ko-KR" altLang="en-US" sz="1400" dirty="0"/>
              <a:t>()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Normalizing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numerical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columns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using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Min-Max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Scaling</a:t>
            </a:r>
            <a:endParaRPr lang="ko-KR" altLang="en-US" sz="1400" dirty="0"/>
          </a:p>
          <a:p>
            <a:r>
              <a:rPr lang="ko-KR" altLang="en-US" sz="1400" dirty="0" err="1"/>
              <a:t>scaler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MinMaxScaler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numerical_columns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data_cleaned.select_dtypes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include</a:t>
            </a:r>
            <a:r>
              <a:rPr lang="ko-KR" altLang="en-US" sz="1400" dirty="0"/>
              <a:t>=['float64', 'int64']).</a:t>
            </a:r>
            <a:r>
              <a:rPr lang="ko-KR" altLang="en-US" sz="1400" dirty="0" err="1"/>
              <a:t>columns</a:t>
            </a:r>
            <a:endParaRPr lang="ko-KR" altLang="en-US" sz="1400" dirty="0"/>
          </a:p>
          <a:p>
            <a:r>
              <a:rPr lang="ko-KR" altLang="en-US" sz="1400" dirty="0" err="1"/>
              <a:t>data_normalized</a:t>
            </a:r>
            <a:r>
              <a:rPr lang="ko-KR" altLang="en-US" sz="1400" dirty="0"/>
              <a:t> = </a:t>
            </a:r>
            <a:r>
              <a:rPr lang="ko-KR" altLang="en-US" sz="1400" dirty="0" err="1"/>
              <a:t>data_cleaned.copy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 err="1"/>
              <a:t>data_normalized</a:t>
            </a:r>
            <a:r>
              <a:rPr lang="ko-KR" altLang="en-US" sz="1400" dirty="0"/>
              <a:t>[</a:t>
            </a:r>
            <a:r>
              <a:rPr lang="ko-KR" altLang="en-US" sz="1400" dirty="0" err="1"/>
              <a:t>numerical_columns</a:t>
            </a:r>
            <a:r>
              <a:rPr lang="ko-KR" altLang="en-US" sz="1400" dirty="0"/>
              <a:t>] = </a:t>
            </a:r>
            <a:r>
              <a:rPr lang="ko-KR" altLang="en-US" sz="1400" dirty="0" err="1"/>
              <a:t>scaler.fit_transform</a:t>
            </a:r>
            <a:r>
              <a:rPr lang="ko-KR" altLang="en-US" sz="1400" dirty="0"/>
              <a:t>(</a:t>
            </a:r>
            <a:r>
              <a:rPr lang="ko-KR" altLang="en-US" sz="1400" dirty="0" err="1"/>
              <a:t>data_cleaned</a:t>
            </a:r>
            <a:r>
              <a:rPr lang="ko-KR" altLang="en-US" sz="1400" dirty="0"/>
              <a:t>[</a:t>
            </a:r>
            <a:r>
              <a:rPr lang="ko-KR" altLang="en-US" sz="1400" dirty="0" err="1"/>
              <a:t>numerical_columns</a:t>
            </a:r>
            <a:r>
              <a:rPr lang="ko-KR" altLang="en-US" sz="1400" dirty="0"/>
              <a:t>])</a:t>
            </a:r>
          </a:p>
          <a:p>
            <a:endParaRPr lang="ko-KR" altLang="en-US" sz="1400" dirty="0"/>
          </a:p>
          <a:p>
            <a:r>
              <a:rPr lang="ko-KR" altLang="en-US" sz="1400" dirty="0"/>
              <a:t># </a:t>
            </a:r>
            <a:r>
              <a:rPr lang="ko-KR" altLang="en-US" sz="1400" dirty="0" err="1"/>
              <a:t>Display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the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normalized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data</a:t>
            </a:r>
            <a:endParaRPr lang="ko-KR" altLang="en-US" sz="1400" dirty="0"/>
          </a:p>
          <a:p>
            <a:r>
              <a:rPr lang="ko-KR" altLang="en-US" sz="1400" dirty="0" err="1"/>
              <a:t>import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ace_tools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as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tools</a:t>
            </a:r>
            <a:r>
              <a:rPr lang="ko-KR" altLang="en-US" sz="1400" dirty="0"/>
              <a:t>; </a:t>
            </a:r>
            <a:r>
              <a:rPr lang="ko-KR" altLang="en-US" sz="1400" dirty="0" err="1"/>
              <a:t>tools.display_dataframe_to_user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name</a:t>
            </a:r>
            <a:r>
              <a:rPr lang="ko-KR" altLang="en-US" sz="1400" dirty="0"/>
              <a:t>="</a:t>
            </a:r>
            <a:r>
              <a:rPr lang="ko-KR" altLang="en-US" sz="1400" dirty="0" err="1"/>
              <a:t>Preprocessed</a:t>
            </a:r>
            <a:r>
              <a:rPr lang="ko-KR" altLang="en-US" sz="1400" dirty="0"/>
              <a:t> and </a:t>
            </a:r>
            <a:r>
              <a:rPr lang="ko-KR" altLang="en-US" sz="1400" dirty="0" err="1"/>
              <a:t>Normalized</a:t>
            </a:r>
            <a:r>
              <a:rPr lang="ko-KR" altLang="en-US" sz="1400" dirty="0"/>
              <a:t> Data", </a:t>
            </a:r>
            <a:r>
              <a:rPr lang="ko-KR" altLang="en-US" sz="1400" dirty="0" err="1"/>
              <a:t>dataframe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data_normalized.head</a:t>
            </a:r>
            <a:r>
              <a:rPr lang="ko-KR" altLang="en-US" sz="1400" dirty="0"/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501336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815886-9DD1-C478-D621-71C8A3786344}"/>
              </a:ext>
            </a:extLst>
          </p:cNvPr>
          <p:cNvSpPr txBox="1"/>
          <p:nvPr/>
        </p:nvSpPr>
        <p:spPr>
          <a:xfrm>
            <a:off x="157316" y="315932"/>
            <a:ext cx="1005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성별별로 </a:t>
            </a:r>
            <a:r>
              <a:rPr lang="en-US" altLang="ko-KR" b="1" u="sng" dirty="0">
                <a:latin typeface="+mn-ea"/>
              </a:rPr>
              <a:t>PONV </a:t>
            </a:r>
            <a:r>
              <a:rPr lang="ko-KR" altLang="en-US" b="1" u="sng" dirty="0">
                <a:latin typeface="+mn-ea"/>
              </a:rPr>
              <a:t>비율을 계산 </a:t>
            </a:r>
            <a:r>
              <a:rPr lang="en-US" altLang="ko-KR" b="1" u="sng" dirty="0">
                <a:latin typeface="+mn-ea"/>
              </a:rPr>
              <a:t>&amp; </a:t>
            </a:r>
            <a:r>
              <a:rPr lang="ko-KR" altLang="en-US" b="1" u="sng" dirty="0">
                <a:latin typeface="+mn-ea"/>
              </a:rPr>
              <a:t>각 수술 유형에서 </a:t>
            </a:r>
            <a:r>
              <a:rPr lang="en-US" altLang="ko-KR" b="1" u="sng" dirty="0">
                <a:latin typeface="+mn-ea"/>
              </a:rPr>
              <a:t>PONV</a:t>
            </a:r>
            <a:r>
              <a:rPr lang="ko-KR" altLang="en-US" b="1" u="sng" dirty="0">
                <a:latin typeface="+mn-ea"/>
              </a:rPr>
              <a:t>를 분석 </a:t>
            </a:r>
            <a:r>
              <a:rPr lang="en-US" altLang="ko-KR" b="1" u="sng" dirty="0">
                <a:latin typeface="+mn-ea"/>
              </a:rPr>
              <a:t>&amp; </a:t>
            </a:r>
            <a:r>
              <a:rPr lang="ko-KR" altLang="en-US" b="1" u="sng" dirty="0">
                <a:latin typeface="+mn-ea"/>
              </a:rPr>
              <a:t>시각화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E8E77D-5187-06F2-2B5B-13944576AAFA}"/>
              </a:ext>
            </a:extLst>
          </p:cNvPr>
          <p:cNvSpPr txBox="1"/>
          <p:nvPr/>
        </p:nvSpPr>
        <p:spPr>
          <a:xfrm>
            <a:off x="344129" y="825172"/>
            <a:ext cx="108928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Calculating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</a:t>
            </a:r>
            <a:endParaRPr lang="ko-KR" altLang="en-US" sz="1200" dirty="0"/>
          </a:p>
          <a:p>
            <a:r>
              <a:rPr lang="ko-KR" altLang="en-US" sz="1200" dirty="0" err="1"/>
              <a:t>ponv_rate_by_gender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data_normalized.groupby</a:t>
            </a:r>
            <a:r>
              <a:rPr lang="ko-KR" altLang="en-US" sz="1200" dirty="0"/>
              <a:t>('성별')['PONV0'].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 * 100  # </a:t>
            </a:r>
            <a:r>
              <a:rPr lang="ko-KR" altLang="en-US" sz="1200" dirty="0" err="1"/>
              <a:t>Convert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percentage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Calculating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 (수술과)</a:t>
            </a:r>
          </a:p>
          <a:p>
            <a:r>
              <a:rPr lang="ko-KR" altLang="en-US" sz="1200" dirty="0" err="1"/>
              <a:t>ponv_rate_by_surgery_type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data_normalized.groupby</a:t>
            </a:r>
            <a:r>
              <a:rPr lang="ko-KR" altLang="en-US" sz="1200" dirty="0"/>
              <a:t>('수술과')['PONV0'].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 * 100  # </a:t>
            </a:r>
            <a:r>
              <a:rPr lang="ko-KR" altLang="en-US" sz="1200" dirty="0" err="1"/>
              <a:t>Convert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percentage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Displaying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calculated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ace_tools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tools</a:t>
            </a:r>
            <a:endParaRPr lang="ko-KR" altLang="en-US" sz="1200" dirty="0"/>
          </a:p>
          <a:p>
            <a:r>
              <a:rPr lang="ko-KR" altLang="en-US" sz="1200" dirty="0" err="1"/>
              <a:t>tools.display_dataframe_to_user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="PONV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dataframe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ponv_rate_by_gender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tools.display_dataframe_to_user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="PONV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dataframe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ponv_rate_by_surgery_type</a:t>
            </a:r>
            <a:r>
              <a:rPr lang="ko-KR" altLang="en-US" sz="1200" dirty="0"/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4AB773-7A14-C373-2950-611E0A0C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99" y="3004207"/>
            <a:ext cx="3134162" cy="23244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74F819D-D7E1-EE2C-CA89-3AD47D007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312" y="3099470"/>
            <a:ext cx="4477375" cy="21338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8EBE21B-8EF6-9116-BD69-A4912B071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233" y="2407676"/>
            <a:ext cx="176237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2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3ADC4B-ED9E-22C8-931A-9C89E7134CFB}"/>
              </a:ext>
            </a:extLst>
          </p:cNvPr>
          <p:cNvSpPr txBox="1"/>
          <p:nvPr/>
        </p:nvSpPr>
        <p:spPr>
          <a:xfrm>
            <a:off x="363793" y="270326"/>
            <a:ext cx="1017638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Visualizing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=(12, 6))</a:t>
            </a:r>
          </a:p>
          <a:p>
            <a:r>
              <a:rPr lang="ko-KR" altLang="en-US" sz="1200" dirty="0" err="1"/>
              <a:t>sns.barplot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ponv_rate_by_gender.index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</a:t>
            </a:r>
            <a:r>
              <a:rPr lang="ko-KR" altLang="en-US" sz="1200" dirty="0" err="1"/>
              <a:t>ponv_rate_by_gender.values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palette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pastel</a:t>
            </a:r>
            <a:r>
              <a:rPr lang="ko-KR" altLang="en-US" sz="1200" dirty="0"/>
              <a:t>")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(%)')</a:t>
            </a:r>
          </a:p>
          <a:p>
            <a:r>
              <a:rPr lang="ko-KR" altLang="en-US" sz="1200" dirty="0" err="1"/>
              <a:t>plt.ylim</a:t>
            </a:r>
            <a:r>
              <a:rPr lang="ko-KR" altLang="en-US" sz="1200" dirty="0"/>
              <a:t>(0, </a:t>
            </a:r>
            <a:r>
              <a:rPr lang="ko-KR" altLang="en-US" sz="1200" dirty="0" err="1"/>
              <a:t>max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ponv_rate_by_gender.values</a:t>
            </a:r>
            <a:r>
              <a:rPr lang="ko-KR" altLang="en-US" sz="1200" dirty="0"/>
              <a:t>) + 5)</a:t>
            </a:r>
          </a:p>
          <a:p>
            <a:r>
              <a:rPr lang="ko-KR" altLang="en-US" sz="1200" dirty="0" err="1"/>
              <a:t>plt.grid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='--',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=0.7)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Visualizing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=(12, 6))</a:t>
            </a:r>
          </a:p>
          <a:p>
            <a:r>
              <a:rPr lang="ko-KR" altLang="en-US" sz="1200" dirty="0" err="1"/>
              <a:t>sns.barplot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ponv_rate_by_surgery_type.index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</a:t>
            </a:r>
            <a:r>
              <a:rPr lang="ko-KR" altLang="en-US" sz="1200" dirty="0" err="1"/>
              <a:t>ponv_rate_by_surgery_type.values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palette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pastel</a:t>
            </a:r>
            <a:r>
              <a:rPr lang="ko-KR" altLang="en-US" sz="1200" dirty="0"/>
              <a:t>")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Surgery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Type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(%)')</a:t>
            </a:r>
          </a:p>
          <a:p>
            <a:r>
              <a:rPr lang="ko-KR" altLang="en-US" sz="1200" dirty="0" err="1"/>
              <a:t>plt.ylim</a:t>
            </a:r>
            <a:r>
              <a:rPr lang="ko-KR" altLang="en-US" sz="1200" dirty="0"/>
              <a:t>(0, </a:t>
            </a:r>
            <a:r>
              <a:rPr lang="ko-KR" altLang="en-US" sz="1200" dirty="0" err="1"/>
              <a:t>max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ponv_rate_by_surgery_type.values</a:t>
            </a:r>
            <a:r>
              <a:rPr lang="ko-KR" altLang="en-US" sz="1200" dirty="0"/>
              <a:t>) + 5)</a:t>
            </a:r>
          </a:p>
          <a:p>
            <a:r>
              <a:rPr lang="ko-KR" altLang="en-US" sz="1200" dirty="0" err="1"/>
              <a:t>plt.grid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='--',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=0.7)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B1A33-2E5F-482E-C3A2-8E52EFAF1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06" y="4071897"/>
            <a:ext cx="4683980" cy="25157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67C99C-43A1-5447-14B8-8D0717152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134" y="3248405"/>
            <a:ext cx="6007337" cy="324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1EB1127-DA21-DF8B-0DB2-286DB22E2631}"/>
              </a:ext>
            </a:extLst>
          </p:cNvPr>
          <p:cNvSpPr txBox="1"/>
          <p:nvPr/>
        </p:nvSpPr>
        <p:spPr>
          <a:xfrm>
            <a:off x="845574" y="376279"/>
            <a:ext cx="10432026" cy="3368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그래프를 해석해보면 다음과 같습니다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1. **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성별별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비율**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-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성별에 따른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발생률 차이는 크지 않지만 여성이 남성보다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발생률이 높다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2. **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수술 유형별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비율**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- 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수술 유형에 따라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발생률에 차이가 있습니다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GS (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일반외과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)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수술과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CS (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흉부외과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)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수술에서 비교적 높은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발생률을 보였습니다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각각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10%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와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8%).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ENT (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이비인후과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), DS (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치과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), AN (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마취과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에서는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가 발생하지 않았습니다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이를 통해 특정 수술 유형에서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 가능성이 상대적으로 높아 보이며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특히 일반외과와 흉부외과 환자에게 더 주의를 기울일 필요가 있을 수 있습니다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  <a:endParaRPr lang="ko-KR" altLang="en-US" sz="16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0873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F1FF3-D368-61B6-985E-68D813EDA5A8}"/>
              </a:ext>
            </a:extLst>
          </p:cNvPr>
          <p:cNvSpPr txBox="1"/>
          <p:nvPr/>
        </p:nvSpPr>
        <p:spPr>
          <a:xfrm>
            <a:off x="648928" y="345429"/>
            <a:ext cx="10333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모든 </a:t>
            </a:r>
            <a:r>
              <a:rPr lang="en-US" altLang="ko-KR" b="1" u="sng" dirty="0">
                <a:latin typeface="+mn-ea"/>
              </a:rPr>
              <a:t>NRS </a:t>
            </a:r>
            <a:r>
              <a:rPr lang="ko-KR" altLang="en-US" b="1" u="sng" dirty="0">
                <a:latin typeface="+mn-ea"/>
              </a:rPr>
              <a:t>레벨에서 </a:t>
            </a:r>
            <a:r>
              <a:rPr lang="en-US" altLang="ko-KR" b="1" u="sng" dirty="0">
                <a:latin typeface="+mn-ea"/>
              </a:rPr>
              <a:t>PONV </a:t>
            </a:r>
            <a:r>
              <a:rPr lang="ko-KR" altLang="en-US" b="1" u="sng" dirty="0">
                <a:latin typeface="+mn-ea"/>
              </a:rPr>
              <a:t>발생률과 환자 통계를 기반으로 </a:t>
            </a:r>
            <a:r>
              <a:rPr lang="en-US" altLang="ko-KR" b="1" u="sng" dirty="0">
                <a:latin typeface="+mn-ea"/>
              </a:rPr>
              <a:t>PONV </a:t>
            </a:r>
            <a:r>
              <a:rPr lang="ko-KR" altLang="en-US" b="1" u="sng" dirty="0">
                <a:latin typeface="+mn-ea"/>
              </a:rPr>
              <a:t>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C16D1-09B2-9728-7C5F-BA65E4FDAF8B}"/>
              </a:ext>
            </a:extLst>
          </p:cNvPr>
          <p:cNvSpPr txBox="1"/>
          <p:nvPr/>
        </p:nvSpPr>
        <p:spPr>
          <a:xfrm>
            <a:off x="285136" y="831271"/>
            <a:ext cx="11739716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# </a:t>
            </a:r>
            <a:r>
              <a:rPr lang="ko-KR" altLang="en-US" sz="1200" dirty="0" err="1"/>
              <a:t>Calculating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across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NRS </a:t>
            </a:r>
            <a:r>
              <a:rPr lang="ko-KR" altLang="en-US" sz="1200" dirty="0" err="1"/>
              <a:t>levels</a:t>
            </a:r>
            <a:endParaRPr lang="ko-KR" altLang="en-US" sz="1200" dirty="0"/>
          </a:p>
          <a:p>
            <a:r>
              <a:rPr lang="ko-KR" altLang="en-US" sz="1200" dirty="0" err="1"/>
              <a:t>ponv_rate_by_nrs_level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data_normalized.groupby</a:t>
            </a:r>
            <a:r>
              <a:rPr lang="ko-KR" altLang="en-US" sz="1200" dirty="0"/>
              <a:t>('</a:t>
            </a:r>
            <a:r>
              <a:rPr lang="ko-KR" altLang="en-US" sz="1200" dirty="0" err="1"/>
              <a:t>NRS_Category</a:t>
            </a:r>
            <a:r>
              <a:rPr lang="ko-KR" altLang="en-US" sz="1200" dirty="0"/>
              <a:t>')['PONV0'].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 * 100  # </a:t>
            </a:r>
            <a:r>
              <a:rPr lang="ko-KR" altLang="en-US" sz="1200" dirty="0" err="1"/>
              <a:t>Convert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percentage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easier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interpretation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Visualizing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NRS </a:t>
            </a:r>
            <a:r>
              <a:rPr lang="ko-KR" altLang="en-US" sz="1200" dirty="0" err="1"/>
              <a:t>levels</a:t>
            </a:r>
            <a:endParaRPr lang="ko-KR" altLang="en-US" sz="1200" dirty="0"/>
          </a:p>
          <a:p>
            <a:r>
              <a:rPr lang="ko-KR" altLang="en-US" sz="1200" dirty="0" err="1"/>
              <a:t>plt.figure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figsize</a:t>
            </a:r>
            <a:r>
              <a:rPr lang="ko-KR" altLang="en-US" sz="1200" dirty="0"/>
              <a:t>=(12, 6))</a:t>
            </a:r>
          </a:p>
          <a:p>
            <a:r>
              <a:rPr lang="ko-KR" altLang="en-US" sz="1200" dirty="0" err="1"/>
              <a:t>sns.barplot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=</a:t>
            </a:r>
            <a:r>
              <a:rPr lang="ko-KR" altLang="en-US" sz="1200" dirty="0" err="1"/>
              <a:t>ponv_rate_by_nrs_level.index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y</a:t>
            </a:r>
            <a:r>
              <a:rPr lang="ko-KR" altLang="en-US" sz="1200" dirty="0"/>
              <a:t>=</a:t>
            </a:r>
            <a:r>
              <a:rPr lang="ko-KR" altLang="en-US" sz="1200" dirty="0" err="1"/>
              <a:t>ponv_rate_by_nrs_level.values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palette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pastel</a:t>
            </a:r>
            <a:r>
              <a:rPr lang="ko-KR" altLang="en-US" sz="1200" dirty="0"/>
              <a:t>")</a:t>
            </a:r>
          </a:p>
          <a:p>
            <a:r>
              <a:rPr lang="ko-KR" altLang="en-US" sz="1200" dirty="0" err="1"/>
              <a:t>plt.title</a:t>
            </a:r>
            <a:r>
              <a:rPr lang="ko-KR" altLang="en-US" sz="1200" dirty="0"/>
              <a:t>('PONV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NRS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plt.xlabel</a:t>
            </a:r>
            <a:r>
              <a:rPr lang="ko-KR" altLang="en-US" sz="1200" dirty="0"/>
              <a:t>('NRS </a:t>
            </a:r>
            <a:r>
              <a:rPr lang="ko-KR" altLang="en-US" sz="1200" dirty="0" err="1"/>
              <a:t>Level</a:t>
            </a:r>
            <a:r>
              <a:rPr lang="ko-KR" altLang="en-US" sz="1200" dirty="0"/>
              <a:t>')</a:t>
            </a:r>
          </a:p>
          <a:p>
            <a:r>
              <a:rPr lang="ko-KR" altLang="en-US" sz="1200" dirty="0" err="1"/>
              <a:t>plt.ylabel</a:t>
            </a:r>
            <a:r>
              <a:rPr lang="ko-KR" altLang="en-US" sz="1200" dirty="0"/>
              <a:t>('PONV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(%)')</a:t>
            </a:r>
          </a:p>
          <a:p>
            <a:r>
              <a:rPr lang="ko-KR" altLang="en-US" sz="1200" dirty="0" err="1"/>
              <a:t>plt.ylim</a:t>
            </a:r>
            <a:r>
              <a:rPr lang="ko-KR" altLang="en-US" sz="1200" dirty="0"/>
              <a:t>(0, </a:t>
            </a:r>
            <a:r>
              <a:rPr lang="ko-KR" altLang="en-US" sz="1200" dirty="0" err="1"/>
              <a:t>max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ponv_rate_by_nrs_level.values</a:t>
            </a:r>
            <a:r>
              <a:rPr lang="ko-KR" altLang="en-US" sz="1200" dirty="0"/>
              <a:t>) + 5)</a:t>
            </a:r>
          </a:p>
          <a:p>
            <a:r>
              <a:rPr lang="ko-KR" altLang="en-US" sz="1200" dirty="0" err="1"/>
              <a:t>plt.grid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axis</a:t>
            </a:r>
            <a:r>
              <a:rPr lang="ko-KR" altLang="en-US" sz="1200" dirty="0"/>
              <a:t>='</a:t>
            </a:r>
            <a:r>
              <a:rPr lang="ko-KR" altLang="en-US" sz="1200" dirty="0" err="1"/>
              <a:t>y</a:t>
            </a:r>
            <a:r>
              <a:rPr lang="ko-KR" altLang="en-US" sz="1200" dirty="0"/>
              <a:t>', </a:t>
            </a:r>
            <a:r>
              <a:rPr lang="ko-KR" altLang="en-US" sz="1200" dirty="0" err="1"/>
              <a:t>linestyle</a:t>
            </a:r>
            <a:r>
              <a:rPr lang="ko-KR" altLang="en-US" sz="1200" dirty="0"/>
              <a:t>='--', </a:t>
            </a:r>
            <a:r>
              <a:rPr lang="ko-KR" altLang="en-US" sz="1200" dirty="0" err="1"/>
              <a:t>alpha</a:t>
            </a:r>
            <a:r>
              <a:rPr lang="ko-KR" altLang="en-US" sz="1200" dirty="0"/>
              <a:t>=0.7)</a:t>
            </a:r>
          </a:p>
          <a:p>
            <a:r>
              <a:rPr lang="ko-KR" altLang="en-US" sz="1200" dirty="0" err="1"/>
              <a:t>plt.show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Analyzing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patient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demographics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, and </a:t>
            </a:r>
            <a:r>
              <a:rPr lang="ko-KR" altLang="en-US" sz="1200" dirty="0" err="1"/>
              <a:t>weight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# Group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age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group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gender</a:t>
            </a:r>
            <a:r>
              <a:rPr lang="ko-KR" altLang="en-US" sz="1200" dirty="0"/>
              <a:t>, and </a:t>
            </a:r>
            <a:r>
              <a:rPr lang="ko-KR" altLang="en-US" sz="1200" dirty="0" err="1"/>
              <a:t>calculate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 PONV </a:t>
            </a:r>
            <a:r>
              <a:rPr lang="ko-KR" altLang="en-US" sz="1200" dirty="0" err="1"/>
              <a:t>occurrence</a:t>
            </a:r>
            <a:endParaRPr lang="ko-KR" altLang="en-US" sz="1200" dirty="0"/>
          </a:p>
          <a:p>
            <a:r>
              <a:rPr lang="ko-KR" altLang="en-US" sz="1200" dirty="0" err="1"/>
              <a:t>data_normalized</a:t>
            </a:r>
            <a:r>
              <a:rPr lang="ko-KR" altLang="en-US" sz="1200" dirty="0"/>
              <a:t>['연령대'] = </a:t>
            </a:r>
            <a:r>
              <a:rPr lang="ko-KR" altLang="en-US" sz="1200" dirty="0" err="1"/>
              <a:t>pd.cut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data_normalized</a:t>
            </a:r>
            <a:r>
              <a:rPr lang="ko-KR" altLang="en-US" sz="1200" dirty="0"/>
              <a:t>['나이'], </a:t>
            </a:r>
            <a:r>
              <a:rPr lang="ko-KR" altLang="en-US" sz="1200" dirty="0" err="1"/>
              <a:t>bins</a:t>
            </a:r>
            <a:r>
              <a:rPr lang="ko-KR" altLang="en-US" sz="1200" dirty="0"/>
              <a:t>=[0, 0.3, 0.6, 1.0], </a:t>
            </a:r>
            <a:r>
              <a:rPr lang="ko-KR" altLang="en-US" sz="1200" dirty="0" err="1"/>
              <a:t>labels</a:t>
            </a:r>
            <a:r>
              <a:rPr lang="ko-KR" altLang="en-US" sz="1200" dirty="0"/>
              <a:t>=['</a:t>
            </a:r>
            <a:r>
              <a:rPr lang="ko-KR" altLang="en-US" sz="1200" dirty="0" err="1"/>
              <a:t>Young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Middle-aged</a:t>
            </a:r>
            <a:r>
              <a:rPr lang="ko-KR" altLang="en-US" sz="1200" dirty="0"/>
              <a:t>', '</a:t>
            </a:r>
            <a:r>
              <a:rPr lang="ko-KR" altLang="en-US" sz="1200" dirty="0" err="1"/>
              <a:t>Old</a:t>
            </a:r>
            <a:r>
              <a:rPr lang="ko-KR" altLang="en-US" sz="1200" dirty="0"/>
              <a:t>'])</a:t>
            </a:r>
          </a:p>
          <a:p>
            <a:r>
              <a:rPr lang="ko-KR" altLang="en-US" sz="1200" dirty="0" err="1"/>
              <a:t>ponv_by_demographics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data_normalized.groupby</a:t>
            </a:r>
            <a:r>
              <a:rPr lang="ko-KR" altLang="en-US" sz="1200" dirty="0"/>
              <a:t>(['연령대', '성별'])['PONV0'].</a:t>
            </a:r>
            <a:r>
              <a:rPr lang="ko-KR" altLang="en-US" sz="1200" dirty="0" err="1"/>
              <a:t>mean</a:t>
            </a:r>
            <a:r>
              <a:rPr lang="ko-KR" altLang="en-US" sz="1200" dirty="0"/>
              <a:t>() * 100  # </a:t>
            </a:r>
            <a:r>
              <a:rPr lang="ko-KR" altLang="en-US" sz="1200" dirty="0" err="1"/>
              <a:t>Convert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percentage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ace_tools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tools</a:t>
            </a:r>
            <a:r>
              <a:rPr lang="ko-KR" altLang="en-US" sz="1200" dirty="0"/>
              <a:t>; </a:t>
            </a:r>
            <a:r>
              <a:rPr lang="ko-KR" altLang="en-US" sz="1200" dirty="0" err="1"/>
              <a:t>tools.display_dataframe_to_user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="PONV </a:t>
            </a:r>
            <a:r>
              <a:rPr lang="ko-KR" altLang="en-US" sz="1200" dirty="0" err="1"/>
              <a:t>Rate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Patient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Demographics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dataframe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ponv_by_demographics</a:t>
            </a:r>
            <a:r>
              <a:rPr lang="ko-KR" altLang="en-US" sz="1200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7941F6-B35D-51B9-7934-88423AD9E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42" y="4432257"/>
            <a:ext cx="3048425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85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2D3392-F244-DAC1-4667-B051BDBF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7" y="447070"/>
            <a:ext cx="5637283" cy="30689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E91346-452F-0CC8-E570-641710E7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80" y="2326538"/>
            <a:ext cx="593490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749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4D539-F0F8-10F9-2520-EDCA922B4617}"/>
              </a:ext>
            </a:extLst>
          </p:cNvPr>
          <p:cNvSpPr txBox="1"/>
          <p:nvPr/>
        </p:nvSpPr>
        <p:spPr>
          <a:xfrm>
            <a:off x="688257" y="445952"/>
            <a:ext cx="10559845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모든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NRS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레벨에서의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환율을 그래프로 표시했으며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연령대와 성별을 기반으로 한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발생률도 계산하여 표로 제공했습니다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highlight>
                  <a:srgbClr val="FFFF00"/>
                </a:highlight>
                <a:latin typeface="+mn-ea"/>
              </a:rPr>
              <a:t>NRS</a:t>
            </a:r>
            <a:r>
              <a:rPr lang="ko-KR" altLang="en-US" b="1" dirty="0">
                <a:highlight>
                  <a:srgbClr val="FFFF00"/>
                </a:highlight>
                <a:latin typeface="+mn-ea"/>
              </a:rPr>
              <a:t>와 </a:t>
            </a:r>
            <a:r>
              <a:rPr lang="en-US" altLang="ko-KR" b="1" dirty="0">
                <a:highlight>
                  <a:srgbClr val="FFFF00"/>
                </a:highlight>
                <a:latin typeface="+mn-ea"/>
              </a:rPr>
              <a:t>PONV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highlight>
                  <a:srgbClr val="FFFF00"/>
                </a:highlight>
                <a:latin typeface="+mn-ea"/>
              </a:rPr>
              <a:t>환자 통계에 따른 </a:t>
            </a:r>
            <a:r>
              <a:rPr lang="en-US" altLang="ko-KR" b="1" dirty="0">
                <a:highlight>
                  <a:srgbClr val="FFFF00"/>
                </a:highlight>
                <a:latin typeface="+mn-ea"/>
              </a:rPr>
              <a:t>PONV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여성 환자에서 연령대별로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발생률이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13~14%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로 일정하게 높은 편입니다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남성 환자의 경우 모든 연령대에서 상대적으로 낮은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발생률을 보입니다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약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3~4%).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이로 인해 여성과 특정 연령대에서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발생 가능성이 높을 수 있음을 알 수 있음</a:t>
            </a:r>
          </a:p>
        </p:txBody>
      </p:sp>
    </p:spTree>
    <p:extLst>
      <p:ext uri="{BB962C8B-B14F-4D97-AF65-F5344CB8AC3E}">
        <p14:creationId xmlns:p14="http://schemas.microsoft.com/office/powerpoint/2010/main" val="2116229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D1B85-3162-6F8D-786B-67F1F782A192}"/>
              </a:ext>
            </a:extLst>
          </p:cNvPr>
          <p:cNvSpPr txBox="1"/>
          <p:nvPr/>
        </p:nvSpPr>
        <p:spPr>
          <a:xfrm>
            <a:off x="550605" y="663616"/>
            <a:ext cx="11228439" cy="5855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FFFF00"/>
                </a:highlight>
                <a:latin typeface="+mn-ea"/>
              </a:rPr>
              <a:t>기대효과는 다음과 같습니다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highlight>
                  <a:srgbClr val="FFFF00"/>
                </a:highlight>
                <a:latin typeface="+mn-ea"/>
              </a:rPr>
              <a:t>**PONV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관리 개선**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특정 수술 유형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(GS, CS)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과 여성 환자에서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발생률이 높음을 확인했으므로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 정보를 바탕으로 해당 환자 그룹에 대해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예방 전략을 강화할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예를 들어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특정 약물을 조기에 투여하거나 예방 프로토콜을 적용하는 등의 조치를 고려할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highlight>
                  <a:srgbClr val="FFFF00"/>
                </a:highlight>
                <a:latin typeface="+mn-ea"/>
              </a:rPr>
              <a:t> **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효율적 자원 배분**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- PONV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발생 가능성이 높은 연령대와 성별에 따라 의료 자원을 배치하면 효율성이 증가할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예측 가능한 데이터에 기반한 약물 준비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인력 배치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회복 모니터링 등이 개선될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환자 만족도 및 회복 속도 향상**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통증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(NRS)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과 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PONV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의 관계를 고려하여 환자에게 맞춤형 관리 계획을 제공하면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회복 과정에서의 불편함을 줄이고 환자 만족도를 높일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이는 회복 속도에도 긍정적인 영향을 미칠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향후 연구 및 데이터 기반 의사 결정**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 분석은 성별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연령대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수술 유형과 같은 인구통계 정보를 기반으로 한 의학적 결정을 강화할 수 있는 근거 자료가 될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이를 통해 향후 연구에서 심층적으로 데이터를 활용하거나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실제 임상 환경에서 데이터 기반 의사 결정을 지원할 수 있습니다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dirty="0">
                <a:highlight>
                  <a:srgbClr val="FFFF00"/>
                </a:highlight>
                <a:latin typeface="+mn-ea"/>
              </a:rPr>
              <a:t>이러한 기대효과는 환자 케어의 질을 높이고 의료 효율성을 증대하는 데 기여할 것입니다</a:t>
            </a:r>
            <a:r>
              <a:rPr lang="en-US" altLang="ko-KR" dirty="0">
                <a:highlight>
                  <a:srgbClr val="FFFF00"/>
                </a:highlight>
                <a:latin typeface="+mn-ea"/>
              </a:rPr>
              <a:t>. </a:t>
            </a:r>
            <a:endParaRPr lang="ko-KR" altLang="en-US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ED958-32AF-5503-549E-5C963DAA0701}"/>
              </a:ext>
            </a:extLst>
          </p:cNvPr>
          <p:cNvSpPr txBox="1"/>
          <p:nvPr/>
        </p:nvSpPr>
        <p:spPr>
          <a:xfrm>
            <a:off x="629265" y="198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2397035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4AAE02-6EBD-5DCA-7B99-7624904471FA}"/>
              </a:ext>
            </a:extLst>
          </p:cNvPr>
          <p:cNvSpPr txBox="1"/>
          <p:nvPr/>
        </p:nvSpPr>
        <p:spPr>
          <a:xfrm>
            <a:off x="344129" y="384757"/>
            <a:ext cx="9537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시간 기반 </a:t>
            </a:r>
            <a:r>
              <a:rPr lang="ko-KR" altLang="en-US" b="1" u="sng" dirty="0" err="1">
                <a:latin typeface="+mn-ea"/>
              </a:rPr>
              <a:t>볼루스</a:t>
            </a:r>
            <a:r>
              <a:rPr lang="ko-KR" altLang="en-US" b="1" u="sng" dirty="0">
                <a:latin typeface="+mn-ea"/>
              </a:rPr>
              <a:t> 추세를 추가로 분석 다양한 연령 그룹의 </a:t>
            </a:r>
            <a:r>
              <a:rPr lang="en-US" altLang="ko-KR" b="1" u="sng" dirty="0">
                <a:latin typeface="+mn-ea"/>
              </a:rPr>
              <a:t>PONV </a:t>
            </a:r>
            <a:r>
              <a:rPr lang="ko-KR" altLang="en-US" b="1" u="sng" dirty="0">
                <a:latin typeface="+mn-ea"/>
              </a:rPr>
              <a:t>비교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A757C-8A65-E382-AF1C-ACE2636BB9A2}"/>
              </a:ext>
            </a:extLst>
          </p:cNvPr>
          <p:cNvSpPr txBox="1"/>
          <p:nvPr/>
        </p:nvSpPr>
        <p:spPr>
          <a:xfrm>
            <a:off x="442451" y="919597"/>
            <a:ext cx="100977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Loading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newly</a:t>
            </a:r>
            <a:r>
              <a:rPr lang="ko-KR" altLang="en-US" dirty="0"/>
              <a:t> </a:t>
            </a:r>
            <a:r>
              <a:rPr lang="ko-KR" altLang="en-US" dirty="0" err="1"/>
              <a:t>provided</a:t>
            </a:r>
            <a:r>
              <a:rPr lang="ko-KR" altLang="en-US" dirty="0"/>
              <a:t> Excel </a:t>
            </a:r>
            <a:r>
              <a:rPr lang="ko-KR" altLang="en-US" dirty="0" err="1"/>
              <a:t>file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access</a:t>
            </a:r>
            <a:r>
              <a:rPr lang="ko-KR" altLang="en-US" dirty="0"/>
              <a:t> </a:t>
            </a:r>
            <a:r>
              <a:rPr lang="ko-KR" altLang="en-US" dirty="0" err="1"/>
              <a:t>potential</a:t>
            </a:r>
            <a:r>
              <a:rPr lang="ko-KR" altLang="en-US" dirty="0"/>
              <a:t> </a:t>
            </a:r>
            <a:r>
              <a:rPr lang="ko-KR" altLang="en-US" dirty="0" err="1"/>
              <a:t>bolus</a:t>
            </a:r>
            <a:r>
              <a:rPr lang="ko-KR" altLang="en-US" dirty="0"/>
              <a:t> </a:t>
            </a:r>
            <a:r>
              <a:rPr lang="ko-KR" altLang="en-US" dirty="0" err="1"/>
              <a:t>attempt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endParaRPr lang="ko-KR" altLang="en-US" dirty="0"/>
          </a:p>
          <a:p>
            <a:r>
              <a:rPr lang="ko-KR" altLang="en-US" dirty="0" err="1"/>
              <a:t>file_path_latest</a:t>
            </a:r>
            <a:r>
              <a:rPr lang="ko-KR" altLang="en-US" dirty="0"/>
              <a:t> = '/</a:t>
            </a:r>
            <a:r>
              <a:rPr lang="ko-KR" altLang="en-US" dirty="0" err="1"/>
              <a:t>mnt</a:t>
            </a:r>
            <a:r>
              <a:rPr lang="ko-KR" altLang="en-US" dirty="0"/>
              <a:t>/</a:t>
            </a:r>
            <a:r>
              <a:rPr lang="ko-KR" altLang="en-US" dirty="0" err="1"/>
              <a:t>data</a:t>
            </a:r>
            <a:r>
              <a:rPr lang="ko-KR" altLang="en-US" dirty="0"/>
              <a:t>/total_2023_05_noname (</a:t>
            </a:r>
            <a:r>
              <a:rPr lang="ko-KR" altLang="en-US" dirty="0" err="1"/>
              <a:t>전처리</a:t>
            </a:r>
            <a:r>
              <a:rPr lang="ko-KR" altLang="en-US" dirty="0"/>
              <a:t>).</a:t>
            </a:r>
            <a:r>
              <a:rPr lang="ko-KR" altLang="en-US" dirty="0" err="1"/>
              <a:t>xlsx</a:t>
            </a:r>
            <a:r>
              <a:rPr lang="ko-KR" altLang="en-US" dirty="0"/>
              <a:t>'</a:t>
            </a:r>
          </a:p>
          <a:p>
            <a:r>
              <a:rPr lang="ko-KR" altLang="en-US" dirty="0" err="1"/>
              <a:t>data_latest</a:t>
            </a:r>
            <a:r>
              <a:rPr lang="ko-KR" altLang="en-US" dirty="0"/>
              <a:t> = </a:t>
            </a:r>
            <a:r>
              <a:rPr lang="ko-KR" altLang="en-US" dirty="0" err="1"/>
              <a:t>pd.read_excel</a:t>
            </a:r>
            <a:r>
              <a:rPr lang="ko-KR" altLang="en-US" dirty="0"/>
              <a:t>(</a:t>
            </a:r>
            <a:r>
              <a:rPr lang="ko-KR" altLang="en-US" dirty="0" err="1"/>
              <a:t>file_path_latest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Checking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structure</a:t>
            </a:r>
            <a:r>
              <a:rPr lang="ko-KR" altLang="en-US" dirty="0"/>
              <a:t> and </a:t>
            </a:r>
            <a:r>
              <a:rPr lang="ko-KR" altLang="en-US" dirty="0" err="1"/>
              <a:t>columns</a:t>
            </a:r>
            <a:r>
              <a:rPr lang="ko-KR" altLang="en-US" dirty="0"/>
              <a:t> of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new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r>
              <a:rPr lang="ko-KR" altLang="en-US" dirty="0"/>
              <a:t> </a:t>
            </a:r>
            <a:r>
              <a:rPr lang="ko-KR" altLang="en-US" dirty="0" err="1"/>
              <a:t>to</a:t>
            </a:r>
            <a:r>
              <a:rPr lang="ko-KR" altLang="en-US" dirty="0"/>
              <a:t> </a:t>
            </a:r>
            <a:r>
              <a:rPr lang="ko-KR" altLang="en-US" dirty="0" err="1"/>
              <a:t>locate</a:t>
            </a:r>
            <a:r>
              <a:rPr lang="ko-KR" altLang="en-US" dirty="0"/>
              <a:t> </a:t>
            </a:r>
            <a:r>
              <a:rPr lang="ko-KR" altLang="en-US" dirty="0" err="1"/>
              <a:t>bolus</a:t>
            </a:r>
            <a:r>
              <a:rPr lang="ko-KR" altLang="en-US" dirty="0"/>
              <a:t> </a:t>
            </a:r>
            <a:r>
              <a:rPr lang="ko-KR" altLang="en-US" dirty="0" err="1"/>
              <a:t>attempt</a:t>
            </a:r>
            <a:r>
              <a:rPr lang="ko-KR" altLang="en-US" dirty="0"/>
              <a:t> and PONV-</a:t>
            </a:r>
            <a:r>
              <a:rPr lang="ko-KR" altLang="en-US" dirty="0" err="1"/>
              <a:t>related</a:t>
            </a:r>
            <a:r>
              <a:rPr lang="ko-KR" altLang="en-US" dirty="0"/>
              <a:t> </a:t>
            </a:r>
            <a:r>
              <a:rPr lang="ko-KR" altLang="en-US" dirty="0" err="1"/>
              <a:t>data</a:t>
            </a:r>
            <a:endParaRPr lang="ko-KR" altLang="en-US" dirty="0"/>
          </a:p>
          <a:p>
            <a:r>
              <a:rPr lang="ko-KR" altLang="en-US" dirty="0" err="1"/>
              <a:t>data_latest.columns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6C5A62-EEC7-E887-564B-87D361E6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3" y="3072343"/>
            <a:ext cx="7259063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5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62CDCD-05DC-ED6D-061B-AE731D80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설명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B5695A-EC2C-039C-94D3-B96A860191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159"/>
          <a:stretch/>
        </p:blipFill>
        <p:spPr>
          <a:xfrm>
            <a:off x="7089058" y="2353946"/>
            <a:ext cx="4666057" cy="43025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9F82A04-ACC8-1A03-45F1-88B654D3B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430" y="365125"/>
            <a:ext cx="1327408" cy="251883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B0DA3DD-9DBA-1F27-9C0B-120481719B6F}"/>
              </a:ext>
            </a:extLst>
          </p:cNvPr>
          <p:cNvSpPr/>
          <p:nvPr/>
        </p:nvSpPr>
        <p:spPr>
          <a:xfrm>
            <a:off x="658762" y="899871"/>
            <a:ext cx="7334863" cy="25470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당사 제품을 사용한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C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병원의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2023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년 환자 데이터를 분석한 자료임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EMR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데이터와 기기 사용 데이터 중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EMR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데이터를 분석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+mn-ea"/>
              </a:rPr>
              <a:t>-  PCA(Patient Controlled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Analgisia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는 수술 후 환자의 통증 완화를 목적으로 주입되는 의약품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주입기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9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BA1F85-C285-D8F1-4951-3BF30ACD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38" y="304138"/>
            <a:ext cx="11484078" cy="166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볼루스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시도 관련 열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'3_TOTAL_VOL_CUM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3_TOTAL_VOL_CUM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'6_TOTAL_VOL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6_TOTAL_VOL_CUM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'9_TOTAL_VOL_CUM 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9_TOTAL_VOL_CUM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'12_TOTAL_VOL_C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12_TOTAL_VOL_CUM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'24_TOTAL_VOL_CUM (mL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24_TOTAL_VOL_CUM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'48_TOT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48_TOTAL_VOL_CUM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'24_BOL_ATTEM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24_BOL_ATTEMPT_CUM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'TOTAL_BOL_ATTEMPT_CUM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TOTAL_BOL_ATTEMPT_CUM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등.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이를 바탕으로 시간 기반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볼루스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시도 추세를 추가로 분석하고, 다양한 연령 그룹에서의 PONV 비교를 수행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4FD04-B202-C6D4-BD16-E220F68E9733}"/>
              </a:ext>
            </a:extLst>
          </p:cNvPr>
          <p:cNvSpPr txBox="1"/>
          <p:nvPr/>
        </p:nvSpPr>
        <p:spPr>
          <a:xfrm>
            <a:off x="255638" y="1972030"/>
            <a:ext cx="95209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# </a:t>
            </a:r>
            <a:r>
              <a:rPr lang="ko-KR" altLang="en-US" sz="900" dirty="0" err="1"/>
              <a:t>Extracting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time-based</a:t>
            </a:r>
            <a:r>
              <a:rPr lang="ko-KR" altLang="en-US" sz="900" dirty="0"/>
              <a:t> </a:t>
            </a:r>
            <a:r>
              <a:rPr lang="ko-KR" altLang="en-US" sz="900" dirty="0" err="1"/>
              <a:t>cumulative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</a:t>
            </a:r>
            <a:r>
              <a:rPr lang="ko-KR" altLang="en-US" sz="900" dirty="0"/>
              <a:t> </a:t>
            </a:r>
            <a:r>
              <a:rPr lang="ko-KR" altLang="en-US" sz="900" dirty="0" err="1"/>
              <a:t>attempts</a:t>
            </a:r>
            <a:r>
              <a:rPr lang="ko-KR" altLang="en-US" sz="900" dirty="0"/>
              <a:t>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trend</a:t>
            </a:r>
            <a:r>
              <a:rPr lang="ko-KR" altLang="en-US" sz="900" dirty="0"/>
              <a:t> </a:t>
            </a:r>
            <a:r>
              <a:rPr lang="ko-KR" altLang="en-US" sz="900" dirty="0" err="1"/>
              <a:t>analysis</a:t>
            </a:r>
            <a:endParaRPr lang="ko-KR" altLang="en-US" sz="900" dirty="0"/>
          </a:p>
          <a:p>
            <a:r>
              <a:rPr lang="ko-KR" altLang="en-US" sz="900" dirty="0" err="1"/>
              <a:t>time_bolus_columns</a:t>
            </a:r>
            <a:r>
              <a:rPr lang="ko-KR" altLang="en-US" sz="900" dirty="0"/>
              <a:t> = ['3_TOTAL_VOL_CUM (</a:t>
            </a:r>
            <a:r>
              <a:rPr lang="ko-KR" altLang="en-US" sz="900" dirty="0" err="1"/>
              <a:t>mL</a:t>
            </a:r>
            <a:r>
              <a:rPr lang="ko-KR" altLang="en-US" sz="900" dirty="0"/>
              <a:t>)', '6_TOTAL_VOL_CUM (</a:t>
            </a:r>
            <a:r>
              <a:rPr lang="ko-KR" altLang="en-US" sz="900" dirty="0" err="1"/>
              <a:t>mL</a:t>
            </a:r>
            <a:r>
              <a:rPr lang="ko-KR" altLang="en-US" sz="900" dirty="0"/>
              <a:t>)', '9_TOTAL_VOL_CUM (</a:t>
            </a:r>
            <a:r>
              <a:rPr lang="ko-KR" altLang="en-US" sz="900" dirty="0" err="1"/>
              <a:t>mL</a:t>
            </a:r>
            <a:r>
              <a:rPr lang="ko-KR" altLang="en-US" sz="900" dirty="0"/>
              <a:t>)',</a:t>
            </a:r>
          </a:p>
          <a:p>
            <a:r>
              <a:rPr lang="ko-KR" altLang="en-US" sz="900" dirty="0"/>
              <a:t>                      '12_TOTAL_VOL_CUM (</a:t>
            </a:r>
            <a:r>
              <a:rPr lang="ko-KR" altLang="en-US" sz="900" dirty="0" err="1"/>
              <a:t>mL</a:t>
            </a:r>
            <a:r>
              <a:rPr lang="ko-KR" altLang="en-US" sz="900" dirty="0"/>
              <a:t>)', '24_TOTAL_VOL_CUM (</a:t>
            </a:r>
            <a:r>
              <a:rPr lang="ko-KR" altLang="en-US" sz="900" dirty="0" err="1"/>
              <a:t>mL</a:t>
            </a:r>
            <a:r>
              <a:rPr lang="ko-KR" altLang="en-US" sz="900" dirty="0"/>
              <a:t>)', '48_TOTAL_VOL_CUM (</a:t>
            </a:r>
            <a:r>
              <a:rPr lang="ko-KR" altLang="en-US" sz="900" dirty="0" err="1"/>
              <a:t>mL</a:t>
            </a:r>
            <a:r>
              <a:rPr lang="ko-KR" altLang="en-US" sz="900" dirty="0"/>
              <a:t>)']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Calculating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mean</a:t>
            </a:r>
            <a:r>
              <a:rPr lang="ko-KR" altLang="en-US" sz="900" dirty="0"/>
              <a:t> of </a:t>
            </a:r>
            <a:r>
              <a:rPr lang="ko-KR" altLang="en-US" sz="900" dirty="0" err="1"/>
              <a:t>each</a:t>
            </a:r>
            <a:r>
              <a:rPr lang="ko-KR" altLang="en-US" sz="900" dirty="0"/>
              <a:t> </a:t>
            </a:r>
            <a:r>
              <a:rPr lang="ko-KR" altLang="en-US" sz="900" dirty="0" err="1"/>
              <a:t>time-based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</a:t>
            </a:r>
            <a:r>
              <a:rPr lang="ko-KR" altLang="en-US" sz="900" dirty="0"/>
              <a:t> </a:t>
            </a:r>
            <a:r>
              <a:rPr lang="ko-KR" altLang="en-US" sz="900" dirty="0" err="1"/>
              <a:t>attempt</a:t>
            </a:r>
            <a:r>
              <a:rPr lang="ko-KR" altLang="en-US" sz="900" dirty="0"/>
              <a:t> </a:t>
            </a:r>
            <a:r>
              <a:rPr lang="ko-KR" altLang="en-US" sz="900" dirty="0" err="1"/>
              <a:t>column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observe</a:t>
            </a:r>
            <a:r>
              <a:rPr lang="ko-KR" altLang="en-US" sz="900" dirty="0"/>
              <a:t> </a:t>
            </a:r>
            <a:r>
              <a:rPr lang="ko-KR" altLang="en-US" sz="900" dirty="0" err="1"/>
              <a:t>cumulative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trends</a:t>
            </a:r>
            <a:endParaRPr lang="ko-KR" altLang="en-US" sz="900" dirty="0"/>
          </a:p>
          <a:p>
            <a:r>
              <a:rPr lang="ko-KR" altLang="en-US" sz="900" dirty="0" err="1"/>
              <a:t>bolus_trends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data_latest</a:t>
            </a:r>
            <a:r>
              <a:rPr lang="ko-KR" altLang="en-US" sz="900" dirty="0"/>
              <a:t>[</a:t>
            </a:r>
            <a:r>
              <a:rPr lang="ko-KR" altLang="en-US" sz="900" dirty="0" err="1"/>
              <a:t>time_bolus_columns</a:t>
            </a:r>
            <a:r>
              <a:rPr lang="ko-KR" altLang="en-US" sz="900" dirty="0"/>
              <a:t>].</a:t>
            </a:r>
            <a:r>
              <a:rPr lang="ko-KR" altLang="en-US" sz="900" dirty="0" err="1"/>
              <a:t>mean</a:t>
            </a:r>
            <a:r>
              <a:rPr lang="ko-KR" altLang="en-US" sz="900" dirty="0"/>
              <a:t>()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Plotting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trend</a:t>
            </a:r>
            <a:r>
              <a:rPr lang="ko-KR" altLang="en-US" sz="900" dirty="0"/>
              <a:t> of </a:t>
            </a:r>
            <a:r>
              <a:rPr lang="ko-KR" altLang="en-US" sz="900" dirty="0" err="1"/>
              <a:t>cumulative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</a:t>
            </a:r>
            <a:r>
              <a:rPr lang="ko-KR" altLang="en-US" sz="900" dirty="0"/>
              <a:t> </a:t>
            </a:r>
            <a:r>
              <a:rPr lang="ko-KR" altLang="en-US" sz="900" dirty="0" err="1"/>
              <a:t>attempts</a:t>
            </a:r>
            <a:r>
              <a:rPr lang="ko-KR" altLang="en-US" sz="900" dirty="0"/>
              <a:t> </a:t>
            </a:r>
            <a:r>
              <a:rPr lang="ko-KR" altLang="en-US" sz="900" dirty="0" err="1"/>
              <a:t>over</a:t>
            </a:r>
            <a:r>
              <a:rPr lang="ko-KR" altLang="en-US" sz="900" dirty="0"/>
              <a:t> </a:t>
            </a:r>
            <a:r>
              <a:rPr lang="ko-KR" altLang="en-US" sz="900" dirty="0" err="1"/>
              <a:t>time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intervals</a:t>
            </a:r>
            <a:endParaRPr lang="ko-KR" altLang="en-US" sz="900" dirty="0"/>
          </a:p>
          <a:p>
            <a:r>
              <a:rPr lang="ko-KR" altLang="en-US" sz="900" dirty="0" err="1"/>
              <a:t>plt.figure</a:t>
            </a:r>
            <a:r>
              <a:rPr lang="ko-KR" altLang="en-US" sz="900" dirty="0"/>
              <a:t>(</a:t>
            </a:r>
            <a:r>
              <a:rPr lang="ko-KR" altLang="en-US" sz="900" dirty="0" err="1"/>
              <a:t>figsize</a:t>
            </a:r>
            <a:r>
              <a:rPr lang="ko-KR" altLang="en-US" sz="900" dirty="0"/>
              <a:t>=(14, 6))</a:t>
            </a:r>
          </a:p>
          <a:p>
            <a:r>
              <a:rPr lang="ko-KR" altLang="en-US" sz="900" dirty="0" err="1"/>
              <a:t>plt.plot</a:t>
            </a:r>
            <a:r>
              <a:rPr lang="ko-KR" altLang="en-US" sz="900" dirty="0"/>
              <a:t>(</a:t>
            </a:r>
            <a:r>
              <a:rPr lang="ko-KR" altLang="en-US" sz="900" dirty="0" err="1"/>
              <a:t>bolus_trends.index</a:t>
            </a:r>
            <a:r>
              <a:rPr lang="ko-KR" altLang="en-US" sz="900" dirty="0"/>
              <a:t>, </a:t>
            </a:r>
            <a:r>
              <a:rPr lang="ko-KR" altLang="en-US" sz="900" dirty="0" err="1"/>
              <a:t>bolus_trends.values</a:t>
            </a:r>
            <a:r>
              <a:rPr lang="ko-KR" altLang="en-US" sz="900" dirty="0"/>
              <a:t>, </a:t>
            </a:r>
            <a:r>
              <a:rPr lang="ko-KR" altLang="en-US" sz="900" dirty="0" err="1"/>
              <a:t>marker</a:t>
            </a:r>
            <a:r>
              <a:rPr lang="ko-KR" altLang="en-US" sz="900" dirty="0"/>
              <a:t>='</a:t>
            </a:r>
            <a:r>
              <a:rPr lang="ko-KR" altLang="en-US" sz="900" dirty="0" err="1"/>
              <a:t>o</a:t>
            </a:r>
            <a:r>
              <a:rPr lang="ko-KR" altLang="en-US" sz="900" dirty="0"/>
              <a:t>', </a:t>
            </a:r>
            <a:r>
              <a:rPr lang="ko-KR" altLang="en-US" sz="900" dirty="0" err="1"/>
              <a:t>linestyle</a:t>
            </a:r>
            <a:r>
              <a:rPr lang="ko-KR" altLang="en-US" sz="900" dirty="0"/>
              <a:t>='-', </a:t>
            </a:r>
            <a:r>
              <a:rPr lang="ko-KR" altLang="en-US" sz="900" dirty="0" err="1"/>
              <a:t>color</a:t>
            </a:r>
            <a:r>
              <a:rPr lang="ko-KR" altLang="en-US" sz="900" dirty="0"/>
              <a:t>='</a:t>
            </a:r>
            <a:r>
              <a:rPr lang="ko-KR" altLang="en-US" sz="900" dirty="0" err="1"/>
              <a:t>b</a:t>
            </a:r>
            <a:r>
              <a:rPr lang="ko-KR" altLang="en-US" sz="900" dirty="0"/>
              <a:t>')</a:t>
            </a:r>
          </a:p>
          <a:p>
            <a:r>
              <a:rPr lang="ko-KR" altLang="en-US" sz="900" dirty="0" err="1"/>
              <a:t>plt.title</a:t>
            </a:r>
            <a:r>
              <a:rPr lang="ko-KR" altLang="en-US" sz="900" dirty="0"/>
              <a:t>('</a:t>
            </a:r>
            <a:r>
              <a:rPr lang="ko-KR" altLang="en-US" sz="900" dirty="0" err="1"/>
              <a:t>Trend</a:t>
            </a:r>
            <a:r>
              <a:rPr lang="ko-KR" altLang="en-US" sz="900" dirty="0"/>
              <a:t> of </a:t>
            </a:r>
            <a:r>
              <a:rPr lang="ko-KR" altLang="en-US" sz="900" dirty="0" err="1"/>
              <a:t>Cumulative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</a:t>
            </a:r>
            <a:r>
              <a:rPr lang="ko-KR" altLang="en-US" sz="900" dirty="0"/>
              <a:t> </a:t>
            </a:r>
            <a:r>
              <a:rPr lang="ko-KR" altLang="en-US" sz="900" dirty="0" err="1"/>
              <a:t>Attempts</a:t>
            </a:r>
            <a:r>
              <a:rPr lang="ko-KR" altLang="en-US" sz="900" dirty="0"/>
              <a:t> </a:t>
            </a:r>
            <a:r>
              <a:rPr lang="ko-KR" altLang="en-US" sz="900" dirty="0" err="1"/>
              <a:t>Over</a:t>
            </a:r>
            <a:r>
              <a:rPr lang="ko-KR" altLang="en-US" sz="900" dirty="0"/>
              <a:t> Time </a:t>
            </a:r>
            <a:r>
              <a:rPr lang="ko-KR" altLang="en-US" sz="900" dirty="0" err="1"/>
              <a:t>Intervals</a:t>
            </a:r>
            <a:r>
              <a:rPr lang="ko-KR" altLang="en-US" sz="900" dirty="0"/>
              <a:t>')</a:t>
            </a:r>
          </a:p>
          <a:p>
            <a:r>
              <a:rPr lang="ko-KR" altLang="en-US" sz="900" dirty="0" err="1"/>
              <a:t>plt.xlabel</a:t>
            </a:r>
            <a:r>
              <a:rPr lang="ko-KR" altLang="en-US" sz="900" dirty="0"/>
              <a:t>('Time </a:t>
            </a:r>
            <a:r>
              <a:rPr lang="ko-KR" altLang="en-US" sz="900" dirty="0" err="1"/>
              <a:t>Interval</a:t>
            </a:r>
            <a:r>
              <a:rPr lang="ko-KR" altLang="en-US" sz="900" dirty="0"/>
              <a:t> (</a:t>
            </a:r>
            <a:r>
              <a:rPr lang="ko-KR" altLang="en-US" sz="900" dirty="0" err="1"/>
              <a:t>Hours</a:t>
            </a:r>
            <a:r>
              <a:rPr lang="ko-KR" altLang="en-US" sz="900" dirty="0"/>
              <a:t>)')</a:t>
            </a:r>
          </a:p>
          <a:p>
            <a:r>
              <a:rPr lang="ko-KR" altLang="en-US" sz="900" dirty="0" err="1"/>
              <a:t>plt.ylabel</a:t>
            </a:r>
            <a:r>
              <a:rPr lang="ko-KR" altLang="en-US" sz="900" dirty="0"/>
              <a:t>('</a:t>
            </a:r>
            <a:r>
              <a:rPr lang="ko-KR" altLang="en-US" sz="900" dirty="0" err="1"/>
              <a:t>Average</a:t>
            </a:r>
            <a:r>
              <a:rPr lang="ko-KR" altLang="en-US" sz="900" dirty="0"/>
              <a:t> </a:t>
            </a:r>
            <a:r>
              <a:rPr lang="ko-KR" altLang="en-US" sz="900" dirty="0" err="1"/>
              <a:t>Cumulative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</a:t>
            </a:r>
            <a:r>
              <a:rPr lang="ko-KR" altLang="en-US" sz="900" dirty="0"/>
              <a:t> </a:t>
            </a:r>
            <a:r>
              <a:rPr lang="ko-KR" altLang="en-US" sz="900" dirty="0" err="1"/>
              <a:t>Attempts</a:t>
            </a:r>
            <a:r>
              <a:rPr lang="ko-KR" altLang="en-US" sz="900" dirty="0"/>
              <a:t> (</a:t>
            </a:r>
            <a:r>
              <a:rPr lang="ko-KR" altLang="en-US" sz="900" dirty="0" err="1"/>
              <a:t>mL</a:t>
            </a:r>
            <a:r>
              <a:rPr lang="ko-KR" altLang="en-US" sz="900" dirty="0"/>
              <a:t>)')</a:t>
            </a:r>
          </a:p>
          <a:p>
            <a:r>
              <a:rPr lang="ko-KR" altLang="en-US" sz="900" dirty="0" err="1"/>
              <a:t>plt.grid</a:t>
            </a:r>
            <a:r>
              <a:rPr lang="ko-KR" altLang="en-US" sz="900" dirty="0"/>
              <a:t>(</a:t>
            </a:r>
            <a:r>
              <a:rPr lang="ko-KR" altLang="en-US" sz="900" dirty="0" err="1"/>
              <a:t>axis</a:t>
            </a:r>
            <a:r>
              <a:rPr lang="ko-KR" altLang="en-US" sz="900" dirty="0"/>
              <a:t>='</a:t>
            </a:r>
            <a:r>
              <a:rPr lang="ko-KR" altLang="en-US" sz="900" dirty="0" err="1"/>
              <a:t>y</a:t>
            </a:r>
            <a:r>
              <a:rPr lang="ko-KR" altLang="en-US" sz="900" dirty="0"/>
              <a:t>', </a:t>
            </a:r>
            <a:r>
              <a:rPr lang="ko-KR" altLang="en-US" sz="900" dirty="0" err="1"/>
              <a:t>linestyle</a:t>
            </a:r>
            <a:r>
              <a:rPr lang="ko-KR" altLang="en-US" sz="900" dirty="0"/>
              <a:t>='--', </a:t>
            </a:r>
            <a:r>
              <a:rPr lang="ko-KR" altLang="en-US" sz="900" dirty="0" err="1"/>
              <a:t>alpha</a:t>
            </a:r>
            <a:r>
              <a:rPr lang="ko-KR" altLang="en-US" sz="900" dirty="0"/>
              <a:t>=0.7)</a:t>
            </a:r>
          </a:p>
          <a:p>
            <a:r>
              <a:rPr lang="ko-KR" altLang="en-US" sz="900" dirty="0" err="1"/>
              <a:t>plt.show</a:t>
            </a:r>
            <a:r>
              <a:rPr lang="ko-KR" altLang="en-US" sz="900" dirty="0"/>
              <a:t>()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PONV </a:t>
            </a:r>
            <a:r>
              <a:rPr lang="ko-KR" altLang="en-US" sz="900" dirty="0" err="1"/>
              <a:t>comparison</a:t>
            </a:r>
            <a:r>
              <a:rPr lang="ko-KR" altLang="en-US" sz="900" dirty="0"/>
              <a:t> </a:t>
            </a:r>
            <a:r>
              <a:rPr lang="ko-KR" altLang="en-US" sz="900" dirty="0" err="1"/>
              <a:t>across</a:t>
            </a:r>
            <a:r>
              <a:rPr lang="ko-KR" altLang="en-US" sz="900" dirty="0"/>
              <a:t> </a:t>
            </a:r>
            <a:r>
              <a:rPr lang="ko-KR" altLang="en-US" sz="900" dirty="0" err="1"/>
              <a:t>different</a:t>
            </a:r>
            <a:r>
              <a:rPr lang="ko-KR" altLang="en-US" sz="900" dirty="0"/>
              <a:t> </a:t>
            </a:r>
            <a:r>
              <a:rPr lang="ko-KR" altLang="en-US" sz="900" dirty="0" err="1"/>
              <a:t>age</a:t>
            </a:r>
            <a:r>
              <a:rPr lang="ko-KR" altLang="en-US" sz="900" dirty="0"/>
              <a:t> </a:t>
            </a:r>
            <a:r>
              <a:rPr lang="ko-KR" altLang="en-US" sz="900" dirty="0" err="1"/>
              <a:t>groups</a:t>
            </a:r>
            <a:r>
              <a:rPr lang="ko-KR" altLang="en-US" sz="900" dirty="0"/>
              <a:t>, </a:t>
            </a:r>
            <a:r>
              <a:rPr lang="ko-KR" altLang="en-US" sz="900" dirty="0" err="1"/>
              <a:t>define</a:t>
            </a:r>
            <a:r>
              <a:rPr lang="ko-KR" altLang="en-US" sz="900" dirty="0"/>
              <a:t> </a:t>
            </a:r>
            <a:r>
              <a:rPr lang="ko-KR" altLang="en-US" sz="900" dirty="0" err="1"/>
              <a:t>age</a:t>
            </a:r>
            <a:r>
              <a:rPr lang="ko-KR" altLang="en-US" sz="900" dirty="0"/>
              <a:t> </a:t>
            </a:r>
            <a:r>
              <a:rPr lang="ko-KR" altLang="en-US" sz="900" dirty="0" err="1"/>
              <a:t>groups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calculate</a:t>
            </a:r>
            <a:r>
              <a:rPr lang="ko-KR" altLang="en-US" sz="900" dirty="0"/>
              <a:t> PONV </a:t>
            </a:r>
            <a:r>
              <a:rPr lang="ko-KR" altLang="en-US" sz="900" dirty="0" err="1"/>
              <a:t>rate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age</a:t>
            </a:r>
            <a:r>
              <a:rPr lang="ko-KR" altLang="en-US" sz="900" dirty="0"/>
              <a:t> </a:t>
            </a:r>
            <a:r>
              <a:rPr lang="ko-KR" altLang="en-US" sz="900" dirty="0" err="1"/>
              <a:t>group</a:t>
            </a:r>
            <a:endParaRPr lang="ko-KR" altLang="en-US" sz="900" dirty="0"/>
          </a:p>
          <a:p>
            <a:r>
              <a:rPr lang="ko-KR" altLang="en-US" sz="900" dirty="0" err="1"/>
              <a:t>data_latest</a:t>
            </a:r>
            <a:r>
              <a:rPr lang="ko-KR" altLang="en-US" sz="900" dirty="0"/>
              <a:t>['연령대'] = </a:t>
            </a:r>
            <a:r>
              <a:rPr lang="ko-KR" altLang="en-US" sz="900" dirty="0" err="1"/>
              <a:t>pd.cut</a:t>
            </a:r>
            <a:r>
              <a:rPr lang="ko-KR" altLang="en-US" sz="900" dirty="0"/>
              <a:t>(</a:t>
            </a:r>
            <a:r>
              <a:rPr lang="ko-KR" altLang="en-US" sz="900" dirty="0" err="1"/>
              <a:t>data_latest</a:t>
            </a:r>
            <a:r>
              <a:rPr lang="ko-KR" altLang="en-US" sz="900" dirty="0"/>
              <a:t>['나이'], </a:t>
            </a:r>
            <a:r>
              <a:rPr lang="ko-KR" altLang="en-US" sz="900" dirty="0" err="1"/>
              <a:t>bins</a:t>
            </a:r>
            <a:r>
              <a:rPr lang="ko-KR" altLang="en-US" sz="900" dirty="0"/>
              <a:t>=[0, 19, 29, 39, 49, 59, 69, 79, 89, 99],</a:t>
            </a:r>
          </a:p>
          <a:p>
            <a:r>
              <a:rPr lang="ko-KR" altLang="en-US" sz="900" dirty="0"/>
              <a:t>                                </a:t>
            </a:r>
            <a:r>
              <a:rPr lang="ko-KR" altLang="en-US" sz="900" dirty="0" err="1"/>
              <a:t>labels</a:t>
            </a:r>
            <a:r>
              <a:rPr lang="ko-KR" altLang="en-US" sz="900" dirty="0"/>
              <a:t>=['10대', '20대', '30대', '40대', '50대', '60대', '70대', '80대', '90대'])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Calculating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PONV </a:t>
            </a:r>
            <a:r>
              <a:rPr lang="ko-KR" altLang="en-US" sz="900" dirty="0" err="1"/>
              <a:t>rate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age</a:t>
            </a:r>
            <a:r>
              <a:rPr lang="ko-KR" altLang="en-US" sz="900" dirty="0"/>
              <a:t> </a:t>
            </a:r>
            <a:r>
              <a:rPr lang="ko-KR" altLang="en-US" sz="900" dirty="0" err="1"/>
              <a:t>group</a:t>
            </a:r>
            <a:endParaRPr lang="ko-KR" altLang="en-US" sz="900" dirty="0"/>
          </a:p>
          <a:p>
            <a:r>
              <a:rPr lang="ko-KR" altLang="en-US" sz="900" dirty="0" err="1"/>
              <a:t>ponv_by_age_group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data_latest.groupby</a:t>
            </a:r>
            <a:r>
              <a:rPr lang="ko-KR" altLang="en-US" sz="900" dirty="0"/>
              <a:t>('연령대')['PONV0'].</a:t>
            </a:r>
            <a:r>
              <a:rPr lang="ko-KR" altLang="en-US" sz="900" dirty="0" err="1"/>
              <a:t>mean</a:t>
            </a:r>
            <a:r>
              <a:rPr lang="ko-KR" altLang="en-US" sz="900" dirty="0"/>
              <a:t>() * 100  # </a:t>
            </a:r>
            <a:r>
              <a:rPr lang="ko-KR" altLang="en-US" sz="900" dirty="0" err="1"/>
              <a:t>Convert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percentage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Visualizing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PONV </a:t>
            </a:r>
            <a:r>
              <a:rPr lang="ko-KR" altLang="en-US" sz="900" dirty="0" err="1"/>
              <a:t>rate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age</a:t>
            </a:r>
            <a:r>
              <a:rPr lang="ko-KR" altLang="en-US" sz="900" dirty="0"/>
              <a:t> </a:t>
            </a:r>
            <a:r>
              <a:rPr lang="ko-KR" altLang="en-US" sz="900" dirty="0" err="1"/>
              <a:t>group</a:t>
            </a:r>
            <a:endParaRPr lang="ko-KR" altLang="en-US" sz="900" dirty="0"/>
          </a:p>
          <a:p>
            <a:r>
              <a:rPr lang="ko-KR" altLang="en-US" sz="900" dirty="0" err="1"/>
              <a:t>plt.figure</a:t>
            </a:r>
            <a:r>
              <a:rPr lang="ko-KR" altLang="en-US" sz="900" dirty="0"/>
              <a:t>(</a:t>
            </a:r>
            <a:r>
              <a:rPr lang="ko-KR" altLang="en-US" sz="900" dirty="0" err="1"/>
              <a:t>figsize</a:t>
            </a:r>
            <a:r>
              <a:rPr lang="ko-KR" altLang="en-US" sz="900" dirty="0"/>
              <a:t>=(10, 6))</a:t>
            </a:r>
          </a:p>
          <a:p>
            <a:r>
              <a:rPr lang="ko-KR" altLang="en-US" sz="900" dirty="0" err="1"/>
              <a:t>sns.barplot</a:t>
            </a:r>
            <a:r>
              <a:rPr lang="ko-KR" altLang="en-US" sz="900" dirty="0"/>
              <a:t>(</a:t>
            </a:r>
            <a:r>
              <a:rPr lang="ko-KR" altLang="en-US" sz="900" dirty="0" err="1"/>
              <a:t>x</a:t>
            </a:r>
            <a:r>
              <a:rPr lang="ko-KR" altLang="en-US" sz="900" dirty="0"/>
              <a:t>=</a:t>
            </a:r>
            <a:r>
              <a:rPr lang="ko-KR" altLang="en-US" sz="900" dirty="0" err="1"/>
              <a:t>ponv_by_age_group.index</a:t>
            </a:r>
            <a:r>
              <a:rPr lang="ko-KR" altLang="en-US" sz="900" dirty="0"/>
              <a:t>, </a:t>
            </a:r>
            <a:r>
              <a:rPr lang="ko-KR" altLang="en-US" sz="900" dirty="0" err="1"/>
              <a:t>y</a:t>
            </a:r>
            <a:r>
              <a:rPr lang="ko-KR" altLang="en-US" sz="900" dirty="0"/>
              <a:t>=</a:t>
            </a:r>
            <a:r>
              <a:rPr lang="ko-KR" altLang="en-US" sz="900" dirty="0" err="1"/>
              <a:t>ponv_by_age_group.values</a:t>
            </a:r>
            <a:r>
              <a:rPr lang="ko-KR" altLang="en-US" sz="900" dirty="0"/>
              <a:t>, </a:t>
            </a:r>
            <a:r>
              <a:rPr lang="ko-KR" altLang="en-US" sz="900" dirty="0" err="1"/>
              <a:t>palette</a:t>
            </a:r>
            <a:r>
              <a:rPr lang="ko-KR" altLang="en-US" sz="900" dirty="0"/>
              <a:t>="</a:t>
            </a:r>
            <a:r>
              <a:rPr lang="ko-KR" altLang="en-US" sz="900" dirty="0" err="1"/>
              <a:t>pastel</a:t>
            </a:r>
            <a:r>
              <a:rPr lang="ko-KR" altLang="en-US" sz="900" dirty="0"/>
              <a:t>")</a:t>
            </a:r>
          </a:p>
          <a:p>
            <a:r>
              <a:rPr lang="ko-KR" altLang="en-US" sz="900" dirty="0" err="1"/>
              <a:t>plt.title</a:t>
            </a:r>
            <a:r>
              <a:rPr lang="ko-KR" altLang="en-US" sz="900" dirty="0"/>
              <a:t>('PONV </a:t>
            </a:r>
            <a:r>
              <a:rPr lang="ko-KR" altLang="en-US" sz="900" dirty="0" err="1"/>
              <a:t>Rate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Age</a:t>
            </a:r>
            <a:r>
              <a:rPr lang="ko-KR" altLang="en-US" sz="900" dirty="0"/>
              <a:t> Group')</a:t>
            </a:r>
          </a:p>
          <a:p>
            <a:r>
              <a:rPr lang="ko-KR" altLang="en-US" sz="900" dirty="0" err="1"/>
              <a:t>plt.xlabel</a:t>
            </a:r>
            <a:r>
              <a:rPr lang="ko-KR" altLang="en-US" sz="900" dirty="0"/>
              <a:t>('</a:t>
            </a:r>
            <a:r>
              <a:rPr lang="ko-KR" altLang="en-US" sz="900" dirty="0" err="1"/>
              <a:t>Age</a:t>
            </a:r>
            <a:r>
              <a:rPr lang="ko-KR" altLang="en-US" sz="900" dirty="0"/>
              <a:t> Group')</a:t>
            </a:r>
          </a:p>
          <a:p>
            <a:r>
              <a:rPr lang="ko-KR" altLang="en-US" sz="900" dirty="0" err="1"/>
              <a:t>plt.ylabel</a:t>
            </a:r>
            <a:r>
              <a:rPr lang="ko-KR" altLang="en-US" sz="900" dirty="0"/>
              <a:t>('PONV </a:t>
            </a:r>
            <a:r>
              <a:rPr lang="ko-KR" altLang="en-US" sz="900" dirty="0" err="1"/>
              <a:t>Rate</a:t>
            </a:r>
            <a:r>
              <a:rPr lang="ko-KR" altLang="en-US" sz="900" dirty="0"/>
              <a:t> (%)')</a:t>
            </a:r>
          </a:p>
          <a:p>
            <a:r>
              <a:rPr lang="ko-KR" altLang="en-US" sz="900" dirty="0" err="1"/>
              <a:t>plt.ylim</a:t>
            </a:r>
            <a:r>
              <a:rPr lang="ko-KR" altLang="en-US" sz="900" dirty="0"/>
              <a:t>(0, </a:t>
            </a:r>
            <a:r>
              <a:rPr lang="ko-KR" altLang="en-US" sz="900" dirty="0" err="1"/>
              <a:t>max</a:t>
            </a:r>
            <a:r>
              <a:rPr lang="ko-KR" altLang="en-US" sz="900" dirty="0"/>
              <a:t>(</a:t>
            </a:r>
            <a:r>
              <a:rPr lang="ko-KR" altLang="en-US" sz="900" dirty="0" err="1"/>
              <a:t>ponv_by_age_group.values</a:t>
            </a:r>
            <a:r>
              <a:rPr lang="ko-KR" altLang="en-US" sz="900" dirty="0"/>
              <a:t>) + 5)</a:t>
            </a:r>
          </a:p>
          <a:p>
            <a:r>
              <a:rPr lang="ko-KR" altLang="en-US" sz="900" dirty="0" err="1"/>
              <a:t>plt.grid</a:t>
            </a:r>
            <a:r>
              <a:rPr lang="ko-KR" altLang="en-US" sz="900" dirty="0"/>
              <a:t>(</a:t>
            </a:r>
            <a:r>
              <a:rPr lang="ko-KR" altLang="en-US" sz="900" dirty="0" err="1"/>
              <a:t>axis</a:t>
            </a:r>
            <a:r>
              <a:rPr lang="ko-KR" altLang="en-US" sz="900" dirty="0"/>
              <a:t>='</a:t>
            </a:r>
            <a:r>
              <a:rPr lang="ko-KR" altLang="en-US" sz="900" dirty="0" err="1"/>
              <a:t>y</a:t>
            </a:r>
            <a:r>
              <a:rPr lang="ko-KR" altLang="en-US" sz="900" dirty="0"/>
              <a:t>', </a:t>
            </a:r>
            <a:r>
              <a:rPr lang="ko-KR" altLang="en-US" sz="900" dirty="0" err="1"/>
              <a:t>linestyle</a:t>
            </a:r>
            <a:r>
              <a:rPr lang="ko-KR" altLang="en-US" sz="900" dirty="0"/>
              <a:t>='--', </a:t>
            </a:r>
            <a:r>
              <a:rPr lang="ko-KR" altLang="en-US" sz="900" dirty="0" err="1"/>
              <a:t>alpha</a:t>
            </a:r>
            <a:r>
              <a:rPr lang="ko-KR" altLang="en-US" sz="900" dirty="0"/>
              <a:t>=0.7)</a:t>
            </a:r>
          </a:p>
          <a:p>
            <a:r>
              <a:rPr lang="ko-KR" altLang="en-US" sz="900" dirty="0" err="1"/>
              <a:t>plt.show</a:t>
            </a:r>
            <a:r>
              <a:rPr lang="ko-KR" altLang="en-US" sz="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85865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EAD77D-34FE-BEE7-394A-3A9D9B5DA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7" y="559501"/>
            <a:ext cx="6473056" cy="28694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508CA1E-E985-C8D9-5BA4-89C1BEDA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48" y="102237"/>
            <a:ext cx="3772426" cy="4572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C7DB4A-16DD-0F70-D965-88C891F6D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278" y="215624"/>
            <a:ext cx="2295845" cy="390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85325B-B0A7-6E82-7210-B6D7BC26BD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779" y="559501"/>
            <a:ext cx="4860833" cy="3113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90FEEE-1096-C3BC-6894-910BBEFB1DF0}"/>
              </a:ext>
            </a:extLst>
          </p:cNvPr>
          <p:cNvSpPr txBox="1"/>
          <p:nvPr/>
        </p:nvSpPr>
        <p:spPr>
          <a:xfrm>
            <a:off x="259068" y="3886264"/>
            <a:ext cx="11401989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시간 경과에 따른 누적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시도 추세와 연령대별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발생률을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시각화했습니다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시간 경과에 따른 누적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시도**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초기 시간대에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시도가 가장 많이 발생하며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시간이 지남에 따라 점차 누적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시도의 증가율이 완만해지는 추세를 보입니다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이는 초기 회복 시간에 통증 관리 필요성이 더 높아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시도가 빈번하게 이루어졌음을 시사합니다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 **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연령대별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발생률**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연령대별로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발생률에 차이가 나타났으며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특정 연령층에서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 비율이 더 높은 경향을 보입니다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중년 및 고령층 환자에서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발생률이 상대적으로 높게 나타났습니다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이러한 시각화는 초기 회복 단계에서 </a:t>
            </a:r>
            <a:r>
              <a:rPr lang="ko-KR" altLang="en-US" sz="16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 조절의 중요성과 특정 연령층에 대한 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600" dirty="0">
                <a:highlight>
                  <a:srgbClr val="FFFF00"/>
                </a:highlight>
                <a:latin typeface="+mn-ea"/>
              </a:rPr>
              <a:t>예방 필요성을 강조합니다</a:t>
            </a:r>
            <a:r>
              <a:rPr lang="en-US" altLang="ko-KR" sz="1600" dirty="0">
                <a:highlight>
                  <a:srgbClr val="FFFF00"/>
                </a:highlight>
                <a:latin typeface="+mn-ea"/>
              </a:rPr>
              <a:t>. </a:t>
            </a:r>
            <a:endParaRPr lang="ko-KR" altLang="en-US" sz="16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8756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EC49B4-4ADB-09DF-6606-CA2E56577EAB}"/>
              </a:ext>
            </a:extLst>
          </p:cNvPr>
          <p:cNvSpPr txBox="1"/>
          <p:nvPr/>
        </p:nvSpPr>
        <p:spPr>
          <a:xfrm>
            <a:off x="452282" y="188112"/>
            <a:ext cx="968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연령 그룹별 최적의 </a:t>
            </a:r>
            <a:r>
              <a:rPr lang="ko-KR" altLang="en-US" b="1" u="sng" dirty="0" err="1">
                <a:latin typeface="+mn-ea"/>
              </a:rPr>
              <a:t>볼루스</a:t>
            </a:r>
            <a:r>
              <a:rPr lang="ko-KR" altLang="en-US" b="1" u="sng" dirty="0">
                <a:latin typeface="+mn-ea"/>
              </a:rPr>
              <a:t> 타이밍 식별 </a:t>
            </a:r>
            <a:r>
              <a:rPr lang="en-US" altLang="ko-KR" b="1" u="sng" dirty="0">
                <a:latin typeface="+mn-ea"/>
              </a:rPr>
              <a:t>NRS </a:t>
            </a:r>
            <a:r>
              <a:rPr lang="ko-KR" altLang="en-US" b="1" u="sng" dirty="0">
                <a:latin typeface="+mn-ea"/>
              </a:rPr>
              <a:t>점수가 </a:t>
            </a:r>
            <a:r>
              <a:rPr lang="en-US" altLang="ko-KR" b="1" u="sng" dirty="0">
                <a:latin typeface="+mn-ea"/>
              </a:rPr>
              <a:t>PONV </a:t>
            </a:r>
            <a:r>
              <a:rPr lang="ko-KR" altLang="en-US" b="1" u="sng" dirty="0">
                <a:latin typeface="+mn-ea"/>
              </a:rPr>
              <a:t>심각도에 미치는 영향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82C80-D262-F5B6-41AF-7D6E536260E6}"/>
              </a:ext>
            </a:extLst>
          </p:cNvPr>
          <p:cNvSpPr txBox="1"/>
          <p:nvPr/>
        </p:nvSpPr>
        <p:spPr>
          <a:xfrm>
            <a:off x="265470" y="557444"/>
            <a:ext cx="111006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#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identifying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optimal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group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we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calculate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attempts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each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interval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within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each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group</a:t>
            </a:r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Creating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subset</a:t>
            </a:r>
            <a:r>
              <a:rPr lang="ko-KR" altLang="en-US" sz="1100" dirty="0"/>
              <a:t> of </a:t>
            </a:r>
            <a:r>
              <a:rPr lang="ko-KR" altLang="en-US" sz="1100" dirty="0" err="1"/>
              <a:t>relevant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columns</a:t>
            </a:r>
            <a:r>
              <a:rPr lang="ko-KR" altLang="en-US" sz="1100" dirty="0"/>
              <a:t> and </a:t>
            </a:r>
            <a:r>
              <a:rPr lang="ko-KR" altLang="en-US" sz="1100" dirty="0" err="1"/>
              <a:t>grouping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group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Calculating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cumulative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attempts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each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interval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group</a:t>
            </a:r>
            <a:endParaRPr lang="ko-KR" altLang="en-US" sz="1100" dirty="0"/>
          </a:p>
          <a:p>
            <a:r>
              <a:rPr lang="ko-KR" altLang="en-US" sz="1100" dirty="0" err="1"/>
              <a:t>bolus_timing_by_age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data_latest.groupby</a:t>
            </a:r>
            <a:r>
              <a:rPr lang="ko-KR" altLang="en-US" sz="1100" dirty="0"/>
              <a:t>('연령대')[</a:t>
            </a:r>
            <a:r>
              <a:rPr lang="ko-KR" altLang="en-US" sz="1100" dirty="0" err="1"/>
              <a:t>time_bolus_columns</a:t>
            </a:r>
            <a:r>
              <a:rPr lang="ko-KR" altLang="en-US" sz="1100" dirty="0"/>
              <a:t>].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Visualizing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patterns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each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group</a:t>
            </a:r>
            <a:endParaRPr lang="ko-KR" altLang="en-US" sz="1100" dirty="0"/>
          </a:p>
          <a:p>
            <a:r>
              <a:rPr lang="ko-KR" altLang="en-US" sz="1100" dirty="0" err="1"/>
              <a:t>plt.figure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figsize</a:t>
            </a:r>
            <a:r>
              <a:rPr lang="ko-KR" altLang="en-US" sz="1100" dirty="0"/>
              <a:t>=(14, 8))</a:t>
            </a:r>
          </a:p>
          <a:p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age_group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bolus_timing_by_age.index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plt.plot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bolus_timing_by_age.columns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bolus_timing_by_age.loc</a:t>
            </a:r>
            <a:r>
              <a:rPr lang="ko-KR" altLang="en-US" sz="1100" dirty="0"/>
              <a:t>[</a:t>
            </a:r>
            <a:r>
              <a:rPr lang="ko-KR" altLang="en-US" sz="1100" dirty="0" err="1"/>
              <a:t>age_group</a:t>
            </a:r>
            <a:r>
              <a:rPr lang="ko-KR" altLang="en-US" sz="1100" dirty="0"/>
              <a:t>], </a:t>
            </a:r>
            <a:r>
              <a:rPr lang="ko-KR" altLang="en-US" sz="1100" dirty="0" err="1"/>
              <a:t>marker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o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label</a:t>
            </a:r>
            <a:r>
              <a:rPr lang="ko-KR" altLang="en-US" sz="1100" dirty="0"/>
              <a:t>=</a:t>
            </a:r>
            <a:r>
              <a:rPr lang="ko-KR" altLang="en-US" sz="1100" dirty="0" err="1"/>
              <a:t>age_group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plt.title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Optimal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 Group')</a:t>
            </a:r>
          </a:p>
          <a:p>
            <a:r>
              <a:rPr lang="ko-KR" altLang="en-US" sz="1100" dirty="0" err="1"/>
              <a:t>plt.xlabel</a:t>
            </a:r>
            <a:r>
              <a:rPr lang="ko-KR" altLang="en-US" sz="1100" dirty="0"/>
              <a:t>('Time </a:t>
            </a:r>
            <a:r>
              <a:rPr lang="ko-KR" altLang="en-US" sz="1100" dirty="0" err="1"/>
              <a:t>Interval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Hours</a:t>
            </a:r>
            <a:r>
              <a:rPr lang="ko-KR" altLang="en-US" sz="1100" dirty="0"/>
              <a:t>)')</a:t>
            </a:r>
          </a:p>
          <a:p>
            <a:r>
              <a:rPr lang="ko-KR" altLang="en-US" sz="1100" dirty="0" err="1"/>
              <a:t>plt.ylabel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Cumulative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Attempts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mL</a:t>
            </a:r>
            <a:r>
              <a:rPr lang="ko-KR" altLang="en-US" sz="1100" dirty="0"/>
              <a:t>)')</a:t>
            </a:r>
          </a:p>
          <a:p>
            <a:r>
              <a:rPr lang="ko-KR" altLang="en-US" sz="1100" dirty="0" err="1"/>
              <a:t>plt.legend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Age</a:t>
            </a:r>
            <a:r>
              <a:rPr lang="ko-KR" altLang="en-US" sz="1100" dirty="0"/>
              <a:t> Group')</a:t>
            </a:r>
          </a:p>
          <a:p>
            <a:r>
              <a:rPr lang="ko-KR" altLang="en-US" sz="1100" dirty="0" err="1"/>
              <a:t>plt.grid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y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linestyle</a:t>
            </a:r>
            <a:r>
              <a:rPr lang="ko-KR" altLang="en-US" sz="1100" dirty="0"/>
              <a:t>='--', </a:t>
            </a:r>
            <a:r>
              <a:rPr lang="ko-KR" altLang="en-US" sz="1100" dirty="0" err="1"/>
              <a:t>alpha</a:t>
            </a:r>
            <a:r>
              <a:rPr lang="ko-KR" altLang="en-US" sz="1100" dirty="0"/>
              <a:t>=0.7)</a:t>
            </a:r>
          </a:p>
          <a:p>
            <a:r>
              <a:rPr lang="ko-KR" altLang="en-US" sz="1100" dirty="0" err="1"/>
              <a:t>plt.show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Analyzing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impact</a:t>
            </a:r>
            <a:r>
              <a:rPr lang="ko-KR" altLang="en-US" sz="1100" dirty="0"/>
              <a:t> of NRS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on</a:t>
            </a:r>
            <a:r>
              <a:rPr lang="ko-KR" altLang="en-US" sz="1100" dirty="0"/>
              <a:t> PONV </a:t>
            </a:r>
            <a:r>
              <a:rPr lang="ko-KR" altLang="en-US" sz="1100" dirty="0" err="1"/>
              <a:t>severity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examining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PONV </a:t>
            </a:r>
            <a:r>
              <a:rPr lang="ko-KR" altLang="en-US" sz="1100" dirty="0" err="1"/>
              <a:t>rates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across</a:t>
            </a:r>
            <a:r>
              <a:rPr lang="ko-KR" altLang="en-US" sz="1100" dirty="0"/>
              <a:t> NRS </a:t>
            </a:r>
            <a:r>
              <a:rPr lang="ko-KR" altLang="en-US" sz="1100" dirty="0" err="1"/>
              <a:t>levels</a:t>
            </a:r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Assuming</a:t>
            </a:r>
            <a:r>
              <a:rPr lang="ko-KR" altLang="en-US" sz="1100" dirty="0"/>
              <a:t> Avg_nrs_pod0 </a:t>
            </a:r>
            <a:r>
              <a:rPr lang="ko-KR" altLang="en-US" sz="1100" dirty="0" err="1"/>
              <a:t>represents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the</a:t>
            </a:r>
            <a:r>
              <a:rPr lang="ko-KR" altLang="en-US" sz="1100" dirty="0"/>
              <a:t> NRS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we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need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assess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Categorizing</a:t>
            </a:r>
            <a:r>
              <a:rPr lang="ko-KR" altLang="en-US" sz="1100" dirty="0"/>
              <a:t> NRS </a:t>
            </a:r>
            <a:r>
              <a:rPr lang="ko-KR" altLang="en-US" sz="1100" dirty="0" err="1"/>
              <a:t>levels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assuming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ranges</a:t>
            </a:r>
            <a:r>
              <a:rPr lang="ko-KR" altLang="en-US" sz="1100" dirty="0"/>
              <a:t>: </a:t>
            </a:r>
            <a:r>
              <a:rPr lang="ko-KR" altLang="en-US" sz="1100" dirty="0" err="1"/>
              <a:t>Low</a:t>
            </a:r>
            <a:r>
              <a:rPr lang="ko-KR" altLang="en-US" sz="1100" dirty="0"/>
              <a:t> (0-3), </a:t>
            </a:r>
            <a:r>
              <a:rPr lang="ko-KR" altLang="en-US" sz="1100" dirty="0" err="1"/>
              <a:t>Moderate</a:t>
            </a:r>
            <a:r>
              <a:rPr lang="ko-KR" altLang="en-US" sz="1100" dirty="0"/>
              <a:t> (4-6), </a:t>
            </a:r>
            <a:r>
              <a:rPr lang="ko-KR" altLang="en-US" sz="1100" dirty="0" err="1"/>
              <a:t>High</a:t>
            </a:r>
            <a:r>
              <a:rPr lang="ko-KR" altLang="en-US" sz="1100" dirty="0"/>
              <a:t> (7-10))</a:t>
            </a:r>
          </a:p>
          <a:p>
            <a:r>
              <a:rPr lang="ko-KR" altLang="en-US" sz="1100" dirty="0" err="1"/>
              <a:t>data_latest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NRS_Category</a:t>
            </a:r>
            <a:r>
              <a:rPr lang="ko-KR" altLang="en-US" sz="1100" dirty="0"/>
              <a:t>'] = </a:t>
            </a:r>
            <a:r>
              <a:rPr lang="ko-KR" altLang="en-US" sz="1100" dirty="0" err="1"/>
              <a:t>pd.cut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data_latest</a:t>
            </a:r>
            <a:r>
              <a:rPr lang="ko-KR" altLang="en-US" sz="1100" dirty="0"/>
              <a:t>['Avg_nrs_pod0'], </a:t>
            </a:r>
            <a:r>
              <a:rPr lang="ko-KR" altLang="en-US" sz="1100" dirty="0" err="1"/>
              <a:t>bins</a:t>
            </a:r>
            <a:r>
              <a:rPr lang="ko-KR" altLang="en-US" sz="1100" dirty="0"/>
              <a:t>=[0, 3, 6, 10], </a:t>
            </a:r>
            <a:r>
              <a:rPr lang="ko-KR" altLang="en-US" sz="1100" dirty="0" err="1"/>
              <a:t>labels</a:t>
            </a:r>
            <a:r>
              <a:rPr lang="ko-KR" altLang="en-US" sz="1100" dirty="0"/>
              <a:t>=['</a:t>
            </a:r>
            <a:r>
              <a:rPr lang="ko-KR" altLang="en-US" sz="1100" dirty="0" err="1"/>
              <a:t>Low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Moderate</a:t>
            </a:r>
            <a:r>
              <a:rPr lang="ko-KR" altLang="en-US" sz="1100" dirty="0"/>
              <a:t>', '</a:t>
            </a:r>
            <a:r>
              <a:rPr lang="ko-KR" altLang="en-US" sz="1100" dirty="0" err="1"/>
              <a:t>High</a:t>
            </a:r>
            <a:r>
              <a:rPr lang="ko-KR" altLang="en-US" sz="1100" dirty="0"/>
              <a:t>'])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Calculating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PONV </a:t>
            </a:r>
            <a:r>
              <a:rPr lang="ko-KR" altLang="en-US" sz="1100" dirty="0" err="1"/>
              <a:t>rate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each</a:t>
            </a:r>
            <a:r>
              <a:rPr lang="ko-KR" altLang="en-US" sz="1100" dirty="0"/>
              <a:t> NRS </a:t>
            </a:r>
            <a:r>
              <a:rPr lang="ko-KR" altLang="en-US" sz="1100" dirty="0" err="1"/>
              <a:t>category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analyze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its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effect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on</a:t>
            </a:r>
            <a:r>
              <a:rPr lang="ko-KR" altLang="en-US" sz="1100" dirty="0"/>
              <a:t> PONV </a:t>
            </a:r>
            <a:r>
              <a:rPr lang="ko-KR" altLang="en-US" sz="1100" dirty="0" err="1"/>
              <a:t>severity</a:t>
            </a:r>
            <a:endParaRPr lang="ko-KR" altLang="en-US" sz="1100" dirty="0"/>
          </a:p>
          <a:p>
            <a:r>
              <a:rPr lang="ko-KR" altLang="en-US" sz="1100" dirty="0" err="1"/>
              <a:t>ponv_severity_by_nrs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data_latest.groupby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NRS_Category</a:t>
            </a:r>
            <a:r>
              <a:rPr lang="ko-KR" altLang="en-US" sz="1100" dirty="0"/>
              <a:t>')['PONV0'].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() * 100  # </a:t>
            </a:r>
            <a:r>
              <a:rPr lang="ko-KR" altLang="en-US" sz="1100" dirty="0" err="1"/>
              <a:t>Convert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percentage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comparison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Visualizing</a:t>
            </a:r>
            <a:r>
              <a:rPr lang="ko-KR" altLang="en-US" sz="1100" dirty="0"/>
              <a:t> PONV </a:t>
            </a:r>
            <a:r>
              <a:rPr lang="ko-KR" altLang="en-US" sz="1100" dirty="0" err="1"/>
              <a:t>severity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NRS </a:t>
            </a:r>
            <a:r>
              <a:rPr lang="ko-KR" altLang="en-US" sz="1100" dirty="0" err="1"/>
              <a:t>category</a:t>
            </a:r>
            <a:endParaRPr lang="ko-KR" altLang="en-US" sz="1100" dirty="0"/>
          </a:p>
          <a:p>
            <a:r>
              <a:rPr lang="ko-KR" altLang="en-US" sz="1100" dirty="0" err="1"/>
              <a:t>plt.figure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figsize</a:t>
            </a:r>
            <a:r>
              <a:rPr lang="ko-KR" altLang="en-US" sz="1100" dirty="0"/>
              <a:t>=(10, 6))</a:t>
            </a:r>
          </a:p>
          <a:p>
            <a:r>
              <a:rPr lang="ko-KR" altLang="en-US" sz="1100" dirty="0" err="1"/>
              <a:t>sns.barplot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</a:t>
            </a:r>
            <a:r>
              <a:rPr lang="ko-KR" altLang="en-US" sz="1100" dirty="0"/>
              <a:t>=</a:t>
            </a:r>
            <a:r>
              <a:rPr lang="ko-KR" altLang="en-US" sz="1100" dirty="0" err="1"/>
              <a:t>ponv_severity_by_nrs.index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=</a:t>
            </a:r>
            <a:r>
              <a:rPr lang="ko-KR" altLang="en-US" sz="1100" dirty="0" err="1"/>
              <a:t>ponv_severity_by_nrs.values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palette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pastel</a:t>
            </a:r>
            <a:r>
              <a:rPr lang="ko-KR" altLang="en-US" sz="1100" dirty="0"/>
              <a:t>")</a:t>
            </a:r>
          </a:p>
          <a:p>
            <a:r>
              <a:rPr lang="ko-KR" altLang="en-US" sz="1100" dirty="0" err="1"/>
              <a:t>plt.title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Impact</a:t>
            </a:r>
            <a:r>
              <a:rPr lang="ko-KR" altLang="en-US" sz="1100" dirty="0"/>
              <a:t> of NRS </a:t>
            </a:r>
            <a:r>
              <a:rPr lang="ko-KR" altLang="en-US" sz="1100" dirty="0" err="1"/>
              <a:t>Score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on</a:t>
            </a:r>
            <a:r>
              <a:rPr lang="ko-KR" altLang="en-US" sz="1100" dirty="0"/>
              <a:t> PONV </a:t>
            </a:r>
            <a:r>
              <a:rPr lang="ko-KR" altLang="en-US" sz="1100" dirty="0" err="1"/>
              <a:t>Severity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plt.xlabel</a:t>
            </a:r>
            <a:r>
              <a:rPr lang="ko-KR" altLang="en-US" sz="1100" dirty="0"/>
              <a:t>('NRS </a:t>
            </a:r>
            <a:r>
              <a:rPr lang="ko-KR" altLang="en-US" sz="1100" dirty="0" err="1"/>
              <a:t>Category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plt.ylabel</a:t>
            </a:r>
            <a:r>
              <a:rPr lang="ko-KR" altLang="en-US" sz="1100" dirty="0"/>
              <a:t>('PONV </a:t>
            </a:r>
            <a:r>
              <a:rPr lang="ko-KR" altLang="en-US" sz="1100" dirty="0" err="1"/>
              <a:t>Rate</a:t>
            </a:r>
            <a:r>
              <a:rPr lang="ko-KR" altLang="en-US" sz="1100" dirty="0"/>
              <a:t> (%)')</a:t>
            </a:r>
          </a:p>
          <a:p>
            <a:r>
              <a:rPr lang="ko-KR" altLang="en-US" sz="1100" dirty="0" err="1"/>
              <a:t>plt.ylim</a:t>
            </a:r>
            <a:r>
              <a:rPr lang="ko-KR" altLang="en-US" sz="1100" dirty="0"/>
              <a:t>(0, </a:t>
            </a:r>
            <a:r>
              <a:rPr lang="ko-KR" altLang="en-US" sz="1100" dirty="0" err="1"/>
              <a:t>max</a:t>
            </a:r>
            <a:r>
              <a:rPr lang="ko-KR" altLang="en-US" sz="1100" dirty="0"/>
              <a:t>(</a:t>
            </a:r>
            <a:r>
              <a:rPr lang="ko-KR" altLang="en-US" sz="1100" dirty="0" err="1"/>
              <a:t>ponv_severity_by_nrs.values</a:t>
            </a:r>
            <a:r>
              <a:rPr lang="ko-KR" altLang="en-US" sz="1100" dirty="0"/>
              <a:t>) + 5)</a:t>
            </a:r>
          </a:p>
          <a:p>
            <a:r>
              <a:rPr lang="ko-KR" altLang="en-US" sz="1100" dirty="0" err="1"/>
              <a:t>plt.grid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y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linestyle</a:t>
            </a:r>
            <a:r>
              <a:rPr lang="ko-KR" altLang="en-US" sz="1100" dirty="0"/>
              <a:t>='--', </a:t>
            </a:r>
            <a:r>
              <a:rPr lang="ko-KR" altLang="en-US" sz="1100" dirty="0" err="1"/>
              <a:t>alpha</a:t>
            </a:r>
            <a:r>
              <a:rPr lang="ko-KR" altLang="en-US" sz="1100" dirty="0"/>
              <a:t>=0.7)</a:t>
            </a:r>
          </a:p>
          <a:p>
            <a:r>
              <a:rPr lang="ko-KR" altLang="en-US" sz="1100" dirty="0" err="1"/>
              <a:t>plt.show</a:t>
            </a:r>
            <a:r>
              <a:rPr lang="ko-KR" altLang="en-US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84297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02DDA5-D21E-6D49-0EED-59F85C8C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9" y="547461"/>
            <a:ext cx="6053168" cy="34824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1B49E8-4053-27F5-248D-98E2C23CA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66" y="156881"/>
            <a:ext cx="3124636" cy="390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609D56-EFB7-5D95-DD3C-FDCBF7846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954" y="641416"/>
            <a:ext cx="5344623" cy="33884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77DF970-2BF2-B465-6926-A83BD4F32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954" y="147355"/>
            <a:ext cx="3772426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C4F81F-7011-29C6-84EA-0FF4A961A230}"/>
              </a:ext>
            </a:extLst>
          </p:cNvPr>
          <p:cNvSpPr txBox="1"/>
          <p:nvPr/>
        </p:nvSpPr>
        <p:spPr>
          <a:xfrm>
            <a:off x="227429" y="4029873"/>
            <a:ext cx="11660047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**연령 그룹별 최적의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타이밍**과 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NRS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점수가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심각도에 미치는 영향**을 분석한 결과는 다음과 같습니다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연령 그룹별 최적의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타이밍**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연령별로 시간 경과에 따른 누적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시도를 분석한 결과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모든 연령대에서 초기 시간대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(3~6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에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시도가 집중되는 경향이 있습니다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그러나 고령층에서는 비교적 오랜 시간 동안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시도가 유지되는 패턴을 보이기도 하여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연령대에 따른 조정이 필요할 수 있음을 시사합니다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**NRS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점수가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심각도에 미치는 영향**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- NRS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점수를 낮음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중간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높음의 세 범주로 나누어 분석한 결과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**NRS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점수가 높을수록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발생률이 다소 증가**하는 경향을 확인할 수 있습니다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높은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NRS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범주에서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발생률이 가장 높게 나타나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통증 관리가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심각도에 영향을 미칠 수 있음을 시사합니다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 분석을 통해 연령대별 맞춤형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타이밍과 통증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(NRS)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관리가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예방에 중요한 역할을 할 수 있음을 확인할 수 있습니다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</a:t>
            </a:r>
            <a:endParaRPr lang="ko-KR" altLang="en-US" sz="14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1279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F2EFF-BFFE-6423-8B47-B8764642BD52}"/>
              </a:ext>
            </a:extLst>
          </p:cNvPr>
          <p:cNvSpPr txBox="1"/>
          <p:nvPr/>
        </p:nvSpPr>
        <p:spPr>
          <a:xfrm>
            <a:off x="334297" y="147624"/>
            <a:ext cx="10599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성별에 따른 </a:t>
            </a:r>
            <a:r>
              <a:rPr lang="ko-KR" altLang="en-US" b="1" u="sng" dirty="0" err="1">
                <a:latin typeface="+mn-ea"/>
              </a:rPr>
              <a:t>볼루스</a:t>
            </a:r>
            <a:r>
              <a:rPr lang="ko-KR" altLang="en-US" b="1" u="sng" dirty="0">
                <a:latin typeface="+mn-ea"/>
              </a:rPr>
              <a:t> 타이밍도 파악 수술 유형 전반에 걸친 </a:t>
            </a:r>
            <a:r>
              <a:rPr lang="en-US" altLang="ko-KR" b="1" u="sng" dirty="0">
                <a:latin typeface="+mn-ea"/>
              </a:rPr>
              <a:t>PONV </a:t>
            </a:r>
            <a:r>
              <a:rPr lang="ko-KR" altLang="en-US" b="1" u="sng" dirty="0">
                <a:latin typeface="+mn-ea"/>
              </a:rPr>
              <a:t>영향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460184-2142-6B51-A14A-AE840E586818}"/>
              </a:ext>
            </a:extLst>
          </p:cNvPr>
          <p:cNvSpPr txBox="1"/>
          <p:nvPr/>
        </p:nvSpPr>
        <p:spPr>
          <a:xfrm>
            <a:off x="560440" y="906522"/>
            <a:ext cx="9861754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# </a:t>
            </a:r>
            <a:r>
              <a:rPr lang="ko-KR" altLang="en-US" sz="1100" dirty="0" err="1"/>
              <a:t>Analyzing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optimal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calculating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cumulative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attempts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each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interval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gender</a:t>
            </a:r>
            <a:endParaRPr lang="ko-KR" altLang="en-US" sz="1100" dirty="0"/>
          </a:p>
          <a:p>
            <a:r>
              <a:rPr lang="ko-KR" altLang="en-US" sz="1100" dirty="0" err="1"/>
              <a:t>bolus_timing_by_gender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data_latest.groupby</a:t>
            </a:r>
            <a:r>
              <a:rPr lang="ko-KR" altLang="en-US" sz="1100" dirty="0"/>
              <a:t>('성별')[</a:t>
            </a:r>
            <a:r>
              <a:rPr lang="ko-KR" altLang="en-US" sz="1100" dirty="0" err="1"/>
              <a:t>time_bolus_columns</a:t>
            </a:r>
            <a:r>
              <a:rPr lang="ko-KR" altLang="en-US" sz="1100" dirty="0"/>
              <a:t>].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Visualizing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patterns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each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gender</a:t>
            </a:r>
            <a:endParaRPr lang="ko-KR" altLang="en-US" sz="1100" dirty="0"/>
          </a:p>
          <a:p>
            <a:r>
              <a:rPr lang="ko-KR" altLang="en-US" sz="1100" dirty="0" err="1"/>
              <a:t>plt.figure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figsize</a:t>
            </a:r>
            <a:r>
              <a:rPr lang="ko-KR" altLang="en-US" sz="1100" dirty="0"/>
              <a:t>=(14, 8))</a:t>
            </a:r>
          </a:p>
          <a:p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bolus_timing_by_gender.index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plt.plot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bolus_timing_by_gender.columns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bolus_timing_by_gender.loc</a:t>
            </a:r>
            <a:r>
              <a:rPr lang="ko-KR" altLang="en-US" sz="1100" dirty="0"/>
              <a:t>[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], </a:t>
            </a:r>
            <a:r>
              <a:rPr lang="ko-KR" altLang="en-US" sz="1100" dirty="0" err="1"/>
              <a:t>marker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o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label</a:t>
            </a:r>
            <a:r>
              <a:rPr lang="ko-KR" altLang="en-US" sz="1100" dirty="0"/>
              <a:t>=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plt.title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Optimal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plt.xlabel</a:t>
            </a:r>
            <a:r>
              <a:rPr lang="ko-KR" altLang="en-US" sz="1100" dirty="0"/>
              <a:t>('Time </a:t>
            </a:r>
            <a:r>
              <a:rPr lang="ko-KR" altLang="en-US" sz="1100" dirty="0" err="1"/>
              <a:t>Interval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Hours</a:t>
            </a:r>
            <a:r>
              <a:rPr lang="ko-KR" altLang="en-US" sz="1100" dirty="0"/>
              <a:t>)')</a:t>
            </a:r>
          </a:p>
          <a:p>
            <a:r>
              <a:rPr lang="ko-KR" altLang="en-US" sz="1100" dirty="0" err="1"/>
              <a:t>plt.ylabel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Cumulative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Attempts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mL</a:t>
            </a:r>
            <a:r>
              <a:rPr lang="ko-KR" altLang="en-US" sz="1100" dirty="0"/>
              <a:t>)')</a:t>
            </a:r>
          </a:p>
          <a:p>
            <a:r>
              <a:rPr lang="ko-KR" altLang="en-US" sz="1100" dirty="0" err="1"/>
              <a:t>plt.legend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Gender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plt.grid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y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linestyle</a:t>
            </a:r>
            <a:r>
              <a:rPr lang="ko-KR" altLang="en-US" sz="1100" dirty="0"/>
              <a:t>='--', </a:t>
            </a:r>
            <a:r>
              <a:rPr lang="ko-KR" altLang="en-US" sz="1100" dirty="0" err="1"/>
              <a:t>alpha</a:t>
            </a:r>
            <a:r>
              <a:rPr lang="ko-KR" altLang="en-US" sz="1100" dirty="0"/>
              <a:t>=0.7)</a:t>
            </a:r>
          </a:p>
          <a:p>
            <a:r>
              <a:rPr lang="ko-KR" altLang="en-US" sz="1100" dirty="0" err="1"/>
              <a:t>plt.show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Analyzing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impact</a:t>
            </a:r>
            <a:r>
              <a:rPr lang="ko-KR" altLang="en-US" sz="1100" dirty="0"/>
              <a:t> of </a:t>
            </a:r>
            <a:r>
              <a:rPr lang="ko-KR" altLang="en-US" sz="1100" dirty="0" err="1"/>
              <a:t>surgery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on</a:t>
            </a:r>
            <a:r>
              <a:rPr lang="ko-KR" altLang="en-US" sz="1100" dirty="0"/>
              <a:t> PONV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calculating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PONV </a:t>
            </a:r>
            <a:r>
              <a:rPr lang="ko-KR" altLang="en-US" sz="1100" dirty="0" err="1"/>
              <a:t>rate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each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surgery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endParaRPr lang="ko-KR" altLang="en-US" sz="1100" dirty="0"/>
          </a:p>
          <a:p>
            <a:r>
              <a:rPr lang="ko-KR" altLang="en-US" sz="1100" dirty="0" err="1"/>
              <a:t>ponv_by_surgery_type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data_latest.groupby</a:t>
            </a:r>
            <a:r>
              <a:rPr lang="ko-KR" altLang="en-US" sz="1100" dirty="0"/>
              <a:t>('수술과')['PONV0'].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() * 100  # </a:t>
            </a:r>
            <a:r>
              <a:rPr lang="ko-KR" altLang="en-US" sz="1100" dirty="0" err="1"/>
              <a:t>Convert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percentage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easier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interpretation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Visualizing</a:t>
            </a:r>
            <a:r>
              <a:rPr lang="ko-KR" altLang="en-US" sz="1100" dirty="0"/>
              <a:t> PONV </a:t>
            </a:r>
            <a:r>
              <a:rPr lang="ko-KR" altLang="en-US" sz="1100" dirty="0" err="1"/>
              <a:t>rate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surgery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endParaRPr lang="ko-KR" altLang="en-US" sz="1100" dirty="0"/>
          </a:p>
          <a:p>
            <a:r>
              <a:rPr lang="ko-KR" altLang="en-US" sz="1100" dirty="0" err="1"/>
              <a:t>plt.figure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figsize</a:t>
            </a:r>
            <a:r>
              <a:rPr lang="ko-KR" altLang="en-US" sz="1100" dirty="0"/>
              <a:t>=(12, 6))</a:t>
            </a:r>
          </a:p>
          <a:p>
            <a:r>
              <a:rPr lang="ko-KR" altLang="en-US" sz="1100" dirty="0" err="1"/>
              <a:t>sns.barplot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x</a:t>
            </a:r>
            <a:r>
              <a:rPr lang="ko-KR" altLang="en-US" sz="1100" dirty="0"/>
              <a:t>=</a:t>
            </a:r>
            <a:r>
              <a:rPr lang="ko-KR" altLang="en-US" sz="1100" dirty="0" err="1"/>
              <a:t>ponv_by_surgery_type.index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y</a:t>
            </a:r>
            <a:r>
              <a:rPr lang="ko-KR" altLang="en-US" sz="1100" dirty="0"/>
              <a:t>=</a:t>
            </a:r>
            <a:r>
              <a:rPr lang="ko-KR" altLang="en-US" sz="1100" dirty="0" err="1"/>
              <a:t>ponv_by_surgery_type.values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palette</a:t>
            </a:r>
            <a:r>
              <a:rPr lang="ko-KR" altLang="en-US" sz="1100" dirty="0"/>
              <a:t>="</a:t>
            </a:r>
            <a:r>
              <a:rPr lang="ko-KR" altLang="en-US" sz="1100" dirty="0" err="1"/>
              <a:t>pastel</a:t>
            </a:r>
            <a:r>
              <a:rPr lang="ko-KR" altLang="en-US" sz="1100" dirty="0"/>
              <a:t>")</a:t>
            </a:r>
          </a:p>
          <a:p>
            <a:r>
              <a:rPr lang="ko-KR" altLang="en-US" sz="1100" dirty="0" err="1"/>
              <a:t>plt.title</a:t>
            </a:r>
            <a:r>
              <a:rPr lang="ko-KR" altLang="en-US" sz="1100" dirty="0"/>
              <a:t>('PONV </a:t>
            </a:r>
            <a:r>
              <a:rPr lang="ko-KR" altLang="en-US" sz="1100" dirty="0" err="1"/>
              <a:t>Rate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Surgery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Surgery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plt.ylabel</a:t>
            </a:r>
            <a:r>
              <a:rPr lang="ko-KR" altLang="en-US" sz="1100" dirty="0"/>
              <a:t>('PONV </a:t>
            </a:r>
            <a:r>
              <a:rPr lang="ko-KR" altLang="en-US" sz="1100" dirty="0" err="1"/>
              <a:t>Rate</a:t>
            </a:r>
            <a:r>
              <a:rPr lang="ko-KR" altLang="en-US" sz="1100" dirty="0"/>
              <a:t> (%)')</a:t>
            </a:r>
          </a:p>
          <a:p>
            <a:r>
              <a:rPr lang="ko-KR" altLang="en-US" sz="1100" dirty="0" err="1"/>
              <a:t>plt.ylim</a:t>
            </a:r>
            <a:r>
              <a:rPr lang="ko-KR" altLang="en-US" sz="1100" dirty="0"/>
              <a:t>(0, </a:t>
            </a:r>
            <a:r>
              <a:rPr lang="ko-KR" altLang="en-US" sz="1100" dirty="0" err="1"/>
              <a:t>max</a:t>
            </a:r>
            <a:r>
              <a:rPr lang="ko-KR" altLang="en-US" sz="1100" dirty="0"/>
              <a:t>(</a:t>
            </a:r>
            <a:r>
              <a:rPr lang="ko-KR" altLang="en-US" sz="1100" dirty="0" err="1"/>
              <a:t>ponv_by_surgery_type.values</a:t>
            </a:r>
            <a:r>
              <a:rPr lang="ko-KR" altLang="en-US" sz="1100" dirty="0"/>
              <a:t>) + 5)</a:t>
            </a:r>
          </a:p>
          <a:p>
            <a:r>
              <a:rPr lang="ko-KR" altLang="en-US" sz="1100" dirty="0" err="1"/>
              <a:t>plt.grid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y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linestyle</a:t>
            </a:r>
            <a:r>
              <a:rPr lang="ko-KR" altLang="en-US" sz="1100" dirty="0"/>
              <a:t>='--', </a:t>
            </a:r>
            <a:r>
              <a:rPr lang="ko-KR" altLang="en-US" sz="1100" dirty="0" err="1"/>
              <a:t>alpha</a:t>
            </a:r>
            <a:r>
              <a:rPr lang="ko-KR" altLang="en-US" sz="1100" dirty="0"/>
              <a:t>=0.7)</a:t>
            </a:r>
          </a:p>
          <a:p>
            <a:r>
              <a:rPr lang="ko-KR" altLang="en-US" sz="1100" dirty="0" err="1"/>
              <a:t>plt.show</a:t>
            </a:r>
            <a:r>
              <a:rPr lang="ko-KR" altLang="en-US" sz="11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0222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1D7669-AAF1-D92A-8B62-5186FA099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24" y="631624"/>
            <a:ext cx="5229080" cy="29866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017B05E-E39B-1CC1-E6F7-8A561BB05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29" y="135937"/>
            <a:ext cx="3048425" cy="3524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8EC876-1D5D-F2F2-C9D8-FECE92DDC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204" y="769096"/>
            <a:ext cx="5327534" cy="28491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174AB1-8105-62B3-BCA2-86DB26E3F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064" y="172195"/>
            <a:ext cx="2267266" cy="333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6BF536-4DA7-A5E2-A6BC-628ACF44F56F}"/>
              </a:ext>
            </a:extLst>
          </p:cNvPr>
          <p:cNvSpPr txBox="1"/>
          <p:nvPr/>
        </p:nvSpPr>
        <p:spPr>
          <a:xfrm>
            <a:off x="747251" y="4102717"/>
            <a:ext cx="10854813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*성별에 따른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타이밍**과 **수술 유형에 따른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영향**을 분석한 결과는 다음과 같습니다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성별에 따른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타이밍**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남성과 여성 모두 초기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3~6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시간 동안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시도가 집중되며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시간이 지남에 따라 시도의 빈도가 점차 감소하는 유사한 패턴을 보입니다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하지만 남성에 비해 여성에서 비교적 높은 시도 빈도를 유지하는 경향이 나타나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여성의 통증 관리 요구가 더 높을 수 있음을 시사합니다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수술 유형에 따른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영향**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수술 유형에 따라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발생률이 다르게 나타났으며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일반외과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(GS)**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와 **흉부외과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(CS)**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수술에서 상대적으로 높은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발생률을 보였습니다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다른 수술 유형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이비인후과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치과 등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에서는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발생률이 낮아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수술 유형이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발생에 중요한 요소임을 알 수 있습니다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 분석을 통해 성별 및 수술 유형별로 맞춤형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예방과 통증 관리 전략이 필요할 수 있음을 확인할 수 있습니다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endParaRPr lang="ko-KR" altLang="en-US" sz="14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6702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6AAB50-D92D-1D56-7A49-FABA89B7F468}"/>
              </a:ext>
            </a:extLst>
          </p:cNvPr>
          <p:cNvSpPr txBox="1"/>
          <p:nvPr/>
        </p:nvSpPr>
        <p:spPr>
          <a:xfrm>
            <a:off x="344129" y="148783"/>
            <a:ext cx="950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시간 경과에 따른 성별 기반 </a:t>
            </a:r>
            <a:r>
              <a:rPr lang="ko-KR" altLang="en-US" b="1" u="sng" dirty="0" err="1">
                <a:latin typeface="+mn-ea"/>
              </a:rPr>
              <a:t>볼루스</a:t>
            </a:r>
            <a:r>
              <a:rPr lang="ko-KR" altLang="en-US" b="1" u="sng" dirty="0">
                <a:latin typeface="+mn-ea"/>
              </a:rPr>
              <a:t> 패턴 분석 수술 유형별 </a:t>
            </a:r>
            <a:r>
              <a:rPr lang="en-US" altLang="ko-KR" b="1" u="sng" dirty="0">
                <a:latin typeface="+mn-ea"/>
              </a:rPr>
              <a:t>NRS </a:t>
            </a:r>
            <a:r>
              <a:rPr lang="ko-KR" altLang="en-US" b="1" u="sng" dirty="0">
                <a:latin typeface="+mn-ea"/>
              </a:rPr>
              <a:t>및 </a:t>
            </a:r>
            <a:r>
              <a:rPr lang="en-US" altLang="ko-KR" b="1" u="sng" dirty="0">
                <a:latin typeface="+mn-ea"/>
              </a:rPr>
              <a:t>PONV </a:t>
            </a:r>
            <a:r>
              <a:rPr lang="ko-KR" altLang="en-US" b="1" u="sng" dirty="0">
                <a:latin typeface="+mn-ea"/>
              </a:rPr>
              <a:t>검사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A4A4F-533C-E578-1C2E-D378E230E689}"/>
              </a:ext>
            </a:extLst>
          </p:cNvPr>
          <p:cNvSpPr txBox="1"/>
          <p:nvPr/>
        </p:nvSpPr>
        <p:spPr>
          <a:xfrm>
            <a:off x="344129" y="651063"/>
            <a:ext cx="10815484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# </a:t>
            </a:r>
            <a:r>
              <a:rPr lang="ko-KR" altLang="en-US" sz="900" dirty="0" err="1"/>
              <a:t>Analyzing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gender-based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</a:t>
            </a:r>
            <a:r>
              <a:rPr lang="ko-KR" altLang="en-US" sz="900" dirty="0"/>
              <a:t> </a:t>
            </a:r>
            <a:r>
              <a:rPr lang="ko-KR" altLang="en-US" sz="900" dirty="0" err="1"/>
              <a:t>patterns</a:t>
            </a:r>
            <a:r>
              <a:rPr lang="ko-KR" altLang="en-US" sz="900" dirty="0"/>
              <a:t> </a:t>
            </a:r>
            <a:r>
              <a:rPr lang="ko-KR" altLang="en-US" sz="900" dirty="0" err="1"/>
              <a:t>over</a:t>
            </a:r>
            <a:r>
              <a:rPr lang="ko-KR" altLang="en-US" sz="900" dirty="0"/>
              <a:t> </a:t>
            </a:r>
            <a:r>
              <a:rPr lang="ko-KR" altLang="en-US" sz="900" dirty="0" err="1"/>
              <a:t>time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calculating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cumulative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</a:t>
            </a:r>
            <a:r>
              <a:rPr lang="ko-KR" altLang="en-US" sz="900" dirty="0"/>
              <a:t> </a:t>
            </a:r>
            <a:r>
              <a:rPr lang="ko-KR" altLang="en-US" sz="900" dirty="0" err="1"/>
              <a:t>attempts</a:t>
            </a:r>
            <a:r>
              <a:rPr lang="ko-KR" altLang="en-US" sz="900" dirty="0"/>
              <a:t>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each</a:t>
            </a:r>
            <a:r>
              <a:rPr lang="ko-KR" altLang="en-US" sz="900" dirty="0"/>
              <a:t> </a:t>
            </a:r>
            <a:r>
              <a:rPr lang="ko-KR" altLang="en-US" sz="900" dirty="0" err="1"/>
              <a:t>time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interval</a:t>
            </a:r>
            <a:r>
              <a:rPr lang="ko-KR" altLang="en-US" sz="900" dirty="0"/>
              <a:t>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gender</a:t>
            </a:r>
            <a:endParaRPr lang="ko-KR" altLang="en-US" sz="900" dirty="0"/>
          </a:p>
          <a:p>
            <a:r>
              <a:rPr lang="ko-KR" altLang="en-US" sz="900" dirty="0" err="1"/>
              <a:t>bolus_patterns_by_gender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data_latest.groupby</a:t>
            </a:r>
            <a:r>
              <a:rPr lang="ko-KR" altLang="en-US" sz="900" dirty="0"/>
              <a:t>('성별')[</a:t>
            </a:r>
            <a:r>
              <a:rPr lang="ko-KR" altLang="en-US" sz="900" dirty="0" err="1"/>
              <a:t>time_bolus_columns</a:t>
            </a:r>
            <a:r>
              <a:rPr lang="ko-KR" altLang="en-US" sz="900" dirty="0"/>
              <a:t>].</a:t>
            </a:r>
            <a:r>
              <a:rPr lang="ko-KR" altLang="en-US" sz="900" dirty="0" err="1"/>
              <a:t>mean</a:t>
            </a:r>
            <a:r>
              <a:rPr lang="ko-KR" altLang="en-US" sz="900" dirty="0"/>
              <a:t>()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Visualizing</a:t>
            </a:r>
            <a:r>
              <a:rPr lang="ko-KR" altLang="en-US" sz="900" dirty="0"/>
              <a:t> </a:t>
            </a:r>
            <a:r>
              <a:rPr lang="ko-KR" altLang="en-US" sz="900" dirty="0" err="1"/>
              <a:t>gender-based</a:t>
            </a:r>
            <a:r>
              <a:rPr lang="ko-KR" altLang="en-US" sz="900" dirty="0"/>
              <a:t> </a:t>
            </a:r>
            <a:r>
              <a:rPr lang="ko-KR" altLang="en-US" sz="900" dirty="0" err="1"/>
              <a:t>cumulative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</a:t>
            </a:r>
            <a:r>
              <a:rPr lang="ko-KR" altLang="en-US" sz="900" dirty="0"/>
              <a:t> </a:t>
            </a:r>
            <a:r>
              <a:rPr lang="ko-KR" altLang="en-US" sz="900" dirty="0" err="1"/>
              <a:t>patterns</a:t>
            </a:r>
            <a:r>
              <a:rPr lang="ko-KR" altLang="en-US" sz="900" dirty="0"/>
              <a:t> </a:t>
            </a:r>
            <a:r>
              <a:rPr lang="ko-KR" altLang="en-US" sz="900" dirty="0" err="1"/>
              <a:t>over</a:t>
            </a:r>
            <a:r>
              <a:rPr lang="ko-KR" altLang="en-US" sz="900" dirty="0"/>
              <a:t> </a:t>
            </a:r>
            <a:r>
              <a:rPr lang="ko-KR" altLang="en-US" sz="900" dirty="0" err="1"/>
              <a:t>time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intervals</a:t>
            </a:r>
            <a:endParaRPr lang="ko-KR" altLang="en-US" sz="900" dirty="0"/>
          </a:p>
          <a:p>
            <a:r>
              <a:rPr lang="ko-KR" altLang="en-US" sz="900" dirty="0" err="1"/>
              <a:t>plt.figure</a:t>
            </a:r>
            <a:r>
              <a:rPr lang="ko-KR" altLang="en-US" sz="900" dirty="0"/>
              <a:t>(</a:t>
            </a:r>
            <a:r>
              <a:rPr lang="ko-KR" altLang="en-US" sz="900" dirty="0" err="1"/>
              <a:t>figsize</a:t>
            </a:r>
            <a:r>
              <a:rPr lang="ko-KR" altLang="en-US" sz="900" dirty="0"/>
              <a:t>=(14, 8))</a:t>
            </a:r>
          </a:p>
          <a:p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gender</a:t>
            </a:r>
            <a:r>
              <a:rPr lang="ko-KR" altLang="en-US" sz="900" dirty="0"/>
              <a:t> </a:t>
            </a:r>
            <a:r>
              <a:rPr lang="ko-KR" altLang="en-US" sz="900" dirty="0" err="1"/>
              <a:t>in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bolus_patterns_by_gender.index</a:t>
            </a:r>
            <a:r>
              <a:rPr lang="ko-KR" altLang="en-US" sz="900" dirty="0"/>
              <a:t>:</a:t>
            </a:r>
          </a:p>
          <a:p>
            <a:r>
              <a:rPr lang="ko-KR" altLang="en-US" sz="900" dirty="0"/>
              <a:t>    </a:t>
            </a:r>
            <a:r>
              <a:rPr lang="ko-KR" altLang="en-US" sz="900" dirty="0" err="1"/>
              <a:t>plt.plot</a:t>
            </a:r>
            <a:r>
              <a:rPr lang="ko-KR" altLang="en-US" sz="900" dirty="0"/>
              <a:t>(</a:t>
            </a:r>
            <a:r>
              <a:rPr lang="ko-KR" altLang="en-US" sz="900" dirty="0" err="1"/>
              <a:t>bolus_patterns_by_gender.columns</a:t>
            </a:r>
            <a:r>
              <a:rPr lang="ko-KR" altLang="en-US" sz="900" dirty="0"/>
              <a:t>, </a:t>
            </a:r>
            <a:r>
              <a:rPr lang="ko-KR" altLang="en-US" sz="900" dirty="0" err="1"/>
              <a:t>bolus_patterns_by_gender.loc</a:t>
            </a:r>
            <a:r>
              <a:rPr lang="ko-KR" altLang="en-US" sz="900" dirty="0"/>
              <a:t>[</a:t>
            </a:r>
            <a:r>
              <a:rPr lang="ko-KR" altLang="en-US" sz="900" dirty="0" err="1"/>
              <a:t>gender</a:t>
            </a:r>
            <a:r>
              <a:rPr lang="ko-KR" altLang="en-US" sz="900" dirty="0"/>
              <a:t>], </a:t>
            </a:r>
            <a:r>
              <a:rPr lang="ko-KR" altLang="en-US" sz="900" dirty="0" err="1"/>
              <a:t>marker</a:t>
            </a:r>
            <a:r>
              <a:rPr lang="ko-KR" altLang="en-US" sz="900" dirty="0"/>
              <a:t>='</a:t>
            </a:r>
            <a:r>
              <a:rPr lang="ko-KR" altLang="en-US" sz="900" dirty="0" err="1"/>
              <a:t>o</a:t>
            </a:r>
            <a:r>
              <a:rPr lang="ko-KR" altLang="en-US" sz="900" dirty="0"/>
              <a:t>', </a:t>
            </a:r>
            <a:r>
              <a:rPr lang="ko-KR" altLang="en-US" sz="900" dirty="0" err="1"/>
              <a:t>linestyle</a:t>
            </a:r>
            <a:r>
              <a:rPr lang="ko-KR" altLang="en-US" sz="900" dirty="0"/>
              <a:t>='-', </a:t>
            </a:r>
            <a:r>
              <a:rPr lang="ko-KR" altLang="en-US" sz="900" dirty="0" err="1"/>
              <a:t>label</a:t>
            </a:r>
            <a:r>
              <a:rPr lang="ko-KR" altLang="en-US" sz="900" dirty="0"/>
              <a:t>=</a:t>
            </a:r>
            <a:r>
              <a:rPr lang="ko-KR" altLang="en-US" sz="900" dirty="0" err="1"/>
              <a:t>gender</a:t>
            </a:r>
            <a:r>
              <a:rPr lang="ko-KR" altLang="en-US" sz="900" dirty="0"/>
              <a:t>)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plt.title</a:t>
            </a:r>
            <a:r>
              <a:rPr lang="ko-KR" altLang="en-US" sz="900" dirty="0"/>
              <a:t>('</a:t>
            </a:r>
            <a:r>
              <a:rPr lang="ko-KR" altLang="en-US" sz="900" dirty="0" err="1"/>
              <a:t>Gender-Based</a:t>
            </a:r>
            <a:r>
              <a:rPr lang="ko-KR" altLang="en-US" sz="900" dirty="0"/>
              <a:t> </a:t>
            </a:r>
            <a:r>
              <a:rPr lang="ko-KR" altLang="en-US" sz="900" dirty="0" err="1"/>
              <a:t>Cumulative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</a:t>
            </a:r>
            <a:r>
              <a:rPr lang="ko-KR" altLang="en-US" sz="900" dirty="0"/>
              <a:t> </a:t>
            </a:r>
            <a:r>
              <a:rPr lang="ko-KR" altLang="en-US" sz="900" dirty="0" err="1"/>
              <a:t>Patterns</a:t>
            </a:r>
            <a:r>
              <a:rPr lang="ko-KR" altLang="en-US" sz="900" dirty="0"/>
              <a:t> </a:t>
            </a:r>
            <a:r>
              <a:rPr lang="ko-KR" altLang="en-US" sz="900" dirty="0" err="1"/>
              <a:t>Over</a:t>
            </a:r>
            <a:r>
              <a:rPr lang="ko-KR" altLang="en-US" sz="900" dirty="0"/>
              <a:t> Time')</a:t>
            </a:r>
          </a:p>
          <a:p>
            <a:r>
              <a:rPr lang="ko-KR" altLang="en-US" sz="900" dirty="0" err="1"/>
              <a:t>plt.xlabel</a:t>
            </a:r>
            <a:r>
              <a:rPr lang="ko-KR" altLang="en-US" sz="900" dirty="0"/>
              <a:t>('Time </a:t>
            </a:r>
            <a:r>
              <a:rPr lang="ko-KR" altLang="en-US" sz="900" dirty="0" err="1"/>
              <a:t>Interval</a:t>
            </a:r>
            <a:r>
              <a:rPr lang="ko-KR" altLang="en-US" sz="900" dirty="0"/>
              <a:t> (</a:t>
            </a:r>
            <a:r>
              <a:rPr lang="ko-KR" altLang="en-US" sz="900" dirty="0" err="1"/>
              <a:t>Hours</a:t>
            </a:r>
            <a:r>
              <a:rPr lang="ko-KR" altLang="en-US" sz="900" dirty="0"/>
              <a:t>)')</a:t>
            </a:r>
          </a:p>
          <a:p>
            <a:r>
              <a:rPr lang="ko-KR" altLang="en-US" sz="900" dirty="0" err="1"/>
              <a:t>plt.ylabel</a:t>
            </a:r>
            <a:r>
              <a:rPr lang="ko-KR" altLang="en-US" sz="900" dirty="0"/>
              <a:t>('</a:t>
            </a:r>
            <a:r>
              <a:rPr lang="ko-KR" altLang="en-US" sz="900" dirty="0" err="1"/>
              <a:t>Average</a:t>
            </a:r>
            <a:r>
              <a:rPr lang="ko-KR" altLang="en-US" sz="900" dirty="0"/>
              <a:t> </a:t>
            </a:r>
            <a:r>
              <a:rPr lang="ko-KR" altLang="en-US" sz="900" dirty="0" err="1"/>
              <a:t>Cumulative</a:t>
            </a:r>
            <a:r>
              <a:rPr lang="ko-KR" altLang="en-US" sz="900" dirty="0"/>
              <a:t> </a:t>
            </a:r>
            <a:r>
              <a:rPr lang="ko-KR" altLang="en-US" sz="900" dirty="0" err="1"/>
              <a:t>Bolus</a:t>
            </a:r>
            <a:r>
              <a:rPr lang="ko-KR" altLang="en-US" sz="900" dirty="0"/>
              <a:t> </a:t>
            </a:r>
            <a:r>
              <a:rPr lang="ko-KR" altLang="en-US" sz="900" dirty="0" err="1"/>
              <a:t>Attempts</a:t>
            </a:r>
            <a:r>
              <a:rPr lang="ko-KR" altLang="en-US" sz="900" dirty="0"/>
              <a:t> (</a:t>
            </a:r>
            <a:r>
              <a:rPr lang="ko-KR" altLang="en-US" sz="900" dirty="0" err="1"/>
              <a:t>mL</a:t>
            </a:r>
            <a:r>
              <a:rPr lang="ko-KR" altLang="en-US" sz="900" dirty="0"/>
              <a:t>)')</a:t>
            </a:r>
          </a:p>
          <a:p>
            <a:r>
              <a:rPr lang="ko-KR" altLang="en-US" sz="900" dirty="0" err="1"/>
              <a:t>plt.legend</a:t>
            </a:r>
            <a:r>
              <a:rPr lang="ko-KR" altLang="en-US" sz="900" dirty="0"/>
              <a:t>(</a:t>
            </a:r>
            <a:r>
              <a:rPr lang="ko-KR" altLang="en-US" sz="900" dirty="0" err="1"/>
              <a:t>title</a:t>
            </a:r>
            <a:r>
              <a:rPr lang="ko-KR" altLang="en-US" sz="900" dirty="0"/>
              <a:t>='</a:t>
            </a:r>
            <a:r>
              <a:rPr lang="ko-KR" altLang="en-US" sz="900" dirty="0" err="1"/>
              <a:t>Gender</a:t>
            </a:r>
            <a:r>
              <a:rPr lang="ko-KR" altLang="en-US" sz="900" dirty="0"/>
              <a:t>')</a:t>
            </a:r>
          </a:p>
          <a:p>
            <a:r>
              <a:rPr lang="ko-KR" altLang="en-US" sz="900" dirty="0" err="1"/>
              <a:t>plt.grid</a:t>
            </a:r>
            <a:r>
              <a:rPr lang="ko-KR" altLang="en-US" sz="900" dirty="0"/>
              <a:t>(</a:t>
            </a:r>
            <a:r>
              <a:rPr lang="ko-KR" altLang="en-US" sz="900" dirty="0" err="1"/>
              <a:t>axis</a:t>
            </a:r>
            <a:r>
              <a:rPr lang="ko-KR" altLang="en-US" sz="900" dirty="0"/>
              <a:t>='</a:t>
            </a:r>
            <a:r>
              <a:rPr lang="ko-KR" altLang="en-US" sz="900" dirty="0" err="1"/>
              <a:t>y</a:t>
            </a:r>
            <a:r>
              <a:rPr lang="ko-KR" altLang="en-US" sz="900" dirty="0"/>
              <a:t>', </a:t>
            </a:r>
            <a:r>
              <a:rPr lang="ko-KR" altLang="en-US" sz="900" dirty="0" err="1"/>
              <a:t>linestyle</a:t>
            </a:r>
            <a:r>
              <a:rPr lang="ko-KR" altLang="en-US" sz="900" dirty="0"/>
              <a:t>='--', </a:t>
            </a:r>
            <a:r>
              <a:rPr lang="ko-KR" altLang="en-US" sz="900" dirty="0" err="1"/>
              <a:t>alpha</a:t>
            </a:r>
            <a:r>
              <a:rPr lang="ko-KR" altLang="en-US" sz="900" dirty="0"/>
              <a:t>=0.7)</a:t>
            </a:r>
          </a:p>
          <a:p>
            <a:r>
              <a:rPr lang="ko-KR" altLang="en-US" sz="900" dirty="0" err="1"/>
              <a:t>plt.show</a:t>
            </a:r>
            <a:r>
              <a:rPr lang="ko-KR" altLang="en-US" sz="900" dirty="0"/>
              <a:t>()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Examining</a:t>
            </a:r>
            <a:r>
              <a:rPr lang="ko-KR" altLang="en-US" sz="900" dirty="0"/>
              <a:t> NRS and PONV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surgery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type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assess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their</a:t>
            </a:r>
            <a:r>
              <a:rPr lang="ko-KR" altLang="en-US" sz="900" dirty="0"/>
              <a:t> </a:t>
            </a:r>
            <a:r>
              <a:rPr lang="ko-KR" altLang="en-US" sz="900" dirty="0" err="1"/>
              <a:t>relationship</a:t>
            </a:r>
            <a:r>
              <a:rPr lang="ko-KR" altLang="en-US" sz="900" dirty="0"/>
              <a:t> and </a:t>
            </a:r>
            <a:r>
              <a:rPr lang="ko-KR" altLang="en-US" sz="900" dirty="0" err="1"/>
              <a:t>patterns</a:t>
            </a:r>
            <a:endParaRPr lang="ko-KR" altLang="en-US" sz="900" dirty="0"/>
          </a:p>
          <a:p>
            <a:r>
              <a:rPr lang="ko-KR" altLang="en-US" sz="900" dirty="0" err="1"/>
              <a:t>nrs_ponv_by_surgery_type</a:t>
            </a:r>
            <a:r>
              <a:rPr lang="ko-KR" altLang="en-US" sz="900" dirty="0"/>
              <a:t> = </a:t>
            </a:r>
            <a:r>
              <a:rPr lang="ko-KR" altLang="en-US" sz="900" dirty="0" err="1"/>
              <a:t>data_latest.groupby</a:t>
            </a:r>
            <a:r>
              <a:rPr lang="ko-KR" altLang="en-US" sz="900" dirty="0"/>
              <a:t>('수술과').</a:t>
            </a:r>
            <a:r>
              <a:rPr lang="ko-KR" altLang="en-US" sz="900" dirty="0" err="1"/>
              <a:t>agg</a:t>
            </a:r>
            <a:r>
              <a:rPr lang="ko-KR" altLang="en-US" sz="900" dirty="0"/>
              <a:t>({</a:t>
            </a:r>
          </a:p>
          <a:p>
            <a:r>
              <a:rPr lang="ko-KR" altLang="en-US" sz="900" dirty="0"/>
              <a:t>    'Avg_nrs_pod0': '</a:t>
            </a:r>
            <a:r>
              <a:rPr lang="ko-KR" altLang="en-US" sz="900" dirty="0" err="1"/>
              <a:t>mean</a:t>
            </a:r>
            <a:r>
              <a:rPr lang="ko-KR" altLang="en-US" sz="900" dirty="0"/>
              <a:t>',   # </a:t>
            </a:r>
            <a:r>
              <a:rPr lang="ko-KR" altLang="en-US" sz="900" dirty="0" err="1"/>
              <a:t>Average</a:t>
            </a:r>
            <a:r>
              <a:rPr lang="ko-KR" altLang="en-US" sz="900" dirty="0"/>
              <a:t> NRS </a:t>
            </a:r>
            <a:r>
              <a:rPr lang="ko-KR" altLang="en-US" sz="900" dirty="0" err="1"/>
              <a:t>score</a:t>
            </a:r>
            <a:endParaRPr lang="ko-KR" altLang="en-US" sz="900" dirty="0"/>
          </a:p>
          <a:p>
            <a:r>
              <a:rPr lang="ko-KR" altLang="en-US" sz="900" dirty="0"/>
              <a:t>    'PONV0': '</a:t>
            </a:r>
            <a:r>
              <a:rPr lang="ko-KR" altLang="en-US" sz="900" dirty="0" err="1"/>
              <a:t>mean</a:t>
            </a:r>
            <a:r>
              <a:rPr lang="ko-KR" altLang="en-US" sz="900" dirty="0"/>
              <a:t>'           # PONV </a:t>
            </a:r>
            <a:r>
              <a:rPr lang="ko-KR" altLang="en-US" sz="900" dirty="0" err="1"/>
              <a:t>occurrence</a:t>
            </a:r>
            <a:r>
              <a:rPr lang="ko-KR" altLang="en-US" sz="900" dirty="0"/>
              <a:t> </a:t>
            </a:r>
            <a:r>
              <a:rPr lang="ko-KR" altLang="en-US" sz="900" dirty="0" err="1"/>
              <a:t>rate</a:t>
            </a:r>
            <a:endParaRPr lang="ko-KR" altLang="en-US" sz="900" dirty="0"/>
          </a:p>
          <a:p>
            <a:r>
              <a:rPr lang="ko-KR" altLang="en-US" sz="900" dirty="0"/>
              <a:t>})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Converting</a:t>
            </a:r>
            <a:r>
              <a:rPr lang="ko-KR" altLang="en-US" sz="900" dirty="0"/>
              <a:t> PONV </a:t>
            </a:r>
            <a:r>
              <a:rPr lang="ko-KR" altLang="en-US" sz="900" dirty="0" err="1"/>
              <a:t>rate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percentage</a:t>
            </a:r>
            <a:r>
              <a:rPr lang="ko-KR" altLang="en-US" sz="900" dirty="0"/>
              <a:t>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</a:t>
            </a:r>
            <a:r>
              <a:rPr lang="ko-KR" altLang="en-US" sz="900" dirty="0" err="1"/>
              <a:t>easier</a:t>
            </a:r>
            <a:r>
              <a:rPr lang="ko-KR" altLang="en-US" sz="900" dirty="0"/>
              <a:t> </a:t>
            </a:r>
            <a:r>
              <a:rPr lang="ko-KR" altLang="en-US" sz="900" dirty="0" err="1"/>
              <a:t>interpretation</a:t>
            </a:r>
            <a:endParaRPr lang="ko-KR" altLang="en-US" sz="900" dirty="0"/>
          </a:p>
          <a:p>
            <a:r>
              <a:rPr lang="ko-KR" altLang="en-US" sz="900" dirty="0" err="1"/>
              <a:t>nrs_ponv_by_surgery_type</a:t>
            </a:r>
            <a:r>
              <a:rPr lang="ko-KR" altLang="en-US" sz="900" dirty="0"/>
              <a:t>['PONV0'] = </a:t>
            </a:r>
            <a:r>
              <a:rPr lang="ko-KR" altLang="en-US" sz="900" dirty="0" err="1"/>
              <a:t>nrs_ponv_by_surgery_type</a:t>
            </a:r>
            <a:r>
              <a:rPr lang="ko-KR" altLang="en-US" sz="900" dirty="0"/>
              <a:t>['PONV0'] * 100  # </a:t>
            </a:r>
            <a:r>
              <a:rPr lang="ko-KR" altLang="en-US" sz="900" dirty="0" err="1"/>
              <a:t>Convert</a:t>
            </a:r>
            <a:r>
              <a:rPr lang="ko-KR" altLang="en-US" sz="900" dirty="0"/>
              <a:t> </a:t>
            </a:r>
            <a:r>
              <a:rPr lang="ko-KR" altLang="en-US" sz="900" dirty="0" err="1"/>
              <a:t>to</a:t>
            </a:r>
            <a:r>
              <a:rPr lang="ko-KR" altLang="en-US" sz="900" dirty="0"/>
              <a:t> </a:t>
            </a:r>
            <a:r>
              <a:rPr lang="ko-KR" altLang="en-US" sz="900" dirty="0" err="1"/>
              <a:t>percentage</a:t>
            </a:r>
            <a:endParaRPr lang="ko-KR" altLang="en-US" sz="900" dirty="0"/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Visualizing</a:t>
            </a:r>
            <a:r>
              <a:rPr lang="ko-KR" altLang="en-US" sz="900" dirty="0"/>
              <a:t> NRS and PONV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surgery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type</a:t>
            </a:r>
            <a:endParaRPr lang="ko-KR" altLang="en-US" sz="900" dirty="0"/>
          </a:p>
          <a:p>
            <a:r>
              <a:rPr lang="ko-KR" altLang="en-US" sz="900" dirty="0" err="1"/>
              <a:t>fig</a:t>
            </a:r>
            <a:r>
              <a:rPr lang="ko-KR" altLang="en-US" sz="900" dirty="0"/>
              <a:t>, ax1 = </a:t>
            </a:r>
            <a:r>
              <a:rPr lang="ko-KR" altLang="en-US" sz="900" dirty="0" err="1"/>
              <a:t>plt.subplots</a:t>
            </a:r>
            <a:r>
              <a:rPr lang="ko-KR" altLang="en-US" sz="900" dirty="0"/>
              <a:t>(</a:t>
            </a:r>
            <a:r>
              <a:rPr lang="ko-KR" altLang="en-US" sz="900" dirty="0" err="1"/>
              <a:t>figsize</a:t>
            </a:r>
            <a:r>
              <a:rPr lang="ko-KR" altLang="en-US" sz="900" dirty="0"/>
              <a:t>=(12, 6))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Bar</a:t>
            </a:r>
            <a:r>
              <a:rPr lang="ko-KR" altLang="en-US" sz="900" dirty="0"/>
              <a:t> </a:t>
            </a:r>
            <a:r>
              <a:rPr lang="ko-KR" altLang="en-US" sz="900" dirty="0" err="1"/>
              <a:t>plot</a:t>
            </a:r>
            <a:r>
              <a:rPr lang="ko-KR" altLang="en-US" sz="900" dirty="0"/>
              <a:t>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NRS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left</a:t>
            </a:r>
            <a:r>
              <a:rPr lang="ko-KR" altLang="en-US" sz="900" dirty="0"/>
              <a:t> </a:t>
            </a:r>
            <a:r>
              <a:rPr lang="ko-KR" altLang="en-US" sz="900" dirty="0" err="1"/>
              <a:t>y-axis</a:t>
            </a:r>
            <a:endParaRPr lang="ko-KR" altLang="en-US" sz="900" dirty="0"/>
          </a:p>
          <a:p>
            <a:r>
              <a:rPr lang="ko-KR" altLang="en-US" sz="900" dirty="0"/>
              <a:t>ax1.set_title('NRS and PONV </a:t>
            </a:r>
            <a:r>
              <a:rPr lang="ko-KR" altLang="en-US" sz="900" dirty="0" err="1"/>
              <a:t>by</a:t>
            </a:r>
            <a:r>
              <a:rPr lang="ko-KR" altLang="en-US" sz="900" dirty="0"/>
              <a:t> </a:t>
            </a:r>
            <a:r>
              <a:rPr lang="ko-KR" altLang="en-US" sz="900" dirty="0" err="1"/>
              <a:t>Surgery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Type</a:t>
            </a:r>
            <a:r>
              <a:rPr lang="ko-KR" altLang="en-US" sz="900" dirty="0"/>
              <a:t>')</a:t>
            </a:r>
          </a:p>
          <a:p>
            <a:r>
              <a:rPr lang="ko-KR" altLang="en-US" sz="900" dirty="0"/>
              <a:t>ax1.set_xlabel('</a:t>
            </a:r>
            <a:r>
              <a:rPr lang="ko-KR" altLang="en-US" sz="900" dirty="0" err="1"/>
              <a:t>Surgery</a:t>
            </a:r>
            <a:r>
              <a:rPr lang="ko-KR" altLang="en-US" sz="900" dirty="0"/>
              <a:t> </a:t>
            </a:r>
            <a:r>
              <a:rPr lang="ko-KR" altLang="en-US" sz="900" dirty="0" err="1"/>
              <a:t>Type</a:t>
            </a:r>
            <a:r>
              <a:rPr lang="ko-KR" altLang="en-US" sz="900" dirty="0"/>
              <a:t>')</a:t>
            </a:r>
          </a:p>
          <a:p>
            <a:r>
              <a:rPr lang="ko-KR" altLang="en-US" sz="900" dirty="0"/>
              <a:t>ax1.set_ylabel('</a:t>
            </a:r>
            <a:r>
              <a:rPr lang="ko-KR" altLang="en-US" sz="900" dirty="0" err="1"/>
              <a:t>Average</a:t>
            </a:r>
            <a:r>
              <a:rPr lang="ko-KR" altLang="en-US" sz="900" dirty="0"/>
              <a:t> NRS </a:t>
            </a:r>
            <a:r>
              <a:rPr lang="ko-KR" altLang="en-US" sz="900" dirty="0" err="1"/>
              <a:t>Score</a:t>
            </a:r>
            <a:r>
              <a:rPr lang="ko-KR" altLang="en-US" sz="900" dirty="0"/>
              <a:t>', </a:t>
            </a:r>
            <a:r>
              <a:rPr lang="ko-KR" altLang="en-US" sz="900" dirty="0" err="1"/>
              <a:t>color</a:t>
            </a:r>
            <a:r>
              <a:rPr lang="ko-KR" altLang="en-US" sz="900" dirty="0"/>
              <a:t>='</a:t>
            </a:r>
            <a:r>
              <a:rPr lang="ko-KR" altLang="en-US" sz="900" dirty="0" err="1"/>
              <a:t>tab:blue</a:t>
            </a:r>
            <a:r>
              <a:rPr lang="ko-KR" altLang="en-US" sz="900" dirty="0"/>
              <a:t>')</a:t>
            </a:r>
          </a:p>
          <a:p>
            <a:r>
              <a:rPr lang="ko-KR" altLang="en-US" sz="900" dirty="0"/>
              <a:t>ax1.bar(</a:t>
            </a:r>
            <a:r>
              <a:rPr lang="ko-KR" altLang="en-US" sz="900" dirty="0" err="1"/>
              <a:t>nrs_ponv_by_surgery_type.index</a:t>
            </a:r>
            <a:r>
              <a:rPr lang="ko-KR" altLang="en-US" sz="900" dirty="0"/>
              <a:t>, </a:t>
            </a:r>
            <a:r>
              <a:rPr lang="ko-KR" altLang="en-US" sz="900" dirty="0" err="1"/>
              <a:t>nrs_ponv_by_surgery_type</a:t>
            </a:r>
            <a:r>
              <a:rPr lang="ko-KR" altLang="en-US" sz="900" dirty="0"/>
              <a:t>['Avg_nrs_pod0'], </a:t>
            </a:r>
            <a:r>
              <a:rPr lang="ko-KR" altLang="en-US" sz="900" dirty="0" err="1"/>
              <a:t>color</a:t>
            </a:r>
            <a:r>
              <a:rPr lang="ko-KR" altLang="en-US" sz="900" dirty="0"/>
              <a:t>='</a:t>
            </a:r>
            <a:r>
              <a:rPr lang="ko-KR" altLang="en-US" sz="900" dirty="0" err="1"/>
              <a:t>tab:blue</a:t>
            </a:r>
            <a:r>
              <a:rPr lang="ko-KR" altLang="en-US" sz="900" dirty="0"/>
              <a:t>', </a:t>
            </a:r>
            <a:r>
              <a:rPr lang="ko-KR" altLang="en-US" sz="900" dirty="0" err="1"/>
              <a:t>alpha</a:t>
            </a:r>
            <a:r>
              <a:rPr lang="ko-KR" altLang="en-US" sz="900" dirty="0"/>
              <a:t>=0.6, </a:t>
            </a:r>
            <a:r>
              <a:rPr lang="ko-KR" altLang="en-US" sz="900" dirty="0" err="1"/>
              <a:t>label</a:t>
            </a:r>
            <a:r>
              <a:rPr lang="ko-KR" altLang="en-US" sz="900" dirty="0"/>
              <a:t>='</a:t>
            </a:r>
            <a:r>
              <a:rPr lang="ko-KR" altLang="en-US" sz="900" dirty="0" err="1"/>
              <a:t>Average</a:t>
            </a:r>
            <a:r>
              <a:rPr lang="ko-KR" altLang="en-US" sz="900" dirty="0"/>
              <a:t> NRS')</a:t>
            </a:r>
          </a:p>
          <a:p>
            <a:r>
              <a:rPr lang="ko-KR" altLang="en-US" sz="900" dirty="0"/>
              <a:t>ax1.tick_params(</a:t>
            </a:r>
            <a:r>
              <a:rPr lang="ko-KR" altLang="en-US" sz="900" dirty="0" err="1"/>
              <a:t>axis</a:t>
            </a:r>
            <a:r>
              <a:rPr lang="ko-KR" altLang="en-US" sz="900" dirty="0"/>
              <a:t>='</a:t>
            </a:r>
            <a:r>
              <a:rPr lang="ko-KR" altLang="en-US" sz="900" dirty="0" err="1"/>
              <a:t>y</a:t>
            </a:r>
            <a:r>
              <a:rPr lang="ko-KR" altLang="en-US" sz="900" dirty="0"/>
              <a:t>', </a:t>
            </a:r>
            <a:r>
              <a:rPr lang="ko-KR" altLang="en-US" sz="900" dirty="0" err="1"/>
              <a:t>labelcolor</a:t>
            </a:r>
            <a:r>
              <a:rPr lang="ko-KR" altLang="en-US" sz="900" dirty="0"/>
              <a:t>='</a:t>
            </a:r>
            <a:r>
              <a:rPr lang="ko-KR" altLang="en-US" sz="900" dirty="0" err="1"/>
              <a:t>tab:blue</a:t>
            </a:r>
            <a:r>
              <a:rPr lang="ko-KR" altLang="en-US" sz="900" dirty="0"/>
              <a:t>')</a:t>
            </a:r>
          </a:p>
          <a:p>
            <a:endParaRPr lang="ko-KR" altLang="en-US" sz="900" dirty="0"/>
          </a:p>
          <a:p>
            <a:r>
              <a:rPr lang="ko-KR" altLang="en-US" sz="900" dirty="0"/>
              <a:t># </a:t>
            </a:r>
            <a:r>
              <a:rPr lang="ko-KR" altLang="en-US" sz="900" dirty="0" err="1"/>
              <a:t>Line</a:t>
            </a:r>
            <a:r>
              <a:rPr lang="ko-KR" altLang="en-US" sz="900" dirty="0"/>
              <a:t> </a:t>
            </a:r>
            <a:r>
              <a:rPr lang="ko-KR" altLang="en-US" sz="900" dirty="0" err="1"/>
              <a:t>plot</a:t>
            </a:r>
            <a:r>
              <a:rPr lang="ko-KR" altLang="en-US" sz="900" dirty="0"/>
              <a:t> </a:t>
            </a:r>
            <a:r>
              <a:rPr lang="ko-KR" altLang="en-US" sz="900" dirty="0" err="1"/>
              <a:t>for</a:t>
            </a:r>
            <a:r>
              <a:rPr lang="ko-KR" altLang="en-US" sz="900" dirty="0"/>
              <a:t> PONV </a:t>
            </a:r>
            <a:r>
              <a:rPr lang="ko-KR" altLang="en-US" sz="900" dirty="0" err="1"/>
              <a:t>rate</a:t>
            </a:r>
            <a:r>
              <a:rPr lang="ko-KR" altLang="en-US" sz="900" dirty="0"/>
              <a:t> </a:t>
            </a:r>
            <a:r>
              <a:rPr lang="ko-KR" altLang="en-US" sz="900" dirty="0" err="1"/>
              <a:t>on</a:t>
            </a:r>
            <a:r>
              <a:rPr lang="ko-KR" altLang="en-US" sz="900" dirty="0"/>
              <a:t> </a:t>
            </a:r>
            <a:r>
              <a:rPr lang="ko-KR" altLang="en-US" sz="900" dirty="0" err="1"/>
              <a:t>the</a:t>
            </a:r>
            <a:r>
              <a:rPr lang="ko-KR" altLang="en-US" sz="900" dirty="0"/>
              <a:t> </a:t>
            </a:r>
            <a:r>
              <a:rPr lang="ko-KR" altLang="en-US" sz="900" dirty="0" err="1"/>
              <a:t>right</a:t>
            </a:r>
            <a:r>
              <a:rPr lang="ko-KR" altLang="en-US" sz="900" dirty="0"/>
              <a:t> </a:t>
            </a:r>
            <a:r>
              <a:rPr lang="ko-KR" altLang="en-US" sz="900" dirty="0" err="1"/>
              <a:t>y-axis</a:t>
            </a:r>
            <a:endParaRPr lang="ko-KR" altLang="en-US" sz="900" dirty="0"/>
          </a:p>
          <a:p>
            <a:r>
              <a:rPr lang="ko-KR" altLang="en-US" sz="900" dirty="0"/>
              <a:t>ax2 = ax1.twinx()</a:t>
            </a:r>
          </a:p>
          <a:p>
            <a:r>
              <a:rPr lang="ko-KR" altLang="en-US" sz="900" dirty="0"/>
              <a:t>ax2.set_ylabel('PONV </a:t>
            </a:r>
            <a:r>
              <a:rPr lang="ko-KR" altLang="en-US" sz="900" dirty="0" err="1"/>
              <a:t>Rate</a:t>
            </a:r>
            <a:r>
              <a:rPr lang="ko-KR" altLang="en-US" sz="900" dirty="0"/>
              <a:t> (%)', </a:t>
            </a:r>
            <a:r>
              <a:rPr lang="ko-KR" altLang="en-US" sz="900" dirty="0" err="1"/>
              <a:t>color</a:t>
            </a:r>
            <a:r>
              <a:rPr lang="ko-KR" altLang="en-US" sz="900" dirty="0"/>
              <a:t>='</a:t>
            </a:r>
            <a:r>
              <a:rPr lang="ko-KR" altLang="en-US" sz="900" dirty="0" err="1"/>
              <a:t>tab:red</a:t>
            </a:r>
            <a:r>
              <a:rPr lang="ko-KR" altLang="en-US" sz="900" dirty="0"/>
              <a:t>')</a:t>
            </a:r>
          </a:p>
          <a:p>
            <a:r>
              <a:rPr lang="ko-KR" altLang="en-US" sz="900" dirty="0"/>
              <a:t>ax2.plot(</a:t>
            </a:r>
            <a:r>
              <a:rPr lang="ko-KR" altLang="en-US" sz="900" dirty="0" err="1"/>
              <a:t>nrs_ponv_by_surgery_type.index</a:t>
            </a:r>
            <a:r>
              <a:rPr lang="ko-KR" altLang="en-US" sz="900" dirty="0"/>
              <a:t>, </a:t>
            </a:r>
            <a:r>
              <a:rPr lang="ko-KR" altLang="en-US" sz="900" dirty="0" err="1"/>
              <a:t>nrs_ponv_by_surgery_type</a:t>
            </a:r>
            <a:r>
              <a:rPr lang="ko-KR" altLang="en-US" sz="900" dirty="0"/>
              <a:t>['PONV0'], </a:t>
            </a:r>
            <a:r>
              <a:rPr lang="ko-KR" altLang="en-US" sz="900" dirty="0" err="1"/>
              <a:t>color</a:t>
            </a:r>
            <a:r>
              <a:rPr lang="ko-KR" altLang="en-US" sz="900" dirty="0"/>
              <a:t>='</a:t>
            </a:r>
            <a:r>
              <a:rPr lang="ko-KR" altLang="en-US" sz="900" dirty="0" err="1"/>
              <a:t>tab:red</a:t>
            </a:r>
            <a:r>
              <a:rPr lang="ko-KR" altLang="en-US" sz="900" dirty="0"/>
              <a:t>', </a:t>
            </a:r>
            <a:r>
              <a:rPr lang="ko-KR" altLang="en-US" sz="900" dirty="0" err="1"/>
              <a:t>marker</a:t>
            </a:r>
            <a:r>
              <a:rPr lang="ko-KR" altLang="en-US" sz="900" dirty="0"/>
              <a:t>='</a:t>
            </a:r>
            <a:r>
              <a:rPr lang="ko-KR" altLang="en-US" sz="900" dirty="0" err="1"/>
              <a:t>o</a:t>
            </a:r>
            <a:r>
              <a:rPr lang="ko-KR" altLang="en-US" sz="900" dirty="0"/>
              <a:t>', </a:t>
            </a:r>
            <a:r>
              <a:rPr lang="ko-KR" altLang="en-US" sz="900" dirty="0" err="1"/>
              <a:t>label</a:t>
            </a:r>
            <a:r>
              <a:rPr lang="ko-KR" altLang="en-US" sz="900" dirty="0"/>
              <a:t>='PONV </a:t>
            </a:r>
            <a:r>
              <a:rPr lang="ko-KR" altLang="en-US" sz="900" dirty="0" err="1"/>
              <a:t>Rate</a:t>
            </a:r>
            <a:r>
              <a:rPr lang="ko-KR" altLang="en-US" sz="900" dirty="0"/>
              <a:t>')</a:t>
            </a:r>
          </a:p>
          <a:p>
            <a:r>
              <a:rPr lang="ko-KR" altLang="en-US" sz="900" dirty="0"/>
              <a:t>ax2.tick_params(</a:t>
            </a:r>
            <a:r>
              <a:rPr lang="ko-KR" altLang="en-US" sz="900" dirty="0" err="1"/>
              <a:t>axis</a:t>
            </a:r>
            <a:r>
              <a:rPr lang="ko-KR" altLang="en-US" sz="900" dirty="0"/>
              <a:t>='</a:t>
            </a:r>
            <a:r>
              <a:rPr lang="ko-KR" altLang="en-US" sz="900" dirty="0" err="1"/>
              <a:t>y</a:t>
            </a:r>
            <a:r>
              <a:rPr lang="ko-KR" altLang="en-US" sz="900" dirty="0"/>
              <a:t>', </a:t>
            </a:r>
            <a:r>
              <a:rPr lang="ko-KR" altLang="en-US" sz="900" dirty="0" err="1"/>
              <a:t>labelcolor</a:t>
            </a:r>
            <a:r>
              <a:rPr lang="ko-KR" altLang="en-US" sz="900" dirty="0"/>
              <a:t>='</a:t>
            </a:r>
            <a:r>
              <a:rPr lang="ko-KR" altLang="en-US" sz="900" dirty="0" err="1"/>
              <a:t>tab:red</a:t>
            </a:r>
            <a:r>
              <a:rPr lang="ko-KR" altLang="en-US" sz="900" dirty="0"/>
              <a:t>')</a:t>
            </a:r>
          </a:p>
          <a:p>
            <a:endParaRPr lang="ko-KR" altLang="en-US" sz="900" dirty="0"/>
          </a:p>
          <a:p>
            <a:r>
              <a:rPr lang="ko-KR" altLang="en-US" sz="900" dirty="0" err="1"/>
              <a:t>fig.tight_layout</a:t>
            </a:r>
            <a:r>
              <a:rPr lang="ko-KR" altLang="en-US" sz="900" dirty="0"/>
              <a:t>()</a:t>
            </a:r>
          </a:p>
          <a:p>
            <a:r>
              <a:rPr lang="ko-KR" altLang="en-US" sz="900" dirty="0" err="1"/>
              <a:t>plt.grid</a:t>
            </a:r>
            <a:r>
              <a:rPr lang="ko-KR" altLang="en-US" sz="900" dirty="0"/>
              <a:t>(</a:t>
            </a:r>
            <a:r>
              <a:rPr lang="ko-KR" altLang="en-US" sz="900" dirty="0" err="1"/>
              <a:t>axis</a:t>
            </a:r>
            <a:r>
              <a:rPr lang="ko-KR" altLang="en-US" sz="900" dirty="0"/>
              <a:t>='</a:t>
            </a:r>
            <a:r>
              <a:rPr lang="ko-KR" altLang="en-US" sz="900" dirty="0" err="1"/>
              <a:t>y</a:t>
            </a:r>
            <a:r>
              <a:rPr lang="ko-KR" altLang="en-US" sz="900" dirty="0"/>
              <a:t>', </a:t>
            </a:r>
            <a:r>
              <a:rPr lang="ko-KR" altLang="en-US" sz="900" dirty="0" err="1"/>
              <a:t>linestyle</a:t>
            </a:r>
            <a:r>
              <a:rPr lang="ko-KR" altLang="en-US" sz="900" dirty="0"/>
              <a:t>='--', </a:t>
            </a:r>
            <a:r>
              <a:rPr lang="ko-KR" altLang="en-US" sz="900" dirty="0" err="1"/>
              <a:t>alpha</a:t>
            </a:r>
            <a:r>
              <a:rPr lang="ko-KR" altLang="en-US" sz="900" dirty="0"/>
              <a:t>=0.7)</a:t>
            </a:r>
          </a:p>
          <a:p>
            <a:r>
              <a:rPr lang="ko-KR" altLang="en-US" sz="900" dirty="0" err="1"/>
              <a:t>plt.show</a:t>
            </a:r>
            <a:r>
              <a:rPr lang="ko-KR" altLang="en-US" sz="9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8064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F50B10-AB77-D8DD-E10E-A7CF5F391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2" y="483835"/>
            <a:ext cx="5591207" cy="32130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ECE13E-834C-CCB7-D1EF-EBA4BB4F4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73" y="0"/>
            <a:ext cx="3991532" cy="3620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AB8CA8-4FA3-6162-4B1C-BEB01ECF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339" y="421633"/>
            <a:ext cx="6756661" cy="33374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D59B4A-E837-1160-6B6B-75C45F121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029" y="104742"/>
            <a:ext cx="1581371" cy="285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AC433F-8A29-207B-3A4D-0512BE7E09A3}"/>
              </a:ext>
            </a:extLst>
          </p:cNvPr>
          <p:cNvSpPr txBox="1"/>
          <p:nvPr/>
        </p:nvSpPr>
        <p:spPr>
          <a:xfrm>
            <a:off x="565713" y="3981327"/>
            <a:ext cx="11272325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**시간 경과에 따른 성별 기반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패턴**과 **수술 유형별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NRS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및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검사**의 결과는 다음과 같습니다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성별 기반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패턴**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남성과 여성 모두 초기 시간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(3~6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)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동안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시도가 집중되며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시간이 지남에 따라 시도 빈도가 감소합니다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여성의 경우 남성보다 시간이 더 지났을 때까지 상대적으로 높은 누적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시도를 유지하는 경향을 보여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여성의 통증 관리 요구가 더 오래 지속될 수 있음을 시사합니다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수술 유형별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NRS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및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검사**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- 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일반외과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(GS)**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와 **흉부외과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(CS)**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에서 평균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NRS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발생률이 상대적으로 높게 나타났습니다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NRS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점수가 높을수록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발생률도 함께 높아지는 경향을 확인할 수 있으며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이는 수술 유형에 따라 통증과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가 밀접하게 연관되어 있음을 시사합니다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 분석은 성별 및 수술 유형에 따른 통증 관리와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PONV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예방에 중요한 시사점을 제공하며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맞춤형 의료 개입이 필요할 수 있음을 보여줍니다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endParaRPr lang="ko-KR" altLang="en-US" sz="14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90629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E639C6-0CE1-9708-D5A6-EF3176F2B42A}"/>
              </a:ext>
            </a:extLst>
          </p:cNvPr>
          <p:cNvSpPr txBox="1"/>
          <p:nvPr/>
        </p:nvSpPr>
        <p:spPr>
          <a:xfrm>
            <a:off x="235973" y="237273"/>
            <a:ext cx="9537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>
                <a:latin typeface="+mn-ea"/>
              </a:rPr>
              <a:t>수술 유형별 </a:t>
            </a:r>
            <a:r>
              <a:rPr lang="ko-KR" altLang="en-US" b="1" u="sng" dirty="0" err="1">
                <a:latin typeface="+mn-ea"/>
              </a:rPr>
              <a:t>볼러스</a:t>
            </a:r>
            <a:r>
              <a:rPr lang="ko-KR" altLang="en-US" b="1" u="sng" dirty="0">
                <a:latin typeface="+mn-ea"/>
              </a:rPr>
              <a:t> 타이밍 비교 </a:t>
            </a:r>
            <a:r>
              <a:rPr lang="en-US" altLang="ko-KR" b="1" u="sng" dirty="0">
                <a:latin typeface="+mn-ea"/>
              </a:rPr>
              <a:t>NRS</a:t>
            </a:r>
            <a:r>
              <a:rPr lang="ko-KR" altLang="en-US" b="1" u="sng" dirty="0">
                <a:latin typeface="+mn-ea"/>
              </a:rPr>
              <a:t>가 복구 속도에 미치는 영향 분석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58814-BED8-F829-8838-2B6A3962D407}"/>
              </a:ext>
            </a:extLst>
          </p:cNvPr>
          <p:cNvSpPr txBox="1"/>
          <p:nvPr/>
        </p:nvSpPr>
        <p:spPr>
          <a:xfrm>
            <a:off x="383458" y="862121"/>
            <a:ext cx="10353368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# </a:t>
            </a:r>
            <a:r>
              <a:rPr lang="ko-KR" altLang="en-US" sz="1100" dirty="0" err="1"/>
              <a:t>Comparing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surgery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calculating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cumulative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attempts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each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interval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surgery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endParaRPr lang="ko-KR" altLang="en-US" sz="1100" dirty="0"/>
          </a:p>
          <a:p>
            <a:r>
              <a:rPr lang="ko-KR" altLang="en-US" sz="1100" dirty="0" err="1"/>
              <a:t>bolus_timing_by_surgery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data_latest.groupby</a:t>
            </a:r>
            <a:r>
              <a:rPr lang="ko-KR" altLang="en-US" sz="1100" dirty="0"/>
              <a:t>('수술과')[</a:t>
            </a:r>
            <a:r>
              <a:rPr lang="ko-KR" altLang="en-US" sz="1100" dirty="0" err="1"/>
              <a:t>time_bolus_columns</a:t>
            </a:r>
            <a:r>
              <a:rPr lang="ko-KR" altLang="en-US" sz="1100" dirty="0"/>
              <a:t>].</a:t>
            </a:r>
            <a:r>
              <a:rPr lang="ko-KR" altLang="en-US" sz="1100" dirty="0" err="1"/>
              <a:t>mean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Visualizing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cumulative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patterns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over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intervals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each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surgery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endParaRPr lang="ko-KR" altLang="en-US" sz="1100" dirty="0"/>
          </a:p>
          <a:p>
            <a:r>
              <a:rPr lang="ko-KR" altLang="en-US" sz="1100" dirty="0" err="1"/>
              <a:t>plt.figure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figsize</a:t>
            </a:r>
            <a:r>
              <a:rPr lang="ko-KR" altLang="en-US" sz="1100" dirty="0"/>
              <a:t>=(14, 8))</a:t>
            </a:r>
          </a:p>
          <a:p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surgery_type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bolus_timing_by_surgery.index</a:t>
            </a:r>
            <a:r>
              <a:rPr lang="ko-KR" altLang="en-US" sz="1100" dirty="0"/>
              <a:t>: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plt.plot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bolus_timing_by_surgery.columns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bolus_timing_by_surgery.loc</a:t>
            </a:r>
            <a:r>
              <a:rPr lang="ko-KR" altLang="en-US" sz="1100" dirty="0"/>
              <a:t>[</a:t>
            </a:r>
            <a:r>
              <a:rPr lang="ko-KR" altLang="en-US" sz="1100" dirty="0" err="1"/>
              <a:t>surgery_type</a:t>
            </a:r>
            <a:r>
              <a:rPr lang="ko-KR" altLang="en-US" sz="1100" dirty="0"/>
              <a:t>], </a:t>
            </a:r>
            <a:r>
              <a:rPr lang="ko-KR" altLang="en-US" sz="1100" dirty="0" err="1"/>
              <a:t>marker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o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linestyle</a:t>
            </a:r>
            <a:r>
              <a:rPr lang="ko-KR" altLang="en-US" sz="1100" dirty="0"/>
              <a:t>='-', </a:t>
            </a:r>
            <a:r>
              <a:rPr lang="ko-KR" altLang="en-US" sz="1100" dirty="0" err="1"/>
              <a:t>label</a:t>
            </a:r>
            <a:r>
              <a:rPr lang="ko-KR" altLang="en-US" sz="1100" dirty="0"/>
              <a:t>=</a:t>
            </a:r>
            <a:r>
              <a:rPr lang="ko-KR" altLang="en-US" sz="1100" dirty="0" err="1"/>
              <a:t>surgery_type</a:t>
            </a:r>
            <a:r>
              <a:rPr lang="ko-KR" altLang="en-US" sz="1100" dirty="0"/>
              <a:t>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plt.title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Cumulative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Surgery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plt.xlabel</a:t>
            </a:r>
            <a:r>
              <a:rPr lang="ko-KR" altLang="en-US" sz="1100" dirty="0"/>
              <a:t>('Time </a:t>
            </a:r>
            <a:r>
              <a:rPr lang="ko-KR" altLang="en-US" sz="1100" dirty="0" err="1"/>
              <a:t>Interval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Hours</a:t>
            </a:r>
            <a:r>
              <a:rPr lang="ko-KR" altLang="en-US" sz="1100" dirty="0"/>
              <a:t>)')</a:t>
            </a:r>
          </a:p>
          <a:p>
            <a:r>
              <a:rPr lang="ko-KR" altLang="en-US" sz="1100" dirty="0" err="1"/>
              <a:t>plt.ylabel</a:t>
            </a:r>
            <a:r>
              <a:rPr lang="ko-KR" altLang="en-US" sz="1100" dirty="0"/>
              <a:t>('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Cumulative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Attempts</a:t>
            </a:r>
            <a:r>
              <a:rPr lang="ko-KR" altLang="en-US" sz="1100" dirty="0"/>
              <a:t> (</a:t>
            </a:r>
            <a:r>
              <a:rPr lang="ko-KR" altLang="en-US" sz="1100" dirty="0" err="1"/>
              <a:t>mL</a:t>
            </a:r>
            <a:r>
              <a:rPr lang="ko-KR" altLang="en-US" sz="1100" dirty="0"/>
              <a:t>)')</a:t>
            </a:r>
          </a:p>
          <a:p>
            <a:r>
              <a:rPr lang="ko-KR" altLang="en-US" sz="1100" dirty="0" err="1"/>
              <a:t>plt.legend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title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Surgery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Type</a:t>
            </a:r>
            <a:r>
              <a:rPr lang="ko-KR" altLang="en-US" sz="1100" dirty="0"/>
              <a:t>')</a:t>
            </a:r>
          </a:p>
          <a:p>
            <a:r>
              <a:rPr lang="ko-KR" altLang="en-US" sz="1100" dirty="0" err="1"/>
              <a:t>plt.grid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='</a:t>
            </a:r>
            <a:r>
              <a:rPr lang="ko-KR" altLang="en-US" sz="1100" dirty="0" err="1"/>
              <a:t>y</a:t>
            </a:r>
            <a:r>
              <a:rPr lang="ko-KR" altLang="en-US" sz="1100" dirty="0"/>
              <a:t>', </a:t>
            </a:r>
            <a:r>
              <a:rPr lang="ko-KR" altLang="en-US" sz="1100" dirty="0" err="1"/>
              <a:t>linestyle</a:t>
            </a:r>
            <a:r>
              <a:rPr lang="ko-KR" altLang="en-US" sz="1100" dirty="0"/>
              <a:t>='--', </a:t>
            </a:r>
            <a:r>
              <a:rPr lang="ko-KR" altLang="en-US" sz="1100" dirty="0" err="1"/>
              <a:t>alpha</a:t>
            </a:r>
            <a:r>
              <a:rPr lang="ko-KR" altLang="en-US" sz="1100" dirty="0"/>
              <a:t>=0.7)</a:t>
            </a:r>
          </a:p>
          <a:p>
            <a:r>
              <a:rPr lang="ko-KR" altLang="en-US" sz="1100" dirty="0" err="1"/>
              <a:t>plt.show</a:t>
            </a:r>
            <a:r>
              <a:rPr lang="ko-KR" altLang="en-US" sz="1100" dirty="0"/>
              <a:t>()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Analyzing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impact</a:t>
            </a:r>
            <a:r>
              <a:rPr lang="ko-KR" altLang="en-US" sz="1100" dirty="0"/>
              <a:t> of NRS </a:t>
            </a:r>
            <a:r>
              <a:rPr lang="ko-KR" altLang="en-US" sz="1100" dirty="0" err="1"/>
              <a:t>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recovery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speed</a:t>
            </a:r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Assuming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recovery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speed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might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indicated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cumulative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needs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overall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volume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needed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over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time</a:t>
            </a:r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Calculating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correlation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between</a:t>
            </a:r>
            <a:r>
              <a:rPr lang="ko-KR" altLang="en-US" sz="1100" dirty="0"/>
              <a:t> Avg_nrs_pod0 (</a:t>
            </a:r>
            <a:r>
              <a:rPr lang="ko-KR" altLang="en-US" sz="1100" dirty="0" err="1"/>
              <a:t>average</a:t>
            </a:r>
            <a:r>
              <a:rPr lang="ko-KR" altLang="en-US" sz="1100" dirty="0"/>
              <a:t> NRS) and </a:t>
            </a:r>
            <a:r>
              <a:rPr lang="ko-KR" altLang="en-US" sz="1100" dirty="0" err="1"/>
              <a:t>total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given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over</a:t>
            </a:r>
            <a:r>
              <a:rPr lang="ko-KR" altLang="en-US" sz="1100" dirty="0"/>
              <a:t> 48 </a:t>
            </a:r>
            <a:r>
              <a:rPr lang="ko-KR" altLang="en-US" sz="1100" dirty="0" err="1"/>
              <a:t>hours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proxy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recovery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pace</a:t>
            </a:r>
            <a:endParaRPr lang="ko-KR" altLang="en-US" sz="1100" dirty="0"/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Adding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column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for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total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attempts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a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measure</a:t>
            </a:r>
            <a:r>
              <a:rPr lang="ko-KR" altLang="en-US" sz="1100" dirty="0"/>
              <a:t> of </a:t>
            </a:r>
            <a:r>
              <a:rPr lang="ko-KR" altLang="en-US" sz="1100" dirty="0" err="1"/>
              <a:t>recovery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needs</a:t>
            </a:r>
            <a:endParaRPr lang="ko-KR" altLang="en-US" sz="1100" dirty="0"/>
          </a:p>
          <a:p>
            <a:r>
              <a:rPr lang="ko-KR" altLang="en-US" sz="1100" dirty="0" err="1"/>
              <a:t>data_latest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Total_Bolus_Given</a:t>
            </a:r>
            <a:r>
              <a:rPr lang="ko-KR" altLang="en-US" sz="1100" dirty="0"/>
              <a:t>'] = </a:t>
            </a:r>
            <a:r>
              <a:rPr lang="ko-KR" altLang="en-US" sz="1100" dirty="0" err="1"/>
              <a:t>data_latest</a:t>
            </a:r>
            <a:r>
              <a:rPr lang="ko-KR" altLang="en-US" sz="1100" dirty="0"/>
              <a:t>[</a:t>
            </a:r>
            <a:r>
              <a:rPr lang="ko-KR" altLang="en-US" sz="1100" dirty="0" err="1"/>
              <a:t>time_bolus_columns</a:t>
            </a:r>
            <a:r>
              <a:rPr lang="ko-KR" altLang="en-US" sz="1100" dirty="0"/>
              <a:t>].</a:t>
            </a:r>
            <a:r>
              <a:rPr lang="ko-KR" altLang="en-US" sz="1100" dirty="0" err="1"/>
              <a:t>sum</a:t>
            </a:r>
            <a:r>
              <a:rPr lang="ko-KR" altLang="en-US" sz="1100" dirty="0"/>
              <a:t>(</a:t>
            </a:r>
            <a:r>
              <a:rPr lang="ko-KR" altLang="en-US" sz="1100" dirty="0" err="1"/>
              <a:t>axis</a:t>
            </a:r>
            <a:r>
              <a:rPr lang="ko-KR" altLang="en-US" sz="1100" dirty="0"/>
              <a:t>=1)</a:t>
            </a:r>
          </a:p>
          <a:p>
            <a:endParaRPr lang="ko-KR" altLang="en-US" sz="1100" dirty="0"/>
          </a:p>
          <a:p>
            <a:r>
              <a:rPr lang="ko-KR" altLang="en-US" sz="1100" dirty="0"/>
              <a:t># </a:t>
            </a:r>
            <a:r>
              <a:rPr lang="ko-KR" altLang="en-US" sz="1100" dirty="0" err="1"/>
              <a:t>Calculating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correlation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between</a:t>
            </a:r>
            <a:r>
              <a:rPr lang="ko-KR" altLang="en-US" sz="1100" dirty="0"/>
              <a:t> NRS and </a:t>
            </a:r>
            <a:r>
              <a:rPr lang="ko-KR" altLang="en-US" sz="1100" dirty="0" err="1"/>
              <a:t>total</a:t>
            </a:r>
            <a:r>
              <a:rPr lang="ko-KR" altLang="en-US" sz="1100" dirty="0"/>
              <a:t> </a:t>
            </a:r>
            <a:r>
              <a:rPr lang="ko-KR" altLang="en-US" sz="1100" dirty="0" err="1"/>
              <a:t>bolus</a:t>
            </a:r>
            <a:r>
              <a:rPr lang="ko-KR" altLang="en-US" sz="1100" dirty="0"/>
              <a:t> </a:t>
            </a:r>
            <a:r>
              <a:rPr lang="ko-KR" altLang="en-US" sz="1100" dirty="0" err="1"/>
              <a:t>given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to</a:t>
            </a:r>
            <a:r>
              <a:rPr lang="ko-KR" altLang="en-US" sz="1100" dirty="0"/>
              <a:t> </a:t>
            </a:r>
            <a:r>
              <a:rPr lang="ko-KR" altLang="en-US" sz="1100" dirty="0" err="1"/>
              <a:t>understand</a:t>
            </a:r>
            <a:r>
              <a:rPr lang="ko-KR" altLang="en-US" sz="1100" dirty="0"/>
              <a:t> </a:t>
            </a:r>
            <a:r>
              <a:rPr lang="ko-KR" altLang="en-US" sz="1100" dirty="0" err="1"/>
              <a:t>the</a:t>
            </a:r>
            <a:r>
              <a:rPr lang="ko-KR" altLang="en-US" sz="1100" dirty="0"/>
              <a:t> </a:t>
            </a:r>
            <a:r>
              <a:rPr lang="ko-KR" altLang="en-US" sz="1100" dirty="0" err="1"/>
              <a:t>impact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on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recovery</a:t>
            </a:r>
            <a:r>
              <a:rPr lang="ko-KR" altLang="en-US" sz="1100" dirty="0"/>
              <a:t> </a:t>
            </a:r>
            <a:r>
              <a:rPr lang="ko-KR" altLang="en-US" sz="1100" dirty="0" err="1"/>
              <a:t>speed</a:t>
            </a:r>
            <a:endParaRPr lang="ko-KR" altLang="en-US" sz="1100" dirty="0"/>
          </a:p>
          <a:p>
            <a:r>
              <a:rPr lang="ko-KR" altLang="en-US" sz="1100" dirty="0" err="1"/>
              <a:t>nrs_recovery_correlation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data_latest</a:t>
            </a:r>
            <a:r>
              <a:rPr lang="ko-KR" altLang="en-US" sz="1100" dirty="0"/>
              <a:t>['Avg_nrs_pod0'].</a:t>
            </a:r>
            <a:r>
              <a:rPr lang="ko-KR" altLang="en-US" sz="1100" dirty="0" err="1"/>
              <a:t>corr</a:t>
            </a:r>
            <a:r>
              <a:rPr lang="ko-KR" altLang="en-US" sz="1100" dirty="0"/>
              <a:t>(</a:t>
            </a:r>
            <a:r>
              <a:rPr lang="ko-KR" altLang="en-US" sz="1100" dirty="0" err="1"/>
              <a:t>data_latest</a:t>
            </a:r>
            <a:r>
              <a:rPr lang="ko-KR" altLang="en-US" sz="1100" dirty="0"/>
              <a:t>['</a:t>
            </a:r>
            <a:r>
              <a:rPr lang="ko-KR" altLang="en-US" sz="1100" dirty="0" err="1"/>
              <a:t>Total_Bolus_Given</a:t>
            </a:r>
            <a:r>
              <a:rPr lang="ko-KR" altLang="en-US" sz="1100" dirty="0"/>
              <a:t>'])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nrs_recovery_correlation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1FC672-C624-3A98-DBE0-7E781E930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593" y="5559556"/>
            <a:ext cx="197195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69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16E5A7-7471-4AF7-9E17-172FF24B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76" y="414294"/>
            <a:ext cx="9774198" cy="3851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57DB0D7-EC82-8BF4-985C-FA096893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785" y="195188"/>
            <a:ext cx="2972215" cy="438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FF77D9-5955-5C22-1B1D-CB72FF7689D2}"/>
              </a:ext>
            </a:extLst>
          </p:cNvPr>
          <p:cNvSpPr txBox="1"/>
          <p:nvPr/>
        </p:nvSpPr>
        <p:spPr>
          <a:xfrm>
            <a:off x="245806" y="4229956"/>
            <a:ext cx="11257936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**수술 유형별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타이밍**과 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NRS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가 회복 속도에 미치는 영향** 분석 결과는 다음과 같습니다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수술 유형별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타이밍**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각 수술 유형에 따라 초기 회복 시간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(3~6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)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동안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시도가 집중되는 공통적인 패턴이 있습니다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특정 수술 유형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일반외과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흉부외과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에서는 이후 시간대에서도 비교적 높은 누적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시도를 유지하는 경향이 나타나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더 지속적인 통증 관리가 필요할 수 있습니다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**NRS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가 회복 속도에 미치는 영향**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평균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NRS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48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시간 동안의 총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볼루스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제공량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간의 상관계수는 약 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0.30**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으로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NRS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가 높을수록 추가적인 통증 관리가 더 많이 필요할 가능성을 시사합니다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NRS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점수가 높을수록 회복에 더 많은 통증 관리가 필요하며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회복 속도에 부정적인 영향을 미칠 수 있음을 보여줍니다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 결과는 수술 유형과 통증 수준에 따른 맞춤형 회복 계획 수립에 유용한 정보를 제공합니다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</a:t>
            </a:r>
            <a:endParaRPr lang="ko-KR" altLang="en-US" sz="1400" dirty="0">
              <a:highlight>
                <a:srgbClr val="FFFF00"/>
              </a:highligh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436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87CF2-CE18-24CC-32FC-3AC4D18C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목적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9894F10-E52D-0492-2CF5-3FB8D18C2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46" y="1784996"/>
            <a:ext cx="11647293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환자 특성, 의학적 치료,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투여량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및 다양한 시간 간격에 걸친 누적 볼륨과 관련된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데이터</a:t>
            </a:r>
            <a:r>
              <a:rPr lang="ko-KR" altLang="en-US" sz="1600" dirty="0">
                <a:latin typeface="+mn-ea"/>
              </a:rPr>
              <a:t>로 다음과 같은 분석 목적을 검토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치료 투여 효능 평가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투여량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(, , )과 관련된 변수를 분석하여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투여량이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환자 결과(예: 통증 감소)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어떤 영향을 미치는지</a:t>
            </a:r>
            <a:r>
              <a:rPr lang="ko-KR" altLang="en-US" sz="1600" dirty="0">
                <a:latin typeface="+mn-ea"/>
              </a:rPr>
              <a:t> 평가</a:t>
            </a:r>
            <a:endParaRPr lang="en-US" altLang="ko-KR" sz="1600" dirty="0">
              <a:latin typeface="+mn-ea"/>
            </a:endParaRP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SET_AMOUNTSET_VOLSET_DOSE_RATE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부작용 및 안전성 모니터링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다양한 치료법에서 부작용()의 존재 여부와 빈도를 조사하여 안전성 지침 또는 용량 조정을 개선하는 것을 목표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부작용유무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누적 부피 분석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누적 부피 측정()을 탐색하여 수분 또는 약물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주입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패턴과 환자 회복 또는 부작용 발생에 미치는 영향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을 평가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TOTAL_VOL_CUM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시간 기반 분석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시간 경과에 따른 회복 시도 및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볼루스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시도를 분석하고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볼루스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시도를 관찰하여 잠재적으로 더 빠른 회복 시간과 상관 관계가 있는 패턴을 식별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Time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Elapsed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hh:mm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통계학적 영향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통계학적 데이터(, , , )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사용하여 특정 그룹이 치료에 다르게 반응하거나 뚜렷한 부작용 프로필을 가지고 있는지</a:t>
            </a:r>
            <a:r>
              <a:rPr lang="ko-KR" altLang="en-US" sz="1600" dirty="0">
                <a:latin typeface="+mn-ea"/>
              </a:rPr>
              <a:t> 평가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나이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성별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신장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,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체중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3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DAD804-150B-24EA-28D9-E275EA0E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74" y="524999"/>
            <a:ext cx="11461135" cy="615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치료 투여 효능 평가 분석을 위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 순서</a:t>
            </a:r>
            <a:endParaRPr kumimoji="0" lang="ko-KR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데이터 준비 및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전처리</a:t>
            </a:r>
            <a:endParaRPr kumimoji="0" lang="ko-KR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결측치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처리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결측치가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있는 경우 이를 처리하거나 제거합니다.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타입 확인 및 변환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시간 관련 데이터('Time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Elapsed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hh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Elapsed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hh:mm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시간 형식으로 변환하여 분석에 활용할 수 있도록 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효능 관련 변수 선택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효능 지표 선택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'Min_nrs_pod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Min_nrs_pod0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'Max_nrs_po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Max_nrs_pod0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'Avg_nrs_po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Avg_nrs_pod0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등은 치료 투여의 효과를 나타낼 수 있는 변수입니다. 이 지표들을 통해 투여 후의 환자 상태(예: 통증 감소)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평가할 수 있습니다.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투여량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변수 선택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'SET_AMOU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SET_AMOUNT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'SET_VOL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SET_VOL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'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SET_DOSE_R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SET_DOSE_RATE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투여량에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관한 정보로, 각각의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투여량과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환자의 반응을 비교할 수 있습니다.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기술 통계 및 탐색적 데이터 분석 (EDA)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변수의 분포를 확인하여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투여량에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따른 반응 분포를 살펴봅니다.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그룹별(예: 나이, 성별)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따른 투여 효능 차이를 비교할 수 있도록 그래프(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박스플롯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히스토그램 등)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활용합니다.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효능에 대한 통계적 분석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상관 분석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투여량과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효과 지표(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Avg_nrs_pod0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등) 간의 상관 관계를 분석하여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투여량이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효과에 미치는 영향을 확인합니다.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분산 분석 (ANOVA)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여러 그룹(예: 연령대, 성별)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따라 투여 효과의 차이를 분석할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모델링을 통한 효과 예측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회귀 분석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투여량과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기타 요인(나이, 체중 등)을 사용하여 투여 효과(예: 평균 통증 점수)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예측할 수 있는 회귀 모델을 구축합니다.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머신 러닝 모델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랜덤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포레스트나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결정 트리 모델을 사용하여 복잡한 상호 작용을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모형화할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결과 해석 및 시각화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분석 결과를 시각화하고,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투여량이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효과에 미치는 영향을 시각적으로 표현합니다.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통계적 유의성을 고려하여 투여 효능과 관련된 결론을 도출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73790-77C2-0F35-DB4C-029F858A8811}"/>
              </a:ext>
            </a:extLst>
          </p:cNvPr>
          <p:cNvSpPr txBox="1"/>
          <p:nvPr/>
        </p:nvSpPr>
        <p:spPr>
          <a:xfrm>
            <a:off x="294968" y="2676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준비 및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55168-5774-F0A2-6602-6F429E4CCCD8}"/>
              </a:ext>
            </a:extLst>
          </p:cNvPr>
          <p:cNvSpPr txBox="1"/>
          <p:nvPr/>
        </p:nvSpPr>
        <p:spPr>
          <a:xfrm>
            <a:off x="294968" y="914674"/>
            <a:ext cx="675476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# Reloading the newly uploaded data file</a:t>
            </a:r>
          </a:p>
          <a:p>
            <a:r>
              <a:rPr lang="ko-KR" altLang="en-US" sz="1200"/>
              <a:t>file_path = '/mnt/data/total_2023_05_noname (전처리).xlsx'</a:t>
            </a:r>
          </a:p>
          <a:p>
            <a:r>
              <a:rPr lang="ko-KR" altLang="en-US" sz="1200"/>
              <a:t>data = pd.read_excel(file_path)</a:t>
            </a:r>
          </a:p>
          <a:p>
            <a:endParaRPr lang="ko-KR" altLang="en-US" sz="1200"/>
          </a:p>
          <a:p>
            <a:r>
              <a:rPr lang="ko-KR" altLang="en-US" sz="1200"/>
              <a:t># Step 1: Check for missing values and handle them</a:t>
            </a:r>
          </a:p>
          <a:p>
            <a:r>
              <a:rPr lang="ko-KR" altLang="en-US" sz="1200"/>
              <a:t># Display columns with missing values and their counts</a:t>
            </a:r>
          </a:p>
          <a:p>
            <a:r>
              <a:rPr lang="ko-KR" altLang="en-US" sz="1200"/>
              <a:t>missing_values_count = data.isnull().sum()</a:t>
            </a:r>
          </a:p>
          <a:p>
            <a:r>
              <a:rPr lang="ko-KR" altLang="en-US" sz="1200"/>
              <a:t>missing_values_count = missing_values_count[missing_values_count &gt; 0]</a:t>
            </a:r>
          </a:p>
          <a:p>
            <a:endParaRPr lang="ko-KR" altLang="en-US" sz="1200"/>
          </a:p>
          <a:p>
            <a:r>
              <a:rPr lang="ko-KR" altLang="en-US" sz="1200"/>
              <a:t># Step 2: Handle missing values by filling or removing as appropriate</a:t>
            </a:r>
          </a:p>
          <a:p>
            <a:r>
              <a:rPr lang="ko-KR" altLang="en-US" sz="1200"/>
              <a:t># Convert 'First_bolus_attempt' to numeric and fill non-numeric entries with NaN</a:t>
            </a:r>
          </a:p>
          <a:p>
            <a:r>
              <a:rPr lang="ko-KR" altLang="en-US" sz="1200"/>
              <a:t>data['First_bolus_attempt'] = pd.to_numeric(data['First_bolus_attempt'], errors='coerce')</a:t>
            </a:r>
          </a:p>
          <a:p>
            <a:r>
              <a:rPr lang="ko-KR" altLang="en-US" sz="1200"/>
              <a:t># Fill missing values in 'First_bolus_attempt' with the median</a:t>
            </a:r>
          </a:p>
          <a:p>
            <a:r>
              <a:rPr lang="ko-KR" altLang="en-US" sz="1200"/>
              <a:t>data['First_bolus_attempt'] = data['First_bolus_attempt'].fillna(data['First_bolus_attempt'].median())</a:t>
            </a:r>
          </a:p>
          <a:p>
            <a:endParaRPr lang="ko-KR" altLang="en-US" sz="1200"/>
          </a:p>
          <a:p>
            <a:r>
              <a:rPr lang="ko-KR" altLang="en-US" sz="1200"/>
              <a:t># Step 3: Convert 'Time Elapsed (hh:mm)' to timedelta format for time-based analysis</a:t>
            </a:r>
          </a:p>
          <a:p>
            <a:r>
              <a:rPr lang="ko-KR" altLang="en-US" sz="1200"/>
              <a:t># Convert 'Time Elapsed (hh:mm)' column to timedelta</a:t>
            </a:r>
          </a:p>
          <a:p>
            <a:r>
              <a:rPr lang="ko-KR" altLang="en-US" sz="1200"/>
              <a:t>if 'Time Elapsed (hh:mm)' in data.columns:</a:t>
            </a:r>
          </a:p>
          <a:p>
            <a:r>
              <a:rPr lang="ko-KR" altLang="en-US" sz="1200"/>
              <a:t>    data['Time Elapsed (hh:mm)'] = pd.to_timedelta(data['Time Elapsed (hh:mm)'], errors='coerce')</a:t>
            </a:r>
          </a:p>
          <a:p>
            <a:endParaRPr lang="ko-KR" altLang="en-US" sz="1200"/>
          </a:p>
          <a:p>
            <a:r>
              <a:rPr lang="ko-KR" altLang="en-US" sz="1200"/>
              <a:t># Verify changes in missing values and datatype conversions</a:t>
            </a:r>
          </a:p>
          <a:p>
            <a:r>
              <a:rPr lang="ko-KR" altLang="en-US" sz="1200"/>
              <a:t>updated_missing_values = data.isnull().sum()</a:t>
            </a:r>
          </a:p>
          <a:p>
            <a:r>
              <a:rPr lang="ko-KR" altLang="en-US" sz="1200"/>
              <a:t>time_column_type = data['Time Elapsed (hh:mm)'].dtype</a:t>
            </a:r>
          </a:p>
          <a:p>
            <a:endParaRPr lang="ko-KR" altLang="en-US" sz="1200"/>
          </a:p>
          <a:p>
            <a:r>
              <a:rPr lang="ko-KR" altLang="en-US" sz="1200"/>
              <a:t>missing_values_count, updated_missing_values, time_column_type</a:t>
            </a:r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7C8373-9BEA-BE31-2B4A-7F048A03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857" y="0"/>
            <a:ext cx="46615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233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ADDC05-7C77-A63B-54EE-9427F105BEF5}"/>
              </a:ext>
            </a:extLst>
          </p:cNvPr>
          <p:cNvSpPr txBox="1"/>
          <p:nvPr/>
        </p:nvSpPr>
        <p:spPr>
          <a:xfrm>
            <a:off x="324465" y="162513"/>
            <a:ext cx="11208774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데이터 </a:t>
            </a:r>
            <a:r>
              <a:rPr lang="ko-KR" altLang="en-US" sz="1600" dirty="0" err="1"/>
              <a:t>전처리</a:t>
            </a:r>
            <a:r>
              <a:rPr lang="ko-KR" altLang="en-US" sz="1600" dirty="0"/>
              <a:t> 단계는 다음과 같이 완료되었습니다</a:t>
            </a:r>
            <a:r>
              <a:rPr lang="en-US" altLang="ko-KR" sz="1600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**</a:t>
            </a:r>
            <a:r>
              <a:rPr lang="ko-KR" altLang="en-US" sz="1600" dirty="0"/>
              <a:t>누락된 값**</a:t>
            </a:r>
            <a:r>
              <a:rPr lang="en-US" altLang="ko-KR" sz="1600" dirty="0"/>
              <a:t>: - '</a:t>
            </a:r>
            <a:r>
              <a:rPr lang="en-US" altLang="ko-KR" sz="1600" dirty="0" err="1"/>
              <a:t>First_bolus_attempt</a:t>
            </a:r>
            <a:r>
              <a:rPr lang="en-US" altLang="ko-KR" sz="1600" dirty="0"/>
              <a:t>' </a:t>
            </a:r>
            <a:r>
              <a:rPr lang="ko-KR" altLang="en-US" sz="1600" dirty="0"/>
              <a:t>열에는 처음에 </a:t>
            </a:r>
            <a:r>
              <a:rPr lang="en-US" altLang="ko-KR" sz="1600" dirty="0"/>
              <a:t>48</a:t>
            </a:r>
            <a:r>
              <a:rPr lang="ko-KR" altLang="en-US" sz="1600" dirty="0"/>
              <a:t>개의 누락된 값이 있었습니다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숫자가 아닌 값을 </a:t>
            </a:r>
            <a:r>
              <a:rPr lang="en-US" altLang="ko-KR" sz="1600" dirty="0"/>
              <a:t>'</a:t>
            </a:r>
            <a:r>
              <a:rPr lang="en-US" altLang="ko-KR" sz="1600" dirty="0" err="1"/>
              <a:t>NaN</a:t>
            </a:r>
            <a:r>
              <a:rPr lang="en-US" altLang="ko-KR" sz="1600" dirty="0"/>
              <a:t>'</a:t>
            </a:r>
            <a:r>
              <a:rPr lang="ko-KR" altLang="en-US" sz="1600" dirty="0"/>
              <a:t>으로 변환한 후 중앙값으로 채웠습니다</a:t>
            </a:r>
            <a:r>
              <a:rPr lang="en-US" altLang="ko-KR" sz="1600" dirty="0"/>
              <a:t>. - '</a:t>
            </a:r>
            <a:r>
              <a:rPr lang="en-US" altLang="ko-KR" sz="1600" dirty="0" err="1"/>
              <a:t>First_bolus_attempt</a:t>
            </a:r>
            <a:r>
              <a:rPr lang="en-US" altLang="ko-KR" sz="1600" dirty="0"/>
              <a:t>'</a:t>
            </a:r>
            <a:r>
              <a:rPr lang="ko-KR" altLang="en-US" sz="1600" dirty="0"/>
              <a:t>에서 누락된 모든 값이 성공적으로 처리되었습니다</a:t>
            </a:r>
            <a:r>
              <a:rPr lang="en-US" altLang="ko-KR" sz="1600" dirty="0"/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600" dirty="0"/>
              <a:t>**</a:t>
            </a:r>
            <a:r>
              <a:rPr lang="ko-KR" altLang="en-US" sz="1600" dirty="0"/>
              <a:t>데이터 유형 변환**</a:t>
            </a:r>
            <a:r>
              <a:rPr lang="en-US" altLang="ko-KR" sz="1600" dirty="0"/>
              <a:t>: - 'Time Elapsed (</a:t>
            </a:r>
            <a:r>
              <a:rPr lang="en-US" altLang="ko-KR" sz="1600" dirty="0" err="1"/>
              <a:t>hh:mm</a:t>
            </a:r>
            <a:r>
              <a:rPr lang="en-US" altLang="ko-KR" sz="1600" dirty="0"/>
              <a:t>)' </a:t>
            </a:r>
            <a:r>
              <a:rPr lang="ko-KR" altLang="en-US" sz="1600" dirty="0"/>
              <a:t>열이 </a:t>
            </a:r>
            <a:r>
              <a:rPr lang="ko-KR" altLang="en-US" sz="1600" dirty="0" err="1"/>
              <a:t>타임델타</a:t>
            </a:r>
            <a:r>
              <a:rPr lang="ko-KR" altLang="en-US" sz="1600" dirty="0"/>
              <a:t> 형식으로 변환되었지만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누락된 값</a:t>
            </a:r>
            <a:r>
              <a:rPr lang="en-US" altLang="ko-KR" sz="1600" dirty="0"/>
              <a:t>('</a:t>
            </a:r>
            <a:r>
              <a:rPr lang="en-US" altLang="ko-KR" sz="1600" dirty="0" err="1"/>
              <a:t>NaT</a:t>
            </a:r>
            <a:r>
              <a:rPr lang="en-US" altLang="ko-KR" sz="1600" dirty="0"/>
              <a:t>')</a:t>
            </a:r>
            <a:r>
              <a:rPr lang="ko-KR" altLang="en-US" sz="1600" dirty="0"/>
              <a:t>만 포함되어 있어 원본 데이터가 변환에 적합한 형식이 아닐 수 있음을 나타냅니다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73672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EEF195-EF62-BF43-58B9-D8073CAC1FC4}"/>
              </a:ext>
            </a:extLst>
          </p:cNvPr>
          <p:cNvSpPr txBox="1"/>
          <p:nvPr/>
        </p:nvSpPr>
        <p:spPr>
          <a:xfrm>
            <a:off x="383457" y="2381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u="sng" dirty="0"/>
              <a:t>데이터의 기본 통계 요약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892380-631C-AEA1-2483-79E276197267}"/>
              </a:ext>
            </a:extLst>
          </p:cNvPr>
          <p:cNvSpPr txBox="1"/>
          <p:nvPr/>
        </p:nvSpPr>
        <p:spPr>
          <a:xfrm>
            <a:off x="383457" y="680232"/>
            <a:ext cx="9409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pandas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pd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Load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provided</a:t>
            </a:r>
            <a:r>
              <a:rPr lang="ko-KR" altLang="en-US" sz="1200" dirty="0"/>
              <a:t> Excel </a:t>
            </a:r>
            <a:r>
              <a:rPr lang="ko-KR" altLang="en-US" sz="1200" dirty="0" err="1"/>
              <a:t>file</a:t>
            </a:r>
            <a:endParaRPr lang="ko-KR" altLang="en-US" sz="1200" dirty="0"/>
          </a:p>
          <a:p>
            <a:r>
              <a:rPr lang="ko-KR" altLang="en-US" sz="1200" dirty="0" err="1"/>
              <a:t>file_path</a:t>
            </a:r>
            <a:r>
              <a:rPr lang="ko-KR" altLang="en-US" sz="1200" dirty="0"/>
              <a:t> = '/</a:t>
            </a:r>
            <a:r>
              <a:rPr lang="ko-KR" altLang="en-US" sz="1200" dirty="0" err="1"/>
              <a:t>mnt</a:t>
            </a:r>
            <a:r>
              <a:rPr lang="ko-KR" altLang="en-US" sz="1200" dirty="0"/>
              <a:t>/</a:t>
            </a:r>
            <a:r>
              <a:rPr lang="ko-KR" altLang="en-US" sz="1200" dirty="0" err="1"/>
              <a:t>data</a:t>
            </a:r>
            <a:r>
              <a:rPr lang="ko-KR" altLang="en-US" sz="1200" dirty="0"/>
              <a:t>/total_2023_05_noname (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).</a:t>
            </a:r>
            <a:r>
              <a:rPr lang="ko-KR" altLang="en-US" sz="1200" dirty="0" err="1"/>
              <a:t>xlsx</a:t>
            </a:r>
            <a:r>
              <a:rPr lang="ko-KR" altLang="en-US" sz="1200" dirty="0"/>
              <a:t>'</a:t>
            </a:r>
          </a:p>
          <a:p>
            <a:r>
              <a:rPr lang="ko-KR" altLang="en-US" sz="1200" dirty="0" err="1"/>
              <a:t>data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pd.read_excel</a:t>
            </a:r>
            <a:r>
              <a:rPr lang="ko-KR" altLang="en-US" sz="1200" dirty="0"/>
              <a:t>(</a:t>
            </a:r>
            <a:r>
              <a:rPr lang="ko-KR" altLang="en-US" sz="1200" dirty="0" err="1"/>
              <a:t>file_path</a:t>
            </a:r>
            <a:r>
              <a:rPr lang="ko-KR" altLang="en-US" sz="1200" dirty="0"/>
              <a:t>)</a:t>
            </a:r>
          </a:p>
          <a:p>
            <a:endParaRPr lang="ko-KR" altLang="en-US" sz="1200" dirty="0"/>
          </a:p>
          <a:p>
            <a:r>
              <a:rPr lang="ko-KR" altLang="en-US" sz="1200" dirty="0"/>
              <a:t># </a:t>
            </a:r>
            <a:r>
              <a:rPr lang="ko-KR" altLang="en-US" sz="1200" dirty="0" err="1"/>
              <a:t>Get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basic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statistical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summary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dataset</a:t>
            </a:r>
            <a:endParaRPr lang="ko-KR" altLang="en-US" sz="1200" dirty="0"/>
          </a:p>
          <a:p>
            <a:r>
              <a:rPr lang="ko-KR" altLang="en-US" sz="1200" dirty="0" err="1"/>
              <a:t>summary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data.describe</a:t>
            </a:r>
            <a:r>
              <a:rPr lang="ko-KR" altLang="en-US" sz="1200" dirty="0"/>
              <a:t>()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import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ace_tools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tools</a:t>
            </a:r>
            <a:r>
              <a:rPr lang="ko-KR" altLang="en-US" sz="1200" dirty="0"/>
              <a:t>; </a:t>
            </a:r>
            <a:r>
              <a:rPr lang="ko-KR" altLang="en-US" sz="1200" dirty="0" err="1"/>
              <a:t>tools.display_dataframe_to_user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="</a:t>
            </a:r>
            <a:r>
              <a:rPr lang="ko-KR" altLang="en-US" sz="1200" dirty="0" err="1"/>
              <a:t>Basic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Statistical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Summary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Dataset</a:t>
            </a:r>
            <a:r>
              <a:rPr lang="ko-KR" altLang="en-US" sz="1200" dirty="0"/>
              <a:t>", </a:t>
            </a:r>
            <a:r>
              <a:rPr lang="ko-KR" altLang="en-US" sz="1200" dirty="0" err="1"/>
              <a:t>dataframe</a:t>
            </a:r>
            <a:r>
              <a:rPr lang="ko-KR" altLang="en-US" sz="1200" dirty="0"/>
              <a:t>=</a:t>
            </a:r>
            <a:r>
              <a:rPr lang="ko-KR" altLang="en-US" sz="1200" dirty="0" err="1"/>
              <a:t>summary</a:t>
            </a:r>
            <a:r>
              <a:rPr lang="ko-KR" altLang="en-US" sz="1200" dirty="0"/>
              <a:t>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ABC463C-107C-9582-5FAD-A44A098F4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8" y="2731447"/>
            <a:ext cx="3671330" cy="20918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6245D08-3C60-B762-340A-FF0817C9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877" y="3498249"/>
            <a:ext cx="4109883" cy="212022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71A096A-C0DF-A76C-F2D2-7961B6F35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670" y="4084077"/>
            <a:ext cx="3671330" cy="26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23A433-CE6B-FFC8-2F7E-363FCBB1130B}"/>
              </a:ext>
            </a:extLst>
          </p:cNvPr>
          <p:cNvSpPr txBox="1"/>
          <p:nvPr/>
        </p:nvSpPr>
        <p:spPr>
          <a:xfrm>
            <a:off x="373627" y="333569"/>
            <a:ext cx="10748695" cy="6190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나이**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데이터셋에 포함된 환자의 평균 나이는 약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56.6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세이며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최소 나이는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8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세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최대 나이는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16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세입니다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표준 편차는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16.04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로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환자 나이에 다소 변동이 있음을 보여줍니다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신장**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평균 신장은 약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160.05cm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입니다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최소 신장은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53cm,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최대 신장은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200cm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로 나타나며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신장의 표준 편차는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10.03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으로 상대적으로 좁은 범위를 나타냅니다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체중**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평균 체중은 약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62.89kg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체중 표준 편차는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12.92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로 다소 다양한 체중대를 포함하고 있습니다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최소 체중은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31kg,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최대 체중은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100kg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입니다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**PONV0**: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이는 아마도 특정 증상의 발생 여부를 나타내는 변수일 수 있으며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평균값은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0.11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로 상당히 낮은 발생 빈도를 보입니다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대부분의 값이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0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으로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해당 증상이 없는 환자가 많은 것으로 해석됩니다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**NRS (Numeric Rating Scale)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데이터**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: - **Min_nrs_pod0**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와 **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Max_nrs_pod0**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는 통증 관련 수치로 보이며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평균 최저 통증 점수는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3.14,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최대 통증 점수는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5.72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입니다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**Avg_nrs_pod0**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의 평균값은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4.43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으로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환자들이 중간 정도의 통증을 경험했음을 시사합니다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**SET_AMOUNT (U)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SET_VOL (mL)**: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특정 설정 값과 관련된 변수로 보이며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 err="1">
                <a:highlight>
                  <a:srgbClr val="FFFF00"/>
                </a:highlight>
                <a:latin typeface="+mn-ea"/>
              </a:rPr>
              <a:t>설정량은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 평균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1297.24,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설정 용량은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105.17mL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입니다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총 볼륨 누적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(CUM)**: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다양한 시점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(3, 6, 9, 12, 24, 48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시간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)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에서의 총 용량 누적 데이터가 포함되어 있습니다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예를 들어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**24_TOTAL_VOL_CUM (mL)**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의 평균은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22.63mL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이며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48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시간 후에는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30.51mL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로 누적 볼륨이 증가합니다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**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총 시도 및 제공된 볼륨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(24_BOL_ATTEMPT_CUM (mL), TOTAL_BOL_ATTEMPT_CUM (mL))**: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평균적으로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24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시간 동안 누적된 볼륨 시도는 약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36.19mL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였고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실제 제공된 누적 볼륨은 약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16.43mL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입니다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-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총 볼륨 시도 누적은 약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55.78mL,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제공 누적은 약 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28.71mL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로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시도 대비 제공된 용량이 절반 수준입니다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.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이 데이터는 전반적으로 환자들의 생체 지표 및 특정 치료 또는 관리에 대한 다양한 누적 데이터를 포함하고 있어</a:t>
            </a:r>
            <a:r>
              <a:rPr lang="en-US" altLang="ko-KR" sz="1400" dirty="0">
                <a:highlight>
                  <a:srgbClr val="FFFF00"/>
                </a:highlight>
                <a:latin typeface="+mn-ea"/>
              </a:rPr>
              <a:t>, </a:t>
            </a:r>
            <a:r>
              <a:rPr lang="ko-KR" altLang="en-US" sz="1400" dirty="0">
                <a:highlight>
                  <a:srgbClr val="FFFF00"/>
                </a:highlight>
                <a:latin typeface="+mn-ea"/>
              </a:rPr>
              <a:t>환자의 상태 모니터링이나 치료 효율성 평가에 유용할 것으로 보임</a:t>
            </a:r>
          </a:p>
        </p:txBody>
      </p:sp>
    </p:spTree>
    <p:extLst>
      <p:ext uri="{BB962C8B-B14F-4D97-AF65-F5344CB8AC3E}">
        <p14:creationId xmlns:p14="http://schemas.microsoft.com/office/powerpoint/2010/main" val="2077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8236</Words>
  <Application>Microsoft Office PowerPoint</Application>
  <PresentationFormat>와이드스크린</PresentationFormat>
  <Paragraphs>580</Paragraphs>
  <Slides>39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Arial Unicode MS</vt:lpstr>
      <vt:lpstr>맑은 고딕</vt:lpstr>
      <vt:lpstr>Arial</vt:lpstr>
      <vt:lpstr>Office 테마</vt:lpstr>
      <vt:lpstr>   어프렌티스 프로젝트 Project Plan Presentation -PCA EMR 데이터 기초 분석</vt:lpstr>
      <vt:lpstr>PowerPoint 프레젠테이션</vt:lpstr>
      <vt:lpstr>기본 설명</vt:lpstr>
      <vt:lpstr>분석 목적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전창수</dc:creator>
  <cp:lastModifiedBy>전창수</cp:lastModifiedBy>
  <cp:revision>5</cp:revision>
  <dcterms:created xsi:type="dcterms:W3CDTF">2024-10-25T07:41:01Z</dcterms:created>
  <dcterms:modified xsi:type="dcterms:W3CDTF">2024-10-31T08:20:57Z</dcterms:modified>
</cp:coreProperties>
</file>