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  <p:sldId id="269" r:id="rId3"/>
    <p:sldId id="256" r:id="rId4"/>
    <p:sldId id="257" r:id="rId5"/>
    <p:sldId id="258" r:id="rId6"/>
    <p:sldId id="259" r:id="rId7"/>
    <p:sldId id="260" r:id="rId8"/>
    <p:sldId id="262" r:id="rId9"/>
    <p:sldId id="263" r:id="rId10"/>
    <p:sldId id="265" r:id="rId11"/>
    <p:sldId id="268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F51487-FDAF-2BDB-8F18-7547CDF812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271E2C-CDFB-235A-62A4-89B4FF9FA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11A140-A242-EE9F-6EC6-B5F6D804D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996251-F64A-6633-3485-B60483B11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638399-E91B-E368-CFA1-20A2858EF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341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F4C3CD-BEFB-C1BD-A339-08963D89E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083BE2-A68C-BCE1-C500-0C907F1C7B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240166-A76E-7D05-CACC-F48E1E6A1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0E3985-6273-776B-567C-894E2CBED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3A5C93-CB8E-283E-ACC0-E7B9B8E73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8749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25227B5-19DE-4CCD-5B0C-B6959693F6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C7A0A6-B475-5AA6-D0D2-A9B20E146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1064D0-4909-9966-7F5A-D8E78B483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C86876-10E9-2974-5D38-68915A26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3749D-7C28-409E-0E21-79721BC86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10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A25F20-2C7C-3F2A-2345-B9DBA2A57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D292C3-4A4B-681C-BEDC-7F15392F1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DBBC59-E38D-975E-5762-7A5671C251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B10263-EF8F-6E39-9F7F-94205D1EA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2F6F34-4B30-E0A0-7DA1-84C7F87BF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02747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C5356C-6006-ED5C-9AAB-F87A10155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D81DC49-15D0-24B4-D1C4-AE75FF6458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EA39C9-82E9-1218-94C9-5ED6E060F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54904E-46EF-9FE1-B57E-CAB0EFD6D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63B8D8-6EE7-8CCB-7A65-15871C24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4800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00EFFF-A909-FF9B-BC60-C55BEF076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C84685-7E48-27C8-C41C-D3BD3EC6E4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FEBE705-9270-F3A6-388F-6FBFD9911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329CB7-3E86-DBDE-F5AD-1CA0C0107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8570205-0FC7-4B1E-564B-08158BA68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E990E2-2A69-06AA-F26A-4C57496A5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976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DCE40A-4ACD-A985-7FE6-38D37A98F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137670-8C68-681D-C537-E01701DD7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C4BAC61-F7FB-80EA-F066-EE70938079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96D3ED-C224-2147-EC4D-23F7C7C6A1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98473B0-B39C-2FEA-C246-15CEF53548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661C7CB-5ACD-F7CF-1311-8DCA73CD1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1EF290-C318-8A51-95D1-D668E0CA1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902C5C6-CFA0-A748-34E4-8186F6DD0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0478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0679F0-6943-4495-9BF6-9139A1EEA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6E355D-A00B-3FF8-6870-3ED4218F1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827C44C-963E-4B30-EDEB-C715012B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2AC1B4-5562-C483-9FC4-C0C08A209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051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3AA758-F71D-0D0B-5F55-19910F82D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D10054-BD99-6AC6-8D81-8C8431E56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65DA0E-EAED-22C7-3510-535577A88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7121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34997-4CDE-5567-3935-1E3A30BDC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FEEF27B-757F-ECCD-255D-3DE291F39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BAC3FD4-FAC5-101A-AE49-53148D9AB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5F42EE-D231-AB6B-639C-0F94B9748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DA48637-537D-2C56-CFC6-693CEF085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5416AA-F7B9-659B-ECC5-FC14B6E76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300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90C99-7AD8-0C6F-B2C6-AF3168693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B121288-1AA1-1189-13A4-CAC335EDFD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B2844B-6998-0217-E680-D38671DF6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D5562F9-A021-017F-5D5F-89B9AE2E7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A0227D-39E7-4CDD-9BFC-AA39350DD24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4C1AF29-C612-998F-379D-DCC184F31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E5F4833-D9F7-399C-8A59-A61BDB3B4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1406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8BC404E-38B3-D282-E5FC-CD1AF3F3C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EC6E9A5-9E80-1477-5FBD-890E8A231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98289B-0A72-835E-4A58-8242196BF0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A0227D-39E7-4CDD-9BFC-AA39350DD243}" type="datetimeFigureOut">
              <a:rPr lang="ko-KR" altLang="en-US" smtClean="0"/>
              <a:t>2025-06-17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C2646DA-B539-EF26-7EA9-3F1E3DF653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3091C49-C129-B238-2184-B8F50348AF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D627E3-7614-492D-8F09-BE4C7B9FF35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8544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microsoft.com/office/2007/relationships/hdphoto" Target="../media/hdphoto6.wdp"/><Relationship Id="rId18" Type="http://schemas.openxmlformats.org/officeDocument/2006/relationships/image" Target="../media/image9.png"/><Relationship Id="rId3" Type="http://schemas.microsoft.com/office/2007/relationships/hdphoto" Target="../media/hdphoto1.wdp"/><Relationship Id="rId21" Type="http://schemas.microsoft.com/office/2007/relationships/hdphoto" Target="../media/hdphoto10.wdp"/><Relationship Id="rId7" Type="http://schemas.microsoft.com/office/2007/relationships/hdphoto" Target="../media/hdphoto3.wdp"/><Relationship Id="rId12" Type="http://schemas.openxmlformats.org/officeDocument/2006/relationships/image" Target="../media/image6.png"/><Relationship Id="rId17" Type="http://schemas.microsoft.com/office/2007/relationships/hdphoto" Target="../media/hdphoto8.wdp"/><Relationship Id="rId2" Type="http://schemas.openxmlformats.org/officeDocument/2006/relationships/image" Target="../media/image1.png"/><Relationship Id="rId16" Type="http://schemas.openxmlformats.org/officeDocument/2006/relationships/image" Target="../media/image8.png"/><Relationship Id="rId20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11" Type="http://schemas.microsoft.com/office/2007/relationships/hdphoto" Target="../media/hdphoto5.wdp"/><Relationship Id="rId5" Type="http://schemas.microsoft.com/office/2007/relationships/hdphoto" Target="../media/hdphoto2.wdp"/><Relationship Id="rId15" Type="http://schemas.microsoft.com/office/2007/relationships/hdphoto" Target="../media/hdphoto7.wdp"/><Relationship Id="rId10" Type="http://schemas.openxmlformats.org/officeDocument/2006/relationships/image" Target="../media/image5.png"/><Relationship Id="rId19" Type="http://schemas.microsoft.com/office/2007/relationships/hdphoto" Target="../media/hdphoto9.wdp"/><Relationship Id="rId4" Type="http://schemas.openxmlformats.org/officeDocument/2006/relationships/image" Target="../media/image2.png"/><Relationship Id="rId9" Type="http://schemas.microsoft.com/office/2007/relationships/hdphoto" Target="../media/hdphoto4.wdp"/><Relationship Id="rId1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18" Type="http://schemas.microsoft.com/office/2007/relationships/hdphoto" Target="../media/hdphoto8.wdp"/><Relationship Id="rId3" Type="http://schemas.openxmlformats.org/officeDocument/2006/relationships/image" Target="../media/image2.png"/><Relationship Id="rId21" Type="http://schemas.openxmlformats.org/officeDocument/2006/relationships/image" Target="../media/image10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17" Type="http://schemas.openxmlformats.org/officeDocument/2006/relationships/image" Target="../media/image8.png"/><Relationship Id="rId2" Type="http://schemas.openxmlformats.org/officeDocument/2006/relationships/image" Target="../media/image11.png"/><Relationship Id="rId16" Type="http://schemas.microsoft.com/office/2007/relationships/hdphoto" Target="../media/hdphoto7.wdp"/><Relationship Id="rId20" Type="http://schemas.microsoft.com/office/2007/relationships/hdphoto" Target="../media/hdphoto9.wdp"/><Relationship Id="rId1" Type="http://schemas.openxmlformats.org/officeDocument/2006/relationships/slideLayout" Target="../slideLayouts/slideLayout7.xml"/><Relationship Id="rId6" Type="http://schemas.microsoft.com/office/2007/relationships/hdphoto" Target="../media/hdphoto1.wdp"/><Relationship Id="rId11" Type="http://schemas.openxmlformats.org/officeDocument/2006/relationships/image" Target="../media/image5.png"/><Relationship Id="rId5" Type="http://schemas.openxmlformats.org/officeDocument/2006/relationships/image" Target="../media/image1.png"/><Relationship Id="rId15" Type="http://schemas.openxmlformats.org/officeDocument/2006/relationships/image" Target="../media/image7.png"/><Relationship Id="rId10" Type="http://schemas.microsoft.com/office/2007/relationships/hdphoto" Target="../media/hdphoto4.wdp"/><Relationship Id="rId19" Type="http://schemas.openxmlformats.org/officeDocument/2006/relationships/image" Target="../media/image9.png"/><Relationship Id="rId4" Type="http://schemas.microsoft.com/office/2007/relationships/hdphoto" Target="../media/hdphoto2.wdp"/><Relationship Id="rId9" Type="http://schemas.openxmlformats.org/officeDocument/2006/relationships/image" Target="../media/image4.png"/><Relationship Id="rId14" Type="http://schemas.microsoft.com/office/2007/relationships/hdphoto" Target="../media/hdphoto6.wdp"/><Relationship Id="rId22" Type="http://schemas.microsoft.com/office/2007/relationships/hdphoto" Target="../media/hdphoto10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6A3E51-2200-24C8-1D49-8235F84DF9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/>
              <a:t>영상처리실제</a:t>
            </a:r>
            <a:r>
              <a:rPr lang="en-US" altLang="ko-KR" dirty="0"/>
              <a:t> </a:t>
            </a:r>
            <a:r>
              <a:rPr lang="ko-KR" altLang="en-US" dirty="0"/>
              <a:t>프로젝트</a:t>
            </a:r>
            <a:br>
              <a:rPr lang="en-US" altLang="ko-KR" dirty="0"/>
            </a:br>
            <a:r>
              <a:rPr lang="en-US" altLang="ko-KR" dirty="0"/>
              <a:t>-</a:t>
            </a:r>
            <a:r>
              <a:rPr lang="ko-KR" altLang="en-US" dirty="0"/>
              <a:t>필기인식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5400DAF-C999-8CB1-83C8-6C36820F744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ko-KR" altLang="en-US" dirty="0"/>
              <a:t>학번</a:t>
            </a:r>
            <a:r>
              <a:rPr lang="en-US" altLang="ko-KR" dirty="0"/>
              <a:t>:2024254002</a:t>
            </a:r>
          </a:p>
          <a:p>
            <a:pPr algn="r"/>
            <a:r>
              <a:rPr lang="ko-KR" altLang="en-US" dirty="0"/>
              <a:t>성명</a:t>
            </a:r>
            <a:r>
              <a:rPr lang="en-US" altLang="ko-KR" dirty="0"/>
              <a:t>:</a:t>
            </a:r>
            <a:r>
              <a:rPr lang="ko-KR" altLang="en-US" dirty="0"/>
              <a:t>전창수</a:t>
            </a:r>
          </a:p>
        </p:txBody>
      </p:sp>
    </p:spTree>
    <p:extLst>
      <p:ext uri="{BB962C8B-B14F-4D97-AF65-F5344CB8AC3E}">
        <p14:creationId xmlns:p14="http://schemas.microsoft.com/office/powerpoint/2010/main" val="3450314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9B5DD02-01DD-AF42-A33A-615EBA7837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189"/>
            <a:ext cx="12192000" cy="252518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4A97F20B-5A60-BCE0-CC52-2A2E30282D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5616" y="2612570"/>
            <a:ext cx="3482642" cy="4210459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C5303DAD-4810-30E8-6E2C-AE982ABFA58F}"/>
              </a:ext>
            </a:extLst>
          </p:cNvPr>
          <p:cNvCxnSpPr/>
          <p:nvPr/>
        </p:nvCxnSpPr>
        <p:spPr>
          <a:xfrm flipH="1" flipV="1">
            <a:off x="5628968" y="3658388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16193FBC-F8EE-06F7-874A-96033F3FBFA7}"/>
              </a:ext>
            </a:extLst>
          </p:cNvPr>
          <p:cNvCxnSpPr/>
          <p:nvPr/>
        </p:nvCxnSpPr>
        <p:spPr>
          <a:xfrm flipH="1" flipV="1">
            <a:off x="5628968" y="4072045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1C4B11E4-A249-DC10-FE14-B17A3E3CB2D5}"/>
              </a:ext>
            </a:extLst>
          </p:cNvPr>
          <p:cNvCxnSpPr/>
          <p:nvPr/>
        </p:nvCxnSpPr>
        <p:spPr>
          <a:xfrm flipH="1" flipV="1">
            <a:off x="5628968" y="4431729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E62DC3F-5700-DC36-FF9D-DEC81C6A5D5A}"/>
              </a:ext>
            </a:extLst>
          </p:cNvPr>
          <p:cNvCxnSpPr/>
          <p:nvPr/>
        </p:nvCxnSpPr>
        <p:spPr>
          <a:xfrm flipH="1" flipV="1">
            <a:off x="5628968" y="4791413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EECE6B13-2AF8-8DDD-04F1-AE1B0FEED546}"/>
              </a:ext>
            </a:extLst>
          </p:cNvPr>
          <p:cNvCxnSpPr/>
          <p:nvPr/>
        </p:nvCxnSpPr>
        <p:spPr>
          <a:xfrm flipH="1" flipV="1">
            <a:off x="5628968" y="5151097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E3D383C5-5D54-A725-5056-660986B700B7}"/>
              </a:ext>
            </a:extLst>
          </p:cNvPr>
          <p:cNvCxnSpPr/>
          <p:nvPr/>
        </p:nvCxnSpPr>
        <p:spPr>
          <a:xfrm flipH="1" flipV="1">
            <a:off x="5628968" y="5861930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734A0A11-8DAB-5388-3BBA-AC86012D5BFE}"/>
              </a:ext>
            </a:extLst>
          </p:cNvPr>
          <p:cNvCxnSpPr/>
          <p:nvPr/>
        </p:nvCxnSpPr>
        <p:spPr>
          <a:xfrm flipH="1" flipV="1">
            <a:off x="5628968" y="6293317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B625BE8-EEBB-48CC-FDC2-850FC6E5C15C}"/>
              </a:ext>
            </a:extLst>
          </p:cNvPr>
          <p:cNvSpPr/>
          <p:nvPr/>
        </p:nvSpPr>
        <p:spPr>
          <a:xfrm>
            <a:off x="6818671" y="3676589"/>
            <a:ext cx="2471895" cy="602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70% </a:t>
            </a:r>
            <a:r>
              <a:rPr lang="ko-KR" altLang="en-US" dirty="0"/>
              <a:t>오류</a:t>
            </a:r>
          </a:p>
        </p:txBody>
      </p:sp>
    </p:spTree>
    <p:extLst>
      <p:ext uri="{BB962C8B-B14F-4D97-AF65-F5344CB8AC3E}">
        <p14:creationId xmlns:p14="http://schemas.microsoft.com/office/powerpoint/2010/main" val="244358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9B3D536-B776-1D88-F95C-7F39D788B3B6}"/>
              </a:ext>
            </a:extLst>
          </p:cNvPr>
          <p:cNvSpPr txBox="1"/>
          <p:nvPr/>
        </p:nvSpPr>
        <p:spPr>
          <a:xfrm>
            <a:off x="688257" y="355766"/>
            <a:ext cx="10471355" cy="3778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ko-KR" altLang="en-US" b="1" dirty="0"/>
              <a:t>결론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CNN </a:t>
            </a:r>
            <a:r>
              <a:rPr lang="ko-KR" altLang="en-US" dirty="0"/>
              <a:t>기반의 간단한 딥러닝 모델만으로도 </a:t>
            </a:r>
            <a:r>
              <a:rPr lang="ko-KR" altLang="en-US" b="1" dirty="0"/>
              <a:t>높은 정확도의 숫자 필기 인식</a:t>
            </a:r>
            <a:r>
              <a:rPr lang="ko-KR" altLang="en-US" dirty="0"/>
              <a:t>이 가능하다는 것을 실험을 통해 입증할 수 있었습니다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전처리</a:t>
            </a:r>
            <a:r>
              <a:rPr lang="en-US" altLang="ko-KR" dirty="0"/>
              <a:t>(</a:t>
            </a:r>
            <a:r>
              <a:rPr lang="ko-KR" altLang="en-US" dirty="0"/>
              <a:t>특히 이미지 크기와 명도 조절</a:t>
            </a:r>
            <a:r>
              <a:rPr lang="en-US" altLang="ko-KR" dirty="0"/>
              <a:t>)</a:t>
            </a:r>
            <a:r>
              <a:rPr lang="ko-KR" altLang="en-US" dirty="0"/>
              <a:t>는 인식 정확도를 좌우하는 중요한 요소이며</a:t>
            </a:r>
            <a:r>
              <a:rPr lang="en-US" altLang="ko-KR" dirty="0"/>
              <a:t>, </a:t>
            </a:r>
            <a:r>
              <a:rPr lang="ko-KR" altLang="en-US" dirty="0"/>
              <a:t>다양한 </a:t>
            </a:r>
            <a:r>
              <a:rPr lang="ko-KR" altLang="en-US" dirty="0" err="1"/>
              <a:t>손글씨에</a:t>
            </a:r>
            <a:r>
              <a:rPr lang="ko-KR" altLang="en-US" dirty="0"/>
              <a:t> 대응하기 위해 추가적인 정규화나 데이터 확장이 필요합니다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추후 개선점으로는 다음과 같은 요소들이 있습니다</a:t>
            </a:r>
            <a:r>
              <a:rPr lang="en-US" altLang="ko-KR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데이터 증강</a:t>
            </a:r>
            <a:r>
              <a:rPr lang="en-US" altLang="ko-KR" dirty="0"/>
              <a:t>: </a:t>
            </a:r>
            <a:r>
              <a:rPr lang="ko-KR" altLang="en-US" dirty="0"/>
              <a:t>다양한 필기체에 대한 대응력 향상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/>
              <a:t>모델 고도화</a:t>
            </a:r>
            <a:r>
              <a:rPr lang="en-US" altLang="ko-KR" dirty="0"/>
              <a:t>: </a:t>
            </a:r>
            <a:r>
              <a:rPr lang="ko-KR" altLang="en-US" dirty="0"/>
              <a:t>더 깊은 네트워크나 전이학습 적용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ResNet</a:t>
            </a:r>
            <a:r>
              <a:rPr lang="en-US" altLang="ko-KR" dirty="0"/>
              <a:t>, </a:t>
            </a:r>
            <a:r>
              <a:rPr lang="en-US" altLang="ko-KR" dirty="0" err="1"/>
              <a:t>EfficientNet</a:t>
            </a:r>
            <a:r>
              <a:rPr lang="en-US" altLang="ko-KR" dirty="0"/>
              <a:t>)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b="1" dirty="0"/>
              <a:t>UI </a:t>
            </a:r>
            <a:r>
              <a:rPr lang="ko-KR" altLang="en-US" b="1" dirty="0"/>
              <a:t>통합</a:t>
            </a:r>
            <a:r>
              <a:rPr lang="en-US" altLang="ko-KR" dirty="0"/>
              <a:t>: GUI </a:t>
            </a:r>
            <a:r>
              <a:rPr lang="ko-KR" altLang="en-US" dirty="0"/>
              <a:t>기반 사용자 인터페이스 추가하여 사용자 접근성 개선</a:t>
            </a:r>
          </a:p>
        </p:txBody>
      </p:sp>
    </p:spTree>
    <p:extLst>
      <p:ext uri="{BB962C8B-B14F-4D97-AF65-F5344CB8AC3E}">
        <p14:creationId xmlns:p14="http://schemas.microsoft.com/office/powerpoint/2010/main" val="18318108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5F7D2267-D969-950A-DF1B-CCEDA1DAB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470" y="691791"/>
            <a:ext cx="10611956" cy="33627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dirty="0"/>
              <a:t>본 프로젝트는 MNIST 데이터셋을 활용하여 CNN 기반 숫자 필기 인식 모델을 설계하고 학습하였습니다.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dirty="0"/>
              <a:t>2개의 Conv2D 및 </a:t>
            </a:r>
            <a:r>
              <a:rPr lang="ko-KR" altLang="ko-KR" dirty="0" err="1"/>
              <a:t>MaxPooling</a:t>
            </a:r>
            <a:r>
              <a:rPr lang="ko-KR" altLang="ko-KR" dirty="0"/>
              <a:t> 계층을 포함하는 간단한 </a:t>
            </a:r>
            <a:r>
              <a:rPr lang="ko-KR" altLang="ko-KR" dirty="0" err="1"/>
              <a:t>Sequential</a:t>
            </a:r>
            <a:r>
              <a:rPr lang="ko-KR" altLang="ko-KR" dirty="0"/>
              <a:t> 모델을 구성하여 학습 정확도와 검증 정확도를 평가하였고, 결과적으로 효과적인 인식 성능을 확인할 수 있었습니다.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dirty="0"/>
              <a:t>학습된 모델을 .h5 파일로 저장하고, PIL 기반 </a:t>
            </a:r>
            <a:r>
              <a:rPr lang="ko-KR" altLang="ko-KR" dirty="0" err="1"/>
              <a:t>전처리</a:t>
            </a:r>
            <a:r>
              <a:rPr lang="ko-KR" altLang="ko-KR" dirty="0"/>
              <a:t> 및 </a:t>
            </a:r>
            <a:r>
              <a:rPr lang="ko-KR" altLang="ko-KR" dirty="0" err="1"/>
              <a:t>TensorFlow</a:t>
            </a:r>
            <a:r>
              <a:rPr lang="ko-KR" altLang="ko-KR" dirty="0"/>
              <a:t> 예측 코드를 통해 외부 </a:t>
            </a:r>
            <a:r>
              <a:rPr lang="ko-KR" altLang="ko-KR" dirty="0" err="1"/>
              <a:t>손글씨</a:t>
            </a:r>
            <a:r>
              <a:rPr lang="ko-KR" altLang="ko-KR" dirty="0"/>
              <a:t> 이미지에 대한 예측 기능을 구현하였습니다.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ko-KR" altLang="ko-KR" dirty="0"/>
              <a:t>실제 입력 이미지(eval_image8.png)</a:t>
            </a:r>
            <a:r>
              <a:rPr lang="ko-KR" altLang="ko-KR" dirty="0" err="1"/>
              <a:t>에</a:t>
            </a:r>
            <a:r>
              <a:rPr lang="ko-KR" altLang="ko-KR" dirty="0"/>
              <a:t> 대해 모델을 통해 예측된 숫자를 출력하도록 구성되어 있으며, 흑백 변환, 크기 조정, 색 반전 등 </a:t>
            </a:r>
            <a:r>
              <a:rPr lang="ko-KR" altLang="ko-KR" dirty="0" err="1"/>
              <a:t>전처리</a:t>
            </a:r>
            <a:r>
              <a:rPr lang="ko-KR" altLang="ko-KR" dirty="0"/>
              <a:t> 과정이 인식 성능에 큰 영향을 미침을 확인하였습니다.</a:t>
            </a:r>
          </a:p>
        </p:txBody>
      </p:sp>
    </p:spTree>
    <p:extLst>
      <p:ext uri="{BB962C8B-B14F-4D97-AF65-F5344CB8AC3E}">
        <p14:creationId xmlns:p14="http://schemas.microsoft.com/office/powerpoint/2010/main" val="811111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6F6ECB-9272-9506-109F-5A0B0AB560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7315" y="3005078"/>
            <a:ext cx="857370" cy="84784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0E531EA-5577-87C2-5734-B8E41B4DC44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35902" y="3037734"/>
            <a:ext cx="600159" cy="6573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3F0A611-13D5-B0FC-6054-5D13452E659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31232" y="4344770"/>
            <a:ext cx="685896" cy="600159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5ACDDE-5FC6-CFB6-75AA-174D925F8D2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440437" y="4344964"/>
            <a:ext cx="638264" cy="666843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5ED114D-2E40-FCD8-5EF4-49AF466A42A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021943" y="1981712"/>
            <a:ext cx="828791" cy="905001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229A896-042E-8251-B28B-F5841F99E8C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BEBA8EAE-BF5A-486C-A8C5-ECC9F3942E4B}">
                <a14:imgProps xmlns:a14="http://schemas.microsoft.com/office/drawing/2010/main">
                  <a14:imgLayer r:embed="rId1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38797" y="4344770"/>
            <a:ext cx="704948" cy="8383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C2E4E5E-E2BE-B7F6-EAF7-CF6B0FC6977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226095" y="795028"/>
            <a:ext cx="533474" cy="68589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8913708F-C6DC-F8A3-EC27-F700459BFF7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32433" y="1076055"/>
            <a:ext cx="638264" cy="809738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6713689-FAF4-9F62-9797-5A0D3056435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303898" y="2524712"/>
            <a:ext cx="647790" cy="724001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1AF1EE48-9FE2-112C-F0AA-15B06D330E8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BEBA8EAE-BF5A-486C-A8C5-ECC9F3942E4B}">
                <a14:imgProps xmlns:a14="http://schemas.microsoft.com/office/drawing/2010/main">
                  <a14:imgLayer r:embed="rId21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0697" y="3033657"/>
            <a:ext cx="638264" cy="819264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46F71387-11E2-CFD5-DBC7-02551F0C9157}"/>
              </a:ext>
            </a:extLst>
          </p:cNvPr>
          <p:cNvSpPr/>
          <p:nvPr/>
        </p:nvSpPr>
        <p:spPr>
          <a:xfrm>
            <a:off x="766916" y="265471"/>
            <a:ext cx="2192594" cy="10913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전창수 숫자 필기</a:t>
            </a:r>
          </a:p>
        </p:txBody>
      </p:sp>
    </p:spTree>
    <p:extLst>
      <p:ext uri="{BB962C8B-B14F-4D97-AF65-F5344CB8AC3E}">
        <p14:creationId xmlns:p14="http://schemas.microsoft.com/office/powerpoint/2010/main" val="2816389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86CB96D-E0D3-421C-12A1-27D3DDF7536C}"/>
              </a:ext>
            </a:extLst>
          </p:cNvPr>
          <p:cNvSpPr txBox="1"/>
          <p:nvPr/>
        </p:nvSpPr>
        <p:spPr>
          <a:xfrm>
            <a:off x="362957" y="256637"/>
            <a:ext cx="6094324" cy="6694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import </a:t>
            </a:r>
            <a:r>
              <a:rPr lang="en-US" altLang="ko-KR" sz="1100" dirty="0" err="1"/>
              <a:t>tensorflow</a:t>
            </a:r>
            <a:r>
              <a:rPr lang="en-US" altLang="ko-KR" sz="1100" dirty="0"/>
              <a:t> as </a:t>
            </a:r>
            <a:r>
              <a:rPr lang="en-US" altLang="ko-KR" sz="1100" dirty="0" err="1"/>
              <a:t>tf</a:t>
            </a:r>
            <a:endParaRPr lang="en-US" altLang="ko-KR" sz="1100" dirty="0"/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tensorflow.keras.models</a:t>
            </a:r>
            <a:r>
              <a:rPr lang="en-US" altLang="ko-KR" sz="1100" dirty="0"/>
              <a:t> import Sequential</a:t>
            </a:r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tensorflow.keras.layers</a:t>
            </a:r>
            <a:r>
              <a:rPr lang="en-US" altLang="ko-KR" sz="1100" dirty="0"/>
              <a:t> import Conv2D, MaxPooling2D, Flatten, Dense</a:t>
            </a:r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tensorflow.keras.datasets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mnist</a:t>
            </a:r>
            <a:endParaRPr lang="en-US" altLang="ko-KR" sz="1100" dirty="0"/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tensorflow.keras.utils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to_categorical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데이터 로드</a:t>
            </a:r>
          </a:p>
          <a:p>
            <a:r>
              <a:rPr lang="en-US" altLang="ko-KR" sz="1100" dirty="0"/>
              <a:t>(</a:t>
            </a:r>
            <a:r>
              <a:rPr lang="en-US" altLang="ko-KR" sz="1100" dirty="0" err="1"/>
              <a:t>x_train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y_train</a:t>
            </a:r>
            <a:r>
              <a:rPr lang="en-US" altLang="ko-KR" sz="1100" dirty="0"/>
              <a:t>), (</a:t>
            </a:r>
            <a:r>
              <a:rPr lang="en-US" altLang="ko-KR" sz="1100" dirty="0" err="1"/>
              <a:t>x_test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y_test</a:t>
            </a:r>
            <a:r>
              <a:rPr lang="en-US" altLang="ko-KR" sz="1100" dirty="0"/>
              <a:t>) = </a:t>
            </a:r>
            <a:r>
              <a:rPr lang="en-US" altLang="ko-KR" sz="1100" dirty="0" err="1"/>
              <a:t>mnist.load_data</a:t>
            </a:r>
            <a:r>
              <a:rPr lang="en-US" altLang="ko-KR" sz="1100" dirty="0"/>
              <a:t>()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데이터 </a:t>
            </a:r>
            <a:r>
              <a:rPr lang="ko-KR" altLang="en-US" sz="1100" dirty="0" err="1"/>
              <a:t>전처리</a:t>
            </a:r>
            <a:endParaRPr lang="ko-KR" altLang="en-US" sz="1100" dirty="0"/>
          </a:p>
          <a:p>
            <a:r>
              <a:rPr lang="en-US" altLang="ko-KR" sz="1100" dirty="0" err="1"/>
              <a:t>x_train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x_train.reshape</a:t>
            </a:r>
            <a:r>
              <a:rPr lang="en-US" altLang="ko-KR" sz="1100" dirty="0"/>
              <a:t>(-1, 28, 28, 1).</a:t>
            </a:r>
            <a:r>
              <a:rPr lang="en-US" altLang="ko-KR" sz="1100" dirty="0" err="1"/>
              <a:t>astype</a:t>
            </a:r>
            <a:r>
              <a:rPr lang="en-US" altLang="ko-KR" sz="1100" dirty="0"/>
              <a:t>("float32") / 255.0</a:t>
            </a:r>
          </a:p>
          <a:p>
            <a:r>
              <a:rPr lang="en-US" altLang="ko-KR" sz="1100" dirty="0" err="1"/>
              <a:t>x_test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x_test.reshape</a:t>
            </a:r>
            <a:r>
              <a:rPr lang="en-US" altLang="ko-KR" sz="1100" dirty="0"/>
              <a:t>(-1, 28, 28, 1).</a:t>
            </a:r>
            <a:r>
              <a:rPr lang="en-US" altLang="ko-KR" sz="1100" dirty="0" err="1"/>
              <a:t>astype</a:t>
            </a:r>
            <a:r>
              <a:rPr lang="en-US" altLang="ko-KR" sz="1100" dirty="0"/>
              <a:t>("float32") / 255.0</a:t>
            </a:r>
          </a:p>
          <a:p>
            <a:r>
              <a:rPr lang="en-US" altLang="ko-KR" sz="1100" dirty="0" err="1"/>
              <a:t>y_train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to_categorical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y_train</a:t>
            </a:r>
            <a:r>
              <a:rPr lang="en-US" altLang="ko-KR" sz="1100" dirty="0"/>
              <a:t>, 10)</a:t>
            </a:r>
          </a:p>
          <a:p>
            <a:r>
              <a:rPr lang="en-US" altLang="ko-KR" sz="1100" dirty="0" err="1"/>
              <a:t>y_test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to_categorical</a:t>
            </a:r>
            <a:r>
              <a:rPr lang="en-US" altLang="ko-KR" sz="1100" dirty="0"/>
              <a:t>(</a:t>
            </a:r>
            <a:r>
              <a:rPr lang="en-US" altLang="ko-KR" sz="1100" dirty="0" err="1"/>
              <a:t>y_test</a:t>
            </a:r>
            <a:r>
              <a:rPr lang="en-US" altLang="ko-KR" sz="1100" dirty="0"/>
              <a:t>, 10)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모델 구성</a:t>
            </a:r>
          </a:p>
          <a:p>
            <a:r>
              <a:rPr lang="en-US" altLang="ko-KR" sz="1100" dirty="0"/>
              <a:t>model = Sequential([</a:t>
            </a:r>
          </a:p>
          <a:p>
            <a:r>
              <a:rPr lang="en-US" altLang="ko-KR" sz="1100" dirty="0"/>
              <a:t>    Conv2D(32, (3,3), activation='</a:t>
            </a:r>
            <a:r>
              <a:rPr lang="en-US" altLang="ko-KR" sz="1100" dirty="0" err="1"/>
              <a:t>relu</a:t>
            </a:r>
            <a:r>
              <a:rPr lang="en-US" altLang="ko-KR" sz="1100" dirty="0"/>
              <a:t>', </a:t>
            </a:r>
            <a:r>
              <a:rPr lang="en-US" altLang="ko-KR" sz="1100" dirty="0" err="1"/>
              <a:t>input_shape</a:t>
            </a:r>
            <a:r>
              <a:rPr lang="en-US" altLang="ko-KR" sz="1100" dirty="0"/>
              <a:t>=(28,28,1)),</a:t>
            </a:r>
          </a:p>
          <a:p>
            <a:r>
              <a:rPr lang="en-US" altLang="ko-KR" sz="1100" dirty="0"/>
              <a:t>    MaxPooling2D((2,2)),</a:t>
            </a:r>
          </a:p>
          <a:p>
            <a:r>
              <a:rPr lang="en-US" altLang="ko-KR" sz="1100" dirty="0"/>
              <a:t>    Conv2D(64, (3,3), activation='</a:t>
            </a:r>
            <a:r>
              <a:rPr lang="en-US" altLang="ko-KR" sz="1100" dirty="0" err="1"/>
              <a:t>relu</a:t>
            </a:r>
            <a:r>
              <a:rPr lang="en-US" altLang="ko-KR" sz="1100" dirty="0"/>
              <a:t>'),</a:t>
            </a:r>
          </a:p>
          <a:p>
            <a:r>
              <a:rPr lang="en-US" altLang="ko-KR" sz="1100" dirty="0"/>
              <a:t>    MaxPooling2D((2,2)),</a:t>
            </a:r>
          </a:p>
          <a:p>
            <a:r>
              <a:rPr lang="en-US" altLang="ko-KR" sz="1100" dirty="0"/>
              <a:t>    Flatten(),</a:t>
            </a:r>
          </a:p>
          <a:p>
            <a:r>
              <a:rPr lang="en-US" altLang="ko-KR" sz="1100" dirty="0"/>
              <a:t>    Dense(64, activation='</a:t>
            </a:r>
            <a:r>
              <a:rPr lang="en-US" altLang="ko-KR" sz="1100" dirty="0" err="1"/>
              <a:t>relu</a:t>
            </a:r>
            <a:r>
              <a:rPr lang="en-US" altLang="ko-KR" sz="1100" dirty="0"/>
              <a:t>'),</a:t>
            </a:r>
          </a:p>
          <a:p>
            <a:r>
              <a:rPr lang="en-US" altLang="ko-KR" sz="1100" dirty="0"/>
              <a:t>    Dense(10, activation='</a:t>
            </a:r>
            <a:r>
              <a:rPr lang="en-US" altLang="ko-KR" sz="1100" dirty="0" err="1"/>
              <a:t>softmax</a:t>
            </a:r>
            <a:r>
              <a:rPr lang="en-US" altLang="ko-KR" sz="1100" dirty="0"/>
              <a:t>')</a:t>
            </a:r>
          </a:p>
          <a:p>
            <a:r>
              <a:rPr lang="en-US" altLang="ko-KR" sz="1100" dirty="0"/>
              <a:t>])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컴파일 및 학습</a:t>
            </a:r>
          </a:p>
          <a:p>
            <a:r>
              <a:rPr lang="en-US" altLang="ko-KR" sz="1100" dirty="0" err="1"/>
              <a:t>model.compile</a:t>
            </a:r>
            <a:r>
              <a:rPr lang="en-US" altLang="ko-KR" sz="1100" dirty="0"/>
              <a:t>(optimizer='</a:t>
            </a:r>
            <a:r>
              <a:rPr lang="en-US" altLang="ko-KR" sz="1100" dirty="0" err="1"/>
              <a:t>adam</a:t>
            </a:r>
            <a:r>
              <a:rPr lang="en-US" altLang="ko-KR" sz="1100" dirty="0"/>
              <a:t>', loss='</a:t>
            </a:r>
            <a:r>
              <a:rPr lang="en-US" altLang="ko-KR" sz="1100" dirty="0" err="1"/>
              <a:t>categorical_crossentropy</a:t>
            </a:r>
            <a:r>
              <a:rPr lang="en-US" altLang="ko-KR" sz="1100" dirty="0"/>
              <a:t>', metrics=['accuracy'])</a:t>
            </a:r>
          </a:p>
          <a:p>
            <a:r>
              <a:rPr lang="en-US" altLang="ko-KR" sz="1100" dirty="0" err="1"/>
              <a:t>model.fit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x_train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y_train</a:t>
            </a:r>
            <a:r>
              <a:rPr lang="en-US" altLang="ko-KR" sz="1100" dirty="0"/>
              <a:t>, epochs=5, </a:t>
            </a:r>
            <a:r>
              <a:rPr lang="en-US" altLang="ko-KR" sz="1100" dirty="0" err="1"/>
              <a:t>validation_data</a:t>
            </a:r>
            <a:r>
              <a:rPr lang="en-US" altLang="ko-KR" sz="1100" dirty="0"/>
              <a:t>=(</a:t>
            </a:r>
            <a:r>
              <a:rPr lang="en-US" altLang="ko-KR" sz="1100" dirty="0" err="1"/>
              <a:t>x_test</a:t>
            </a:r>
            <a:r>
              <a:rPr lang="en-US" altLang="ko-KR" sz="1100" dirty="0"/>
              <a:t>, </a:t>
            </a:r>
            <a:r>
              <a:rPr lang="en-US" altLang="ko-KR" sz="1100" dirty="0" err="1"/>
              <a:t>y_test</a:t>
            </a:r>
            <a:r>
              <a:rPr lang="en-US" altLang="ko-KR" sz="1100" dirty="0"/>
              <a:t>))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모델 저장</a:t>
            </a:r>
          </a:p>
          <a:p>
            <a:r>
              <a:rPr lang="en-US" altLang="ko-KR" sz="1100" dirty="0" err="1"/>
              <a:t>model.save</a:t>
            </a:r>
            <a:r>
              <a:rPr lang="en-US" altLang="ko-KR" sz="1100" dirty="0"/>
              <a:t>("mnist_model.h5")</a:t>
            </a:r>
          </a:p>
          <a:p>
            <a:endParaRPr lang="en-US" altLang="ko-KR" sz="1100" dirty="0"/>
          </a:p>
          <a:p>
            <a:r>
              <a:rPr lang="en-US" altLang="ko-KR" sz="1100" dirty="0"/>
              <a:t>import </a:t>
            </a:r>
            <a:r>
              <a:rPr lang="en-US" altLang="ko-KR" sz="1100" dirty="0" err="1"/>
              <a:t>numpy</a:t>
            </a:r>
            <a:r>
              <a:rPr lang="en-US" altLang="ko-KR" sz="1100" dirty="0"/>
              <a:t> as np</a:t>
            </a:r>
          </a:p>
          <a:p>
            <a:r>
              <a:rPr lang="en-US" altLang="ko-KR" sz="1100" dirty="0"/>
              <a:t>import </a:t>
            </a:r>
            <a:r>
              <a:rPr lang="en-US" altLang="ko-KR" sz="1100" dirty="0" err="1"/>
              <a:t>tensorflow</a:t>
            </a:r>
            <a:r>
              <a:rPr lang="en-US" altLang="ko-KR" sz="1100" dirty="0"/>
              <a:t> as </a:t>
            </a:r>
            <a:r>
              <a:rPr lang="en-US" altLang="ko-KR" sz="1100" dirty="0" err="1"/>
              <a:t>tf</a:t>
            </a:r>
            <a:endParaRPr lang="en-US" altLang="ko-KR" sz="1100" dirty="0"/>
          </a:p>
          <a:p>
            <a:r>
              <a:rPr lang="en-US" altLang="ko-KR" sz="1100" dirty="0"/>
              <a:t>from </a:t>
            </a:r>
            <a:r>
              <a:rPr lang="en-US" altLang="ko-KR" sz="1100" dirty="0" err="1"/>
              <a:t>tensorflow.keras.models</a:t>
            </a:r>
            <a:r>
              <a:rPr lang="en-US" altLang="ko-KR" sz="1100" dirty="0"/>
              <a:t> import </a:t>
            </a:r>
            <a:r>
              <a:rPr lang="en-US" altLang="ko-KR" sz="1100" dirty="0" err="1"/>
              <a:t>load_model</a:t>
            </a:r>
            <a:endParaRPr lang="en-US" altLang="ko-KR" sz="1100" dirty="0"/>
          </a:p>
          <a:p>
            <a:r>
              <a:rPr lang="en-US" altLang="ko-KR" sz="1100" dirty="0"/>
              <a:t>from PIL import Image</a:t>
            </a:r>
          </a:p>
          <a:p>
            <a:r>
              <a:rPr lang="en-US" altLang="ko-KR" sz="1100" dirty="0"/>
              <a:t>import sys</a:t>
            </a:r>
          </a:p>
          <a:p>
            <a:endParaRPr lang="en-US" altLang="ko-KR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7F6C8-4A19-FD21-2F5F-C32E0CB6201C}"/>
              </a:ext>
            </a:extLst>
          </p:cNvPr>
          <p:cNvSpPr txBox="1"/>
          <p:nvPr/>
        </p:nvSpPr>
        <p:spPr>
          <a:xfrm>
            <a:off x="5733043" y="122671"/>
            <a:ext cx="6096000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# </a:t>
            </a:r>
            <a:r>
              <a:rPr lang="ko-KR" altLang="en-US" sz="1100" dirty="0"/>
              <a:t>모델 불러오기</a:t>
            </a:r>
          </a:p>
          <a:p>
            <a:r>
              <a:rPr lang="en-US" altLang="ko-KR" sz="1100" dirty="0"/>
              <a:t>model = </a:t>
            </a:r>
            <a:r>
              <a:rPr lang="en-US" altLang="ko-KR" sz="1100" dirty="0" err="1"/>
              <a:t>load_model</a:t>
            </a:r>
            <a:r>
              <a:rPr lang="en-US" altLang="ko-KR" sz="1100" dirty="0"/>
              <a:t>("mnist_model.h5")</a:t>
            </a:r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이미지 </a:t>
            </a:r>
            <a:r>
              <a:rPr lang="ko-KR" altLang="en-US" sz="1100" dirty="0" err="1"/>
              <a:t>전처리</a:t>
            </a:r>
            <a:r>
              <a:rPr lang="ko-KR" altLang="en-US" sz="1100" dirty="0"/>
              <a:t> 함수</a:t>
            </a:r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preprocess_image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image_path</a:t>
            </a:r>
            <a:r>
              <a:rPr lang="en-US" altLang="ko-KR" sz="1100" dirty="0"/>
              <a:t>):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Image.open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image_path</a:t>
            </a:r>
            <a:r>
              <a:rPr lang="en-US" altLang="ko-KR" sz="1100" dirty="0"/>
              <a:t>).convert('L')  # </a:t>
            </a:r>
            <a:r>
              <a:rPr lang="ko-KR" altLang="en-US" sz="1100" dirty="0"/>
              <a:t>흑백 변환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img.resize</a:t>
            </a:r>
            <a:r>
              <a:rPr lang="en-US" altLang="ko-KR" sz="1100" dirty="0"/>
              <a:t>((28, 28))  # </a:t>
            </a:r>
            <a:r>
              <a:rPr lang="ko-KR" altLang="en-US" sz="1100" dirty="0"/>
              <a:t>크기 조정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np.array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255 -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 # </a:t>
            </a:r>
            <a:r>
              <a:rPr lang="ko-KR" altLang="en-US" sz="1100" dirty="0"/>
              <a:t>색 반전</a:t>
            </a:r>
          </a:p>
          <a:p>
            <a:r>
              <a:rPr lang="ko-KR" altLang="en-US" sz="1100" dirty="0"/>
              <a:t>   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img.astype</a:t>
            </a:r>
            <a:r>
              <a:rPr lang="en-US" altLang="ko-KR" sz="1100" dirty="0"/>
              <a:t>("float32") / 255.0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img.reshape</a:t>
            </a:r>
            <a:r>
              <a:rPr lang="en-US" altLang="ko-KR" sz="1100" dirty="0"/>
              <a:t>(1, 28, 28, 1)</a:t>
            </a:r>
          </a:p>
          <a:p>
            <a:r>
              <a:rPr lang="en-US" altLang="ko-KR" sz="1100" dirty="0"/>
              <a:t>    return </a:t>
            </a:r>
            <a:r>
              <a:rPr lang="en-US" altLang="ko-KR" sz="1100" dirty="0" err="1"/>
              <a:t>img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이미지 인식</a:t>
            </a:r>
          </a:p>
          <a:p>
            <a:r>
              <a:rPr lang="en-US" altLang="ko-KR" sz="1100" dirty="0"/>
              <a:t>def </a:t>
            </a:r>
            <a:r>
              <a:rPr lang="en-US" altLang="ko-KR" sz="1100" dirty="0" err="1"/>
              <a:t>recognize_digit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image_path</a:t>
            </a:r>
            <a:r>
              <a:rPr lang="en-US" altLang="ko-KR" sz="1100" dirty="0"/>
              <a:t>):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preprocess_image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image_path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prediction = </a:t>
            </a:r>
            <a:r>
              <a:rPr lang="en-US" altLang="ko-KR" sz="1100" dirty="0" err="1"/>
              <a:t>model.predict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img</a:t>
            </a:r>
            <a:r>
              <a:rPr lang="en-US" altLang="ko-KR" sz="1100" dirty="0"/>
              <a:t>)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predicted_digit</a:t>
            </a:r>
            <a:r>
              <a:rPr lang="en-US" altLang="ko-KR" sz="1100" dirty="0"/>
              <a:t> = </a:t>
            </a:r>
            <a:r>
              <a:rPr lang="en-US" altLang="ko-KR" sz="1100" dirty="0" err="1"/>
              <a:t>np.argmax</a:t>
            </a:r>
            <a:r>
              <a:rPr lang="en-US" altLang="ko-KR" sz="1100" dirty="0"/>
              <a:t>(prediction)</a:t>
            </a:r>
          </a:p>
          <a:p>
            <a:r>
              <a:rPr lang="en-US" altLang="ko-KR" sz="1100" dirty="0"/>
              <a:t>    print(f"</a:t>
            </a:r>
            <a:r>
              <a:rPr lang="ko-KR" altLang="en-US" sz="1100" dirty="0"/>
              <a:t>예측 결과</a:t>
            </a:r>
            <a:r>
              <a:rPr lang="en-US" altLang="ko-KR" sz="1100" dirty="0"/>
              <a:t>: {</a:t>
            </a:r>
            <a:r>
              <a:rPr lang="en-US" altLang="ko-KR" sz="1100" dirty="0" err="1"/>
              <a:t>predicted_digit</a:t>
            </a:r>
            <a:r>
              <a:rPr lang="en-US" altLang="ko-KR" sz="1100" dirty="0"/>
              <a:t>}")</a:t>
            </a:r>
          </a:p>
          <a:p>
            <a:r>
              <a:rPr lang="en-US" altLang="ko-KR" sz="1100" dirty="0"/>
              <a:t>    return </a:t>
            </a:r>
            <a:r>
              <a:rPr lang="en-US" altLang="ko-KR" sz="1100" dirty="0" err="1"/>
              <a:t>predicted_digit</a:t>
            </a:r>
            <a:endParaRPr lang="en-US" altLang="ko-KR" sz="1100" dirty="0"/>
          </a:p>
          <a:p>
            <a:endParaRPr lang="en-US" altLang="ko-KR" sz="1100" dirty="0"/>
          </a:p>
          <a:p>
            <a:r>
              <a:rPr lang="en-US" altLang="ko-KR" sz="1100" dirty="0"/>
              <a:t># </a:t>
            </a:r>
            <a:r>
              <a:rPr lang="ko-KR" altLang="en-US" sz="1100" dirty="0"/>
              <a:t>평가용 이미지 입력 받아 처리</a:t>
            </a:r>
          </a:p>
          <a:p>
            <a:r>
              <a:rPr lang="en-US" altLang="ko-KR" sz="1100" dirty="0"/>
              <a:t>if __name__ == "__main__":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image_path</a:t>
            </a:r>
            <a:r>
              <a:rPr lang="en-US" altLang="ko-KR" sz="1100" dirty="0"/>
              <a:t> = "C:\eval_image8.png" # ex) python recognize.py test.png</a:t>
            </a:r>
          </a:p>
          <a:p>
            <a:r>
              <a:rPr lang="en-US" altLang="ko-KR" sz="1100" dirty="0"/>
              <a:t>    </a:t>
            </a:r>
            <a:r>
              <a:rPr lang="en-US" altLang="ko-KR" sz="1100" dirty="0" err="1"/>
              <a:t>recognize_digit</a:t>
            </a:r>
            <a:r>
              <a:rPr lang="en-US" altLang="ko-KR" sz="1100" dirty="0"/>
              <a:t>(</a:t>
            </a:r>
            <a:r>
              <a:rPr lang="en-US" altLang="ko-KR" sz="1100" dirty="0" err="1"/>
              <a:t>image_path</a:t>
            </a:r>
            <a:r>
              <a:rPr lang="en-US" altLang="ko-KR" sz="1100" dirty="0"/>
              <a:t>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958097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0AB86A7-5347-416D-3056-53E934A916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7066"/>
          <a:stretch>
            <a:fillRect/>
          </a:stretch>
        </p:blipFill>
        <p:spPr>
          <a:xfrm>
            <a:off x="496286" y="498317"/>
            <a:ext cx="3793328" cy="53387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09F0E90C-0E23-DEFF-8D97-91AE40259279}"/>
              </a:ext>
            </a:extLst>
          </p:cNvPr>
          <p:cNvPicPr preferRelativeResize="0"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4649614" y="1073627"/>
            <a:ext cx="720000" cy="7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BD93E0-AB22-34DD-C998-ECD4BE5E1B89}"/>
              </a:ext>
            </a:extLst>
          </p:cNvPr>
          <p:cNvPicPr preferRelativeResize="0">
            <a:picLocks/>
          </p:cNvPicPr>
          <p:nvPr/>
        </p:nvPicPr>
        <p:blipFill>
          <a:blip r:embed="rId4"/>
          <a:stretch>
            <a:fillRect/>
          </a:stretch>
        </p:blipFill>
        <p:spPr>
          <a:xfrm>
            <a:off x="3936000" y="598569"/>
            <a:ext cx="720000" cy="7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7AD765F-F364-2817-4247-4FE7DFD9A55B}"/>
              </a:ext>
            </a:extLst>
          </p:cNvPr>
          <p:cNvPicPr preferRelativeResize="0">
            <a:picLocks/>
          </p:cNvPicPr>
          <p:nvPr/>
        </p:nvPicPr>
        <p:blipFill>
          <a:blip r:embed="rId5"/>
          <a:stretch>
            <a:fillRect/>
          </a:stretch>
        </p:blipFill>
        <p:spPr>
          <a:xfrm>
            <a:off x="5376000" y="1518269"/>
            <a:ext cx="720000" cy="7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D0A4E1B-EDC9-32CB-B9B1-263D5F086E5A}"/>
              </a:ext>
            </a:extLst>
          </p:cNvPr>
          <p:cNvPicPr preferRelativeResize="0">
            <a:picLocks/>
          </p:cNvPicPr>
          <p:nvPr/>
        </p:nvPicPr>
        <p:blipFill>
          <a:blip r:embed="rId6"/>
          <a:stretch>
            <a:fillRect/>
          </a:stretch>
        </p:blipFill>
        <p:spPr>
          <a:xfrm>
            <a:off x="6102386" y="1882866"/>
            <a:ext cx="720000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DD40CFA-F1CB-30F1-903B-BADF295DCFA6}"/>
              </a:ext>
            </a:extLst>
          </p:cNvPr>
          <p:cNvPicPr preferRelativeResize="0">
            <a:picLocks/>
          </p:cNvPicPr>
          <p:nvPr/>
        </p:nvPicPr>
        <p:blipFill>
          <a:blip r:embed="rId7"/>
          <a:stretch>
            <a:fillRect/>
          </a:stretch>
        </p:blipFill>
        <p:spPr>
          <a:xfrm>
            <a:off x="6803071" y="2447698"/>
            <a:ext cx="720000" cy="7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6D954F5-481C-3008-8C8A-5372BD6F042B}"/>
              </a:ext>
            </a:extLst>
          </p:cNvPr>
          <p:cNvPicPr preferRelativeResize="0"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7523071" y="29290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E049DB8-247D-7B5F-5859-7A1C3FCFBEC4}"/>
              </a:ext>
            </a:extLst>
          </p:cNvPr>
          <p:cNvPicPr preferRelativeResize="0"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8246577" y="3412688"/>
            <a:ext cx="720000" cy="7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67D534B-D5DF-B9F8-7410-76092D6F58BF}"/>
              </a:ext>
            </a:extLst>
          </p:cNvPr>
          <p:cNvPicPr preferRelativeResize="0"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8966577" y="3887698"/>
            <a:ext cx="720000" cy="7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EECD8F0F-9E5E-4977-9C20-068299DC12DE}"/>
              </a:ext>
            </a:extLst>
          </p:cNvPr>
          <p:cNvPicPr preferRelativeResize="0"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9686577" y="4362708"/>
            <a:ext cx="720000" cy="7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131DAE0-9EC0-3D09-0332-A1D586D05A1E}"/>
              </a:ext>
            </a:extLst>
          </p:cNvPr>
          <p:cNvPicPr preferRelativeResize="0">
            <a:picLocks/>
          </p:cNvPicPr>
          <p:nvPr/>
        </p:nvPicPr>
        <p:blipFill>
          <a:blip r:embed="rId12"/>
          <a:stretch>
            <a:fillRect/>
          </a:stretch>
        </p:blipFill>
        <p:spPr>
          <a:xfrm>
            <a:off x="10406577" y="485006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075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8195C1C2-3FAA-9347-E221-C25D7D9E3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7437"/>
            <a:ext cx="12192000" cy="4983126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67B26BC-0D58-9354-D665-7766AE9748E3}"/>
              </a:ext>
            </a:extLst>
          </p:cNvPr>
          <p:cNvSpPr/>
          <p:nvPr/>
        </p:nvSpPr>
        <p:spPr>
          <a:xfrm>
            <a:off x="0" y="334536"/>
            <a:ext cx="2471895" cy="602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Epoch 5</a:t>
            </a:r>
            <a:endParaRPr lang="ko-KR" altLang="en-US" dirty="0"/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9BA76D98-BC95-D132-4D79-57A11E6F7980}"/>
              </a:ext>
            </a:extLst>
          </p:cNvPr>
          <p:cNvCxnSpPr/>
          <p:nvPr/>
        </p:nvCxnSpPr>
        <p:spPr>
          <a:xfrm flipH="1" flipV="1">
            <a:off x="2694039" y="2182761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32A2F72D-28DC-F310-D11F-2949EB4C4475}"/>
              </a:ext>
            </a:extLst>
          </p:cNvPr>
          <p:cNvCxnSpPr/>
          <p:nvPr/>
        </p:nvCxnSpPr>
        <p:spPr>
          <a:xfrm flipH="1" flipV="1">
            <a:off x="2620298" y="3379838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26E09EC-1BB1-BEB2-F0BB-FCFFE6F27CA9}"/>
              </a:ext>
            </a:extLst>
          </p:cNvPr>
          <p:cNvCxnSpPr/>
          <p:nvPr/>
        </p:nvCxnSpPr>
        <p:spPr>
          <a:xfrm flipH="1" flipV="1">
            <a:off x="2664544" y="4181167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E2D26230-92BF-4B5A-4C05-6C76795C4097}"/>
              </a:ext>
            </a:extLst>
          </p:cNvPr>
          <p:cNvCxnSpPr/>
          <p:nvPr/>
        </p:nvCxnSpPr>
        <p:spPr>
          <a:xfrm flipH="1" flipV="1">
            <a:off x="2694039" y="4551877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3844B6F1-2045-9BCD-A2F5-947597903EC7}"/>
              </a:ext>
            </a:extLst>
          </p:cNvPr>
          <p:cNvCxnSpPr/>
          <p:nvPr/>
        </p:nvCxnSpPr>
        <p:spPr>
          <a:xfrm flipH="1" flipV="1">
            <a:off x="2694039" y="5378244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560266E1-08CB-7FDB-A89B-464EB8C41AF4}"/>
              </a:ext>
            </a:extLst>
          </p:cNvPr>
          <p:cNvSpPr/>
          <p:nvPr/>
        </p:nvSpPr>
        <p:spPr>
          <a:xfrm>
            <a:off x="6818671" y="3676589"/>
            <a:ext cx="2471895" cy="602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50% </a:t>
            </a:r>
            <a:r>
              <a:rPr lang="ko-KR" altLang="en-US" dirty="0"/>
              <a:t>오류</a:t>
            </a:r>
          </a:p>
        </p:txBody>
      </p:sp>
    </p:spTree>
    <p:extLst>
      <p:ext uri="{BB962C8B-B14F-4D97-AF65-F5344CB8AC3E}">
        <p14:creationId xmlns:p14="http://schemas.microsoft.com/office/powerpoint/2010/main" val="3076451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A33B72C9-7B0B-67D6-EA2A-CD4EFD473A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3003"/>
            <a:ext cx="12192000" cy="493199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273DAD31-2B01-768D-415C-A49710CECFEF}"/>
              </a:ext>
            </a:extLst>
          </p:cNvPr>
          <p:cNvSpPr/>
          <p:nvPr/>
        </p:nvSpPr>
        <p:spPr>
          <a:xfrm>
            <a:off x="0" y="334536"/>
            <a:ext cx="2471895" cy="602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Epoch 10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3C2329C6-5593-F185-DD43-9D072287B910}"/>
              </a:ext>
            </a:extLst>
          </p:cNvPr>
          <p:cNvCxnSpPr/>
          <p:nvPr/>
        </p:nvCxnSpPr>
        <p:spPr>
          <a:xfrm flipH="1" flipV="1">
            <a:off x="2713703" y="2251587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590BC9F-8594-6F11-0C73-BA45BED2D211}"/>
              </a:ext>
            </a:extLst>
          </p:cNvPr>
          <p:cNvCxnSpPr/>
          <p:nvPr/>
        </p:nvCxnSpPr>
        <p:spPr>
          <a:xfrm flipH="1" flipV="1">
            <a:off x="2713703" y="3033251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6D39195-B113-994A-2C46-11A22521009B}"/>
              </a:ext>
            </a:extLst>
          </p:cNvPr>
          <p:cNvCxnSpPr/>
          <p:nvPr/>
        </p:nvCxnSpPr>
        <p:spPr>
          <a:xfrm flipH="1" flipV="1">
            <a:off x="2713703" y="3428999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407CCF75-2595-8D79-06B3-4409A626542B}"/>
              </a:ext>
            </a:extLst>
          </p:cNvPr>
          <p:cNvCxnSpPr/>
          <p:nvPr/>
        </p:nvCxnSpPr>
        <p:spPr>
          <a:xfrm flipH="1" flipV="1">
            <a:off x="2787445" y="4217087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1619828E-A0BE-59F5-69EB-226A287625FF}"/>
              </a:ext>
            </a:extLst>
          </p:cNvPr>
          <p:cNvCxnSpPr/>
          <p:nvPr/>
        </p:nvCxnSpPr>
        <p:spPr>
          <a:xfrm flipH="1" flipV="1">
            <a:off x="2787445" y="5394499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FE3D016-FA59-DCC4-AA66-F8AEC7AD2947}"/>
              </a:ext>
            </a:extLst>
          </p:cNvPr>
          <p:cNvSpPr/>
          <p:nvPr/>
        </p:nvSpPr>
        <p:spPr>
          <a:xfrm>
            <a:off x="6818671" y="3676589"/>
            <a:ext cx="2471895" cy="602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50% </a:t>
            </a:r>
            <a:r>
              <a:rPr lang="ko-KR" altLang="en-US" dirty="0"/>
              <a:t>오류</a:t>
            </a:r>
          </a:p>
        </p:txBody>
      </p:sp>
    </p:spTree>
    <p:extLst>
      <p:ext uri="{BB962C8B-B14F-4D97-AF65-F5344CB8AC3E}">
        <p14:creationId xmlns:p14="http://schemas.microsoft.com/office/powerpoint/2010/main" val="2647975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B80B5-01B8-84CE-0B77-F0D3E95FBA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B206E699-F6EC-71EA-F1F3-62FBFFC405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77066"/>
          <a:stretch>
            <a:fillRect/>
          </a:stretch>
        </p:blipFill>
        <p:spPr>
          <a:xfrm>
            <a:off x="496286" y="498317"/>
            <a:ext cx="3793328" cy="533876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4932725-73FF-7443-F7DD-1B4F028E37E8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649614" y="1073627"/>
            <a:ext cx="720000" cy="720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3C0D603-9105-8603-5914-19F289FB48A8}"/>
              </a:ext>
            </a:extLst>
          </p:cNvPr>
          <p:cNvPicPr preferRelativeResize="0">
            <a:picLocks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936000" y="598569"/>
            <a:ext cx="720000" cy="7200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11BA90-70F9-81B9-0563-F586D23647C5}"/>
              </a:ext>
            </a:extLst>
          </p:cNvPr>
          <p:cNvPicPr preferRelativeResize="0">
            <a:picLocks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376000" y="1518269"/>
            <a:ext cx="720000" cy="720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D93610D-28E4-D074-50E5-C0821F4C940C}"/>
              </a:ext>
            </a:extLst>
          </p:cNvPr>
          <p:cNvPicPr preferRelativeResize="0">
            <a:picLocks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102386" y="1882866"/>
            <a:ext cx="720000" cy="720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1F01E54-74C6-2EA2-A40B-3205077CD0A6}"/>
              </a:ext>
            </a:extLst>
          </p:cNvPr>
          <p:cNvPicPr preferRelativeResize="0">
            <a:picLocks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803071" y="2447698"/>
            <a:ext cx="720000" cy="720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E0D0A8DA-18EC-FC31-1E98-AB25D1B117DB}"/>
              </a:ext>
            </a:extLst>
          </p:cNvPr>
          <p:cNvPicPr preferRelativeResize="0">
            <a:picLocks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523071" y="2929001"/>
            <a:ext cx="720000" cy="7200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47266B7-EC69-936A-122A-D55AE2852B48}"/>
              </a:ext>
            </a:extLst>
          </p:cNvPr>
          <p:cNvPicPr preferRelativeResize="0">
            <a:picLocks/>
          </p:cNvPicPr>
          <p:nvPr/>
        </p:nvPicPr>
        <p:blipFill>
          <a:blip r:embed="rId15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246577" y="3412688"/>
            <a:ext cx="720000" cy="7200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3D1AA81A-5A4D-21ED-DDB2-BC4F1DD4F1E0}"/>
              </a:ext>
            </a:extLst>
          </p:cNvPr>
          <p:cNvPicPr preferRelativeResize="0">
            <a:picLocks/>
          </p:cNvPicPr>
          <p:nvPr/>
        </p:nvPicPr>
        <p:blipFill>
          <a:blip r:embed="rId17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966577" y="3887698"/>
            <a:ext cx="720000" cy="7200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77FCCED4-CC21-D1E2-CDBF-79F1BD04CD52}"/>
              </a:ext>
            </a:extLst>
          </p:cNvPr>
          <p:cNvPicPr preferRelativeResize="0">
            <a:picLocks/>
          </p:cNvPicPr>
          <p:nvPr/>
        </p:nvPicPr>
        <p:blipFill>
          <a:blip r:embed="rId19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686577" y="4362708"/>
            <a:ext cx="720000" cy="7200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FE83E045-454F-825D-A73E-FB3AA68C1775}"/>
              </a:ext>
            </a:extLst>
          </p:cNvPr>
          <p:cNvPicPr preferRelativeResize="0">
            <a:picLocks/>
          </p:cNvPicPr>
          <p:nvPr/>
        </p:nvPicPr>
        <p:blipFill>
          <a:blip r:embed="rId21"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406577" y="4850060"/>
            <a:ext cx="720000" cy="7200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55C91215-4F39-7E17-B687-982D00FA3B24}"/>
              </a:ext>
            </a:extLst>
          </p:cNvPr>
          <p:cNvSpPr/>
          <p:nvPr/>
        </p:nvSpPr>
        <p:spPr>
          <a:xfrm>
            <a:off x="4289614" y="6125497"/>
            <a:ext cx="3694180" cy="43261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밝기</a:t>
            </a:r>
            <a:r>
              <a:rPr lang="en-US" altLang="ko-KR" dirty="0"/>
              <a:t> </a:t>
            </a:r>
            <a:r>
              <a:rPr lang="ko-KR" altLang="en-US" dirty="0"/>
              <a:t>조정 후</a:t>
            </a:r>
          </a:p>
        </p:txBody>
      </p:sp>
    </p:spTree>
    <p:extLst>
      <p:ext uri="{BB962C8B-B14F-4D97-AF65-F5344CB8AC3E}">
        <p14:creationId xmlns:p14="http://schemas.microsoft.com/office/powerpoint/2010/main" val="1133931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8C062C7-0C01-692E-D66F-1783AEFE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7702"/>
            <a:ext cx="12192000" cy="2428685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147485DA-4158-9696-1CA7-E2E132EF8E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8808" y="2441750"/>
            <a:ext cx="3256114" cy="4291812"/>
          </a:xfrm>
          <a:prstGeom prst="rect">
            <a:avLst/>
          </a:prstGeom>
        </p:spPr>
      </p:pic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E549A232-6FBE-FA23-C62C-571D6B8B87CC}"/>
              </a:ext>
            </a:extLst>
          </p:cNvPr>
          <p:cNvCxnSpPr/>
          <p:nvPr/>
        </p:nvCxnSpPr>
        <p:spPr>
          <a:xfrm flipH="1" flipV="1">
            <a:off x="5336755" y="2785662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09317F40-AD80-D88E-EF06-EFC7150E0E3C}"/>
              </a:ext>
            </a:extLst>
          </p:cNvPr>
          <p:cNvCxnSpPr/>
          <p:nvPr/>
        </p:nvCxnSpPr>
        <p:spPr>
          <a:xfrm flipH="1" flipV="1">
            <a:off x="5410858" y="3139029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D15BAB0B-83D8-5D6C-B2EE-AF4DEC179E49}"/>
              </a:ext>
            </a:extLst>
          </p:cNvPr>
          <p:cNvCxnSpPr/>
          <p:nvPr/>
        </p:nvCxnSpPr>
        <p:spPr>
          <a:xfrm flipH="1" flipV="1">
            <a:off x="5410858" y="3585128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CC8E6E49-8968-E775-17C7-0BA2544AB5FC}"/>
              </a:ext>
            </a:extLst>
          </p:cNvPr>
          <p:cNvCxnSpPr/>
          <p:nvPr/>
        </p:nvCxnSpPr>
        <p:spPr>
          <a:xfrm flipH="1" flipV="1">
            <a:off x="5410858" y="4031227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31A8589D-63A3-4DC4-E975-C2FD89F39FDE}"/>
              </a:ext>
            </a:extLst>
          </p:cNvPr>
          <p:cNvCxnSpPr/>
          <p:nvPr/>
        </p:nvCxnSpPr>
        <p:spPr>
          <a:xfrm flipH="1" flipV="1">
            <a:off x="5410858" y="4428164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4BD5822D-2B24-29BC-AC62-56209E05F846}"/>
              </a:ext>
            </a:extLst>
          </p:cNvPr>
          <p:cNvCxnSpPr/>
          <p:nvPr/>
        </p:nvCxnSpPr>
        <p:spPr>
          <a:xfrm flipH="1" flipV="1">
            <a:off x="5377363" y="5248395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93E49C0-1169-A127-1F14-971B0F4EA901}"/>
              </a:ext>
            </a:extLst>
          </p:cNvPr>
          <p:cNvCxnSpPr/>
          <p:nvPr/>
        </p:nvCxnSpPr>
        <p:spPr>
          <a:xfrm flipH="1" flipV="1">
            <a:off x="5410858" y="5990978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81C8252-E8B9-28DE-38B5-E928085B0A14}"/>
              </a:ext>
            </a:extLst>
          </p:cNvPr>
          <p:cNvCxnSpPr/>
          <p:nvPr/>
        </p:nvCxnSpPr>
        <p:spPr>
          <a:xfrm flipH="1" flipV="1">
            <a:off x="5377363" y="6481975"/>
            <a:ext cx="934064" cy="9832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A986964-F2C0-5358-7E9B-84FE16034036}"/>
              </a:ext>
            </a:extLst>
          </p:cNvPr>
          <p:cNvSpPr/>
          <p:nvPr/>
        </p:nvSpPr>
        <p:spPr>
          <a:xfrm>
            <a:off x="6818671" y="3676589"/>
            <a:ext cx="2471895" cy="60290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80% </a:t>
            </a:r>
            <a:r>
              <a:rPr lang="ko-KR" altLang="en-US" dirty="0"/>
              <a:t>정확</a:t>
            </a:r>
          </a:p>
        </p:txBody>
      </p:sp>
    </p:spTree>
    <p:extLst>
      <p:ext uri="{BB962C8B-B14F-4D97-AF65-F5344CB8AC3E}">
        <p14:creationId xmlns:p14="http://schemas.microsoft.com/office/powerpoint/2010/main" val="403983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</TotalTime>
  <Words>740</Words>
  <Application>Microsoft Office PowerPoint</Application>
  <PresentationFormat>와이드스크린</PresentationFormat>
  <Paragraphs>85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영상처리실제 프로젝트 -필기인식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전창수</dc:creator>
  <cp:lastModifiedBy>전창수</cp:lastModifiedBy>
  <cp:revision>5</cp:revision>
  <dcterms:created xsi:type="dcterms:W3CDTF">2025-06-09T04:59:53Z</dcterms:created>
  <dcterms:modified xsi:type="dcterms:W3CDTF">2025-06-17T10:19:39Z</dcterms:modified>
</cp:coreProperties>
</file>