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6" r:id="rId10"/>
    <p:sldId id="257" r:id="rId11"/>
    <p:sldId id="258" r:id="rId12"/>
    <p:sldId id="259" r:id="rId13"/>
    <p:sldId id="260" r:id="rId14"/>
    <p:sldId id="262" r:id="rId15"/>
    <p:sldId id="263" r:id="rId16"/>
    <p:sldId id="265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1487-FDAF-2BDB-8F18-7547CDF81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71E2C-CDFB-235A-62A4-89B4FF9F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1A140-A242-EE9F-6EC6-B5F6D804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96251-F64A-6633-3485-B60483B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8399-E91B-E368-CFA1-20A2858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4C3CD-BEFB-C1BD-A339-08963D89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83BE2-A68C-BCE1-C500-0C907F1C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0166-A76E-7D05-CACC-F48E1E6A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E3985-6273-776B-567C-894E2CB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A5C93-CB8E-283E-ACC0-E7B9B8E7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4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227B5-19DE-4CCD-5B0C-B6959693F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7A0A6-B475-5AA6-D0D2-A9B20E146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64D0-4909-9966-7F5A-D8E78B48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86876-10E9-2974-5D38-68915A2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3749D-7C28-409E-0E21-79721BC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1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5F20-2C7C-3F2A-2345-B9DBA2A5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92C3-4A4B-681C-BEDC-7F15392F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BBC59-E38D-975E-5762-7A5671C2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10263-EF8F-6E39-9F7F-94205D1E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F6F34-4B30-E0A0-7DA1-84C7F87B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356C-6006-ED5C-9AAB-F87A1015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1DC49-15D0-24B4-D1C4-AE75FF64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A39C9-82E9-1218-94C9-5ED6E060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4904E-46EF-9FE1-B57E-CAB0EFD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3B8D8-6EE7-8CCB-7A65-15871C2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EFFF-A909-FF9B-BC60-C55BEF0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84685-7E48-27C8-C41C-D3BD3EC6E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BE705-9270-F3A6-388F-6FBFD991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29CB7-3E86-DBDE-F5AD-1CA0C010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70205-0FC7-4B1E-564B-08158BA6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990E2-2A69-06AA-F26A-4C57496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40A-4ACD-A985-7FE6-38D37A9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37670-8C68-681D-C537-E01701DD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BAC61-F7FB-80EA-F066-EE709380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96D3ED-C224-2147-EC4D-23F7C7C6A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473B0-B39C-2FEA-C246-15CEF5354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61C7CB-5ACD-F7CF-1311-8DCA73CD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EF290-C318-8A51-95D1-D668E0C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2C5C6-CFA0-A748-34E4-8186F6D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679F0-6943-4495-9BF6-9139A1EE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6E355D-A00B-3FF8-6870-3ED4218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7C44C-963E-4B30-EDEB-C715012B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AC1B4-5562-C483-9FC4-C0C08A2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5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3AA758-F71D-0D0B-5F55-19910F82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D10054-BD99-6AC6-8D81-8C8431E5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5DA0E-EAED-22C7-3510-535577A8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34997-4CDE-5567-3935-1E3A30BD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EF27B-757F-ECCD-255D-3DE291F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C3FD4-FAC5-101A-AE49-53148D9A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F42EE-D231-AB6B-639C-0F94B974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637-537D-2C56-CFC6-693CEF08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416AA-F7B9-659B-ECC5-FC14B6E7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0C99-7AD8-0C6F-B2C6-AF316869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21288-1AA1-1189-13A4-CAC335EDF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2844B-6998-0217-E680-D38671DF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562F9-A021-017F-5D5F-89B9AE2E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AF29-C612-998F-379D-DCC184F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F4833-D9F7-399C-8A59-A61BDB3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C404E-38B3-D282-E5FC-CD1AF3F3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6E9A5-9E80-1477-5FBD-890E8A2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8289B-0A72-835E-4A58-8242196BF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0227D-39E7-4CDD-9BFC-AA39350DD243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646DA-B539-EF26-7EA9-3F1E3DF65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1C49-C129-B238-2184-B8F50348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4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27.png"/><Relationship Id="rId18" Type="http://schemas.microsoft.com/office/2007/relationships/hdphoto" Target="../media/hdphoto8.wdp"/><Relationship Id="rId3" Type="http://schemas.openxmlformats.org/officeDocument/2006/relationships/image" Target="../media/image23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microsoft.com/office/2007/relationships/hdphoto" Target="../media/hdphoto5.wdp"/><Relationship Id="rId17" Type="http://schemas.openxmlformats.org/officeDocument/2006/relationships/image" Target="../media/image29.png"/><Relationship Id="rId2" Type="http://schemas.openxmlformats.org/officeDocument/2006/relationships/image" Target="../media/image32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microsoft.com/office/2007/relationships/hdphoto" Target="../media/hdphoto4.wdp"/><Relationship Id="rId19" Type="http://schemas.openxmlformats.org/officeDocument/2006/relationships/image" Target="../media/image30.png"/><Relationship Id="rId4" Type="http://schemas.microsoft.com/office/2007/relationships/hdphoto" Target="../media/hdphoto2.wdp"/><Relationship Id="rId9" Type="http://schemas.openxmlformats.org/officeDocument/2006/relationships/image" Target="../media/image25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6.wdp"/><Relationship Id="rId18" Type="http://schemas.openxmlformats.org/officeDocument/2006/relationships/image" Target="../media/image30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27.png"/><Relationship Id="rId17" Type="http://schemas.microsoft.com/office/2007/relationships/hdphoto" Target="../media/hdphoto8.wdp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6.png"/><Relationship Id="rId19" Type="http://schemas.microsoft.com/office/2007/relationships/hdphoto" Target="../media/hdphoto9.wdp"/><Relationship Id="rId4" Type="http://schemas.openxmlformats.org/officeDocument/2006/relationships/image" Target="../media/image23.png"/><Relationship Id="rId9" Type="http://schemas.microsoft.com/office/2007/relationships/hdphoto" Target="../media/hdphoto4.wdp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A3E51-2200-24C8-1D49-8235F84D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영상처리실제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필기인식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00DAF-C999-8CB1-83C8-6C36820F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pPr algn="r"/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345031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CB96D-E0D3-421C-12A1-27D3DDF7536C}"/>
              </a:ext>
            </a:extLst>
          </p:cNvPr>
          <p:cNvSpPr txBox="1"/>
          <p:nvPr/>
        </p:nvSpPr>
        <p:spPr>
          <a:xfrm>
            <a:off x="166312" y="551186"/>
            <a:ext cx="6094324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import </a:t>
            </a:r>
            <a:r>
              <a:rPr lang="en-US" altLang="ko-KR" sz="1050" dirty="0" err="1"/>
              <a:t>tensorflow</a:t>
            </a:r>
            <a:r>
              <a:rPr lang="en-US" altLang="ko-KR" sz="1050" dirty="0"/>
              <a:t> as </a:t>
            </a:r>
            <a:r>
              <a:rPr lang="en-US" altLang="ko-KR" sz="1050" dirty="0" err="1"/>
              <a:t>tf</a:t>
            </a:r>
            <a:endParaRPr lang="en-US" altLang="ko-KR" sz="1050" dirty="0"/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tensorflow.keras.models</a:t>
            </a:r>
            <a:r>
              <a:rPr lang="en-US" altLang="ko-KR" sz="1050" dirty="0"/>
              <a:t> import Sequential</a:t>
            </a:r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tensorflow.keras.layers</a:t>
            </a:r>
            <a:r>
              <a:rPr lang="en-US" altLang="ko-KR" sz="1050" dirty="0"/>
              <a:t> import Conv2D, MaxPooling2D, Flatten, Dense</a:t>
            </a:r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tensorflow.keras.datasets</a:t>
            </a:r>
            <a:r>
              <a:rPr lang="en-US" altLang="ko-KR" sz="1050" dirty="0"/>
              <a:t> import </a:t>
            </a:r>
            <a:r>
              <a:rPr lang="en-US" altLang="ko-KR" sz="1050" dirty="0" err="1"/>
              <a:t>mnist</a:t>
            </a:r>
            <a:endParaRPr lang="en-US" altLang="ko-KR" sz="1050" dirty="0"/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tensorflow.keras.utils</a:t>
            </a:r>
            <a:r>
              <a:rPr lang="en-US" altLang="ko-KR" sz="1050" dirty="0"/>
              <a:t> import </a:t>
            </a:r>
            <a:r>
              <a:rPr lang="en-US" altLang="ko-KR" sz="1050" dirty="0" err="1"/>
              <a:t>to_categorical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데이터 로드</a:t>
            </a:r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x_train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y_train</a:t>
            </a:r>
            <a:r>
              <a:rPr lang="en-US" altLang="ko-KR" sz="1050" dirty="0"/>
              <a:t>), (</a:t>
            </a:r>
            <a:r>
              <a:rPr lang="en-US" altLang="ko-KR" sz="1050" dirty="0" err="1"/>
              <a:t>x_test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y_test</a:t>
            </a:r>
            <a:r>
              <a:rPr lang="en-US" altLang="ko-KR" sz="1050" dirty="0"/>
              <a:t>) = </a:t>
            </a:r>
            <a:r>
              <a:rPr lang="en-US" altLang="ko-KR" sz="1050" dirty="0" err="1"/>
              <a:t>mnist.load_data</a:t>
            </a:r>
            <a:r>
              <a:rPr lang="en-US" altLang="ko-KR" sz="1050" dirty="0"/>
              <a:t>()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데이터 </a:t>
            </a:r>
            <a:r>
              <a:rPr lang="ko-KR" altLang="en-US" sz="1050" dirty="0" err="1"/>
              <a:t>전처리</a:t>
            </a:r>
            <a:endParaRPr lang="ko-KR" altLang="en-US" sz="1050" dirty="0"/>
          </a:p>
          <a:p>
            <a:r>
              <a:rPr lang="en-US" altLang="ko-KR" sz="1050" dirty="0" err="1"/>
              <a:t>x_train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x_train.reshape</a:t>
            </a:r>
            <a:r>
              <a:rPr lang="en-US" altLang="ko-KR" sz="1050" dirty="0"/>
              <a:t>(-1, 28, 28, 1).</a:t>
            </a:r>
            <a:r>
              <a:rPr lang="en-US" altLang="ko-KR" sz="1050" dirty="0" err="1"/>
              <a:t>astype</a:t>
            </a:r>
            <a:r>
              <a:rPr lang="en-US" altLang="ko-KR" sz="1050" dirty="0"/>
              <a:t>("float32") / 255.0</a:t>
            </a:r>
          </a:p>
          <a:p>
            <a:r>
              <a:rPr lang="en-US" altLang="ko-KR" sz="1050" dirty="0" err="1"/>
              <a:t>x_test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x_test.reshape</a:t>
            </a:r>
            <a:r>
              <a:rPr lang="en-US" altLang="ko-KR" sz="1050" dirty="0"/>
              <a:t>(-1, 28, 28, 1).</a:t>
            </a:r>
            <a:r>
              <a:rPr lang="en-US" altLang="ko-KR" sz="1050" dirty="0" err="1"/>
              <a:t>astype</a:t>
            </a:r>
            <a:r>
              <a:rPr lang="en-US" altLang="ko-KR" sz="1050" dirty="0"/>
              <a:t>("float32") / 255.0</a:t>
            </a:r>
          </a:p>
          <a:p>
            <a:r>
              <a:rPr lang="en-US" altLang="ko-KR" sz="1050" dirty="0" err="1"/>
              <a:t>y_train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to_categorical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y_train</a:t>
            </a:r>
            <a:r>
              <a:rPr lang="en-US" altLang="ko-KR" sz="1050" dirty="0"/>
              <a:t>, 10)</a:t>
            </a:r>
          </a:p>
          <a:p>
            <a:r>
              <a:rPr lang="en-US" altLang="ko-KR" sz="1050" dirty="0" err="1"/>
              <a:t>y_test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to_categorical</a:t>
            </a:r>
            <a:r>
              <a:rPr lang="en-US" altLang="ko-KR" sz="1050" dirty="0"/>
              <a:t>(</a:t>
            </a:r>
            <a:r>
              <a:rPr lang="en-US" altLang="ko-KR" sz="1050" dirty="0" err="1"/>
              <a:t>y_test</a:t>
            </a:r>
            <a:r>
              <a:rPr lang="en-US" altLang="ko-KR" sz="1050" dirty="0"/>
              <a:t>, 10)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모델 구성</a:t>
            </a:r>
          </a:p>
          <a:p>
            <a:r>
              <a:rPr lang="en-US" altLang="ko-KR" sz="1050" dirty="0"/>
              <a:t>model = Sequential([</a:t>
            </a:r>
          </a:p>
          <a:p>
            <a:r>
              <a:rPr lang="en-US" altLang="ko-KR" sz="1050" dirty="0"/>
              <a:t>    Conv2D(32, (3,3), activation='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', </a:t>
            </a:r>
            <a:r>
              <a:rPr lang="en-US" altLang="ko-KR" sz="1050" dirty="0" err="1"/>
              <a:t>input_shape</a:t>
            </a:r>
            <a:r>
              <a:rPr lang="en-US" altLang="ko-KR" sz="1050" dirty="0"/>
              <a:t>=(28,28,1)),</a:t>
            </a:r>
          </a:p>
          <a:p>
            <a:r>
              <a:rPr lang="en-US" altLang="ko-KR" sz="1050" dirty="0"/>
              <a:t>    MaxPooling2D((2,2)),</a:t>
            </a:r>
          </a:p>
          <a:p>
            <a:r>
              <a:rPr lang="en-US" altLang="ko-KR" sz="1050" dirty="0"/>
              <a:t>    Conv2D(64, (3,3), activation='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'),</a:t>
            </a:r>
          </a:p>
          <a:p>
            <a:r>
              <a:rPr lang="en-US" altLang="ko-KR" sz="1050" dirty="0"/>
              <a:t>    MaxPooling2D((2,2)),</a:t>
            </a:r>
          </a:p>
          <a:p>
            <a:r>
              <a:rPr lang="en-US" altLang="ko-KR" sz="1050" dirty="0"/>
              <a:t>    Flatten(),</a:t>
            </a:r>
          </a:p>
          <a:p>
            <a:r>
              <a:rPr lang="en-US" altLang="ko-KR" sz="1050" dirty="0"/>
              <a:t>    Dense(64, activation='</a:t>
            </a:r>
            <a:r>
              <a:rPr lang="en-US" altLang="ko-KR" sz="1050" dirty="0" err="1"/>
              <a:t>relu</a:t>
            </a:r>
            <a:r>
              <a:rPr lang="en-US" altLang="ko-KR" sz="1050" dirty="0"/>
              <a:t>'),</a:t>
            </a:r>
          </a:p>
          <a:p>
            <a:r>
              <a:rPr lang="en-US" altLang="ko-KR" sz="1050" dirty="0"/>
              <a:t>    Dense(10, activation='</a:t>
            </a:r>
            <a:r>
              <a:rPr lang="en-US" altLang="ko-KR" sz="1050" dirty="0" err="1"/>
              <a:t>softmax</a:t>
            </a:r>
            <a:r>
              <a:rPr lang="en-US" altLang="ko-KR" sz="1050" dirty="0"/>
              <a:t>')</a:t>
            </a:r>
          </a:p>
          <a:p>
            <a:r>
              <a:rPr lang="en-US" altLang="ko-KR" sz="1050" dirty="0"/>
              <a:t>])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컴파일 및 학습</a:t>
            </a:r>
          </a:p>
          <a:p>
            <a:r>
              <a:rPr lang="en-US" altLang="ko-KR" sz="1050" dirty="0" err="1"/>
              <a:t>model.compile</a:t>
            </a:r>
            <a:r>
              <a:rPr lang="en-US" altLang="ko-KR" sz="1050" dirty="0"/>
              <a:t>(optimizer='</a:t>
            </a:r>
            <a:r>
              <a:rPr lang="en-US" altLang="ko-KR" sz="1050" dirty="0" err="1"/>
              <a:t>adam</a:t>
            </a:r>
            <a:r>
              <a:rPr lang="en-US" altLang="ko-KR" sz="1050" dirty="0"/>
              <a:t>', loss='</a:t>
            </a:r>
            <a:r>
              <a:rPr lang="en-US" altLang="ko-KR" sz="1050" dirty="0" err="1"/>
              <a:t>categorical_crossentropy</a:t>
            </a:r>
            <a:r>
              <a:rPr lang="en-US" altLang="ko-KR" sz="1050" dirty="0"/>
              <a:t>', metrics=['accuracy'])</a:t>
            </a:r>
          </a:p>
          <a:p>
            <a:r>
              <a:rPr lang="en-US" altLang="ko-KR" sz="1050" dirty="0" err="1"/>
              <a:t>model.fit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x_train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y_train</a:t>
            </a:r>
            <a:r>
              <a:rPr lang="en-US" altLang="ko-KR" sz="1050" dirty="0"/>
              <a:t>, epochs=5, </a:t>
            </a:r>
            <a:r>
              <a:rPr lang="en-US" altLang="ko-KR" sz="1050" dirty="0" err="1"/>
              <a:t>validation_data</a:t>
            </a:r>
            <a:r>
              <a:rPr lang="en-US" altLang="ko-KR" sz="1050" dirty="0"/>
              <a:t>=(</a:t>
            </a:r>
            <a:r>
              <a:rPr lang="en-US" altLang="ko-KR" sz="1050" dirty="0" err="1"/>
              <a:t>x_test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y_test</a:t>
            </a:r>
            <a:r>
              <a:rPr lang="en-US" altLang="ko-KR" sz="1050" dirty="0"/>
              <a:t>))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</a:t>
            </a:r>
            <a:r>
              <a:rPr lang="ko-KR" altLang="en-US" sz="1050" dirty="0"/>
              <a:t>모델 저장</a:t>
            </a:r>
          </a:p>
          <a:p>
            <a:r>
              <a:rPr lang="en-US" altLang="ko-KR" sz="1050" dirty="0" err="1"/>
              <a:t>model.save</a:t>
            </a:r>
            <a:r>
              <a:rPr lang="en-US" altLang="ko-KR" sz="1050" dirty="0"/>
              <a:t>("mnist_model.h5")</a:t>
            </a:r>
          </a:p>
          <a:p>
            <a:endParaRPr lang="en-US" altLang="ko-KR" sz="1050" dirty="0"/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numpy</a:t>
            </a:r>
            <a:r>
              <a:rPr lang="en-US" altLang="ko-KR" sz="1050" dirty="0"/>
              <a:t> as np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tensorflow</a:t>
            </a:r>
            <a:r>
              <a:rPr lang="en-US" altLang="ko-KR" sz="1050" dirty="0"/>
              <a:t> as </a:t>
            </a:r>
            <a:r>
              <a:rPr lang="en-US" altLang="ko-KR" sz="1050" dirty="0" err="1"/>
              <a:t>tf</a:t>
            </a:r>
            <a:endParaRPr lang="en-US" altLang="ko-KR" sz="1050" dirty="0"/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tensorflow.keras.models</a:t>
            </a:r>
            <a:r>
              <a:rPr lang="en-US" altLang="ko-KR" sz="1050" dirty="0"/>
              <a:t> import </a:t>
            </a:r>
            <a:r>
              <a:rPr lang="en-US" altLang="ko-KR" sz="1050" dirty="0" err="1"/>
              <a:t>load_model</a:t>
            </a:r>
            <a:endParaRPr lang="en-US" altLang="ko-KR" sz="1050" dirty="0"/>
          </a:p>
          <a:p>
            <a:r>
              <a:rPr lang="en-US" altLang="ko-KR" sz="1050" dirty="0"/>
              <a:t>from PIL import Image</a:t>
            </a:r>
          </a:p>
          <a:p>
            <a:r>
              <a:rPr lang="en-US" altLang="ko-KR" sz="1050" dirty="0"/>
              <a:t>import sys</a:t>
            </a:r>
          </a:p>
          <a:p>
            <a:endParaRPr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7F6C8-4A19-FD21-2F5F-C32E0CB6201C}"/>
              </a:ext>
            </a:extLst>
          </p:cNvPr>
          <p:cNvSpPr txBox="1"/>
          <p:nvPr/>
        </p:nvSpPr>
        <p:spPr>
          <a:xfrm>
            <a:off x="5733043" y="122671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모델 불러오기</a:t>
            </a:r>
          </a:p>
          <a:p>
            <a:r>
              <a:rPr lang="en-US" altLang="ko-KR" sz="1100" dirty="0"/>
              <a:t>model = </a:t>
            </a:r>
            <a:r>
              <a:rPr lang="en-US" altLang="ko-KR" sz="1100" dirty="0" err="1"/>
              <a:t>load_model</a:t>
            </a:r>
            <a:r>
              <a:rPr lang="en-US" altLang="ko-KR" sz="1100" dirty="0"/>
              <a:t>("mnist_model.h5")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이미지 </a:t>
            </a:r>
            <a:r>
              <a:rPr lang="ko-KR" altLang="en-US" sz="1100" dirty="0" err="1"/>
              <a:t>전처리</a:t>
            </a:r>
            <a:r>
              <a:rPr lang="ko-KR" altLang="en-US" sz="1100" dirty="0"/>
              <a:t> 함수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preprocess_image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Image.open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).convert('L')  # </a:t>
            </a:r>
            <a:r>
              <a:rPr lang="ko-KR" altLang="en-US" sz="1100" dirty="0"/>
              <a:t>흑백 변환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img.resize</a:t>
            </a:r>
            <a:r>
              <a:rPr lang="en-US" altLang="ko-KR" sz="1100" dirty="0"/>
              <a:t>((28, 28))  # </a:t>
            </a:r>
            <a:r>
              <a:rPr lang="ko-KR" altLang="en-US" sz="1100" dirty="0"/>
              <a:t>크기 조정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255 -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 # </a:t>
            </a:r>
            <a:r>
              <a:rPr lang="ko-KR" altLang="en-US" sz="1100" dirty="0"/>
              <a:t>색 반전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img.astype</a:t>
            </a:r>
            <a:r>
              <a:rPr lang="en-US" altLang="ko-KR" sz="1100" dirty="0"/>
              <a:t>("float32") / 255.0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img.reshape</a:t>
            </a:r>
            <a:r>
              <a:rPr lang="en-US" altLang="ko-KR" sz="1100" dirty="0"/>
              <a:t>(1, 28, 28, 1)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img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이미지 인식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recognize_digit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preprocess_image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prediction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predicted_digit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np.argmax</a:t>
            </a:r>
            <a:r>
              <a:rPr lang="en-US" altLang="ko-KR" sz="1100" dirty="0"/>
              <a:t>(prediction)</a:t>
            </a:r>
          </a:p>
          <a:p>
            <a:r>
              <a:rPr lang="en-US" altLang="ko-KR" sz="1100" dirty="0"/>
              <a:t>    print(f"</a:t>
            </a:r>
            <a:r>
              <a:rPr lang="ko-KR" altLang="en-US" sz="1100" dirty="0"/>
              <a:t>예측 결과</a:t>
            </a:r>
            <a:r>
              <a:rPr lang="en-US" altLang="ko-KR" sz="1100" dirty="0"/>
              <a:t>: {</a:t>
            </a:r>
            <a:r>
              <a:rPr lang="en-US" altLang="ko-KR" sz="1100" dirty="0" err="1"/>
              <a:t>predicted_digit</a:t>
            </a:r>
            <a:r>
              <a:rPr lang="en-US" altLang="ko-KR" sz="1100" dirty="0"/>
              <a:t>}")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predicted_digit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평가용 이미지 입력 받아 처리</a:t>
            </a:r>
          </a:p>
          <a:p>
            <a:r>
              <a:rPr lang="en-US" altLang="ko-KR" sz="1100" dirty="0"/>
              <a:t>if __name__ == "__main__":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 = "C:\eval_image8.png" # ex) python recognize.py test.png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recognize_digit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EA8A06-0A2F-EB02-144E-44617C811F5C}"/>
              </a:ext>
            </a:extLst>
          </p:cNvPr>
          <p:cNvSpPr/>
          <p:nvPr/>
        </p:nvSpPr>
        <p:spPr>
          <a:xfrm>
            <a:off x="603549" y="50160"/>
            <a:ext cx="1406769" cy="484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95809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AB86A7-5347-416D-3056-53E934A9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066"/>
          <a:stretch>
            <a:fillRect/>
          </a:stretch>
        </p:blipFill>
        <p:spPr>
          <a:xfrm>
            <a:off x="496286" y="498317"/>
            <a:ext cx="3793328" cy="5338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F0E90C-0E23-DEFF-8D97-91AE402592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14" y="1073627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BD93E0-AB22-34DD-C998-ECD4BE5E1B8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36000" y="59856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AD765F-F364-2817-4247-4FE7DFD9A55B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00" y="1518269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A4E1B-EDC9-32CB-B9B1-263D5F086E5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02386" y="1882866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D40CFA-F1CB-30F1-903B-BADF295DCFA6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803071" y="2447698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D954F5-481C-3008-8C8A-5372BD6F042B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523071" y="29290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049DB8-247D-7B5F-5859-7A1C3FCFBEC4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6577" y="3412688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7D534B-D5DF-B9F8-7410-76092D6F58BF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66577" y="3887698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CD8F0F-9E5E-4977-9C20-068299DC12DE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686577" y="4362708"/>
            <a:ext cx="720000" cy="7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31DAE0-9EC0-3D09-0332-A1D586D05A1E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6577" y="485006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C1C2-3FAA-9347-E221-C25D7D9E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437"/>
            <a:ext cx="12192000" cy="49831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7B26BC-0D58-9354-D665-7766AE9748E3}"/>
              </a:ext>
            </a:extLst>
          </p:cNvPr>
          <p:cNvSpPr/>
          <p:nvPr/>
        </p:nvSpPr>
        <p:spPr>
          <a:xfrm>
            <a:off x="0" y="334536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A76D98-BC95-D132-4D79-57A11E6F7980}"/>
              </a:ext>
            </a:extLst>
          </p:cNvPr>
          <p:cNvCxnSpPr/>
          <p:nvPr/>
        </p:nvCxnSpPr>
        <p:spPr>
          <a:xfrm flipH="1" flipV="1">
            <a:off x="2694039" y="2182761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A2F72D-28DC-F310-D11F-2949EB4C4475}"/>
              </a:ext>
            </a:extLst>
          </p:cNvPr>
          <p:cNvCxnSpPr/>
          <p:nvPr/>
        </p:nvCxnSpPr>
        <p:spPr>
          <a:xfrm flipH="1" flipV="1">
            <a:off x="2620298" y="337983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6E09EC-1BB1-BEB2-F0BB-FCFFE6F27CA9}"/>
              </a:ext>
            </a:extLst>
          </p:cNvPr>
          <p:cNvCxnSpPr/>
          <p:nvPr/>
        </p:nvCxnSpPr>
        <p:spPr>
          <a:xfrm flipH="1" flipV="1">
            <a:off x="2664544" y="418116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D26230-92BF-4B5A-4C05-6C76795C4097}"/>
              </a:ext>
            </a:extLst>
          </p:cNvPr>
          <p:cNvCxnSpPr/>
          <p:nvPr/>
        </p:nvCxnSpPr>
        <p:spPr>
          <a:xfrm flipH="1" flipV="1">
            <a:off x="2694039" y="455187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44B6F1-2045-9BCD-A2F5-947597903EC7}"/>
              </a:ext>
            </a:extLst>
          </p:cNvPr>
          <p:cNvCxnSpPr/>
          <p:nvPr/>
        </p:nvCxnSpPr>
        <p:spPr>
          <a:xfrm flipH="1" flipV="1">
            <a:off x="2694039" y="5378244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0266E1-08CB-7FDB-A89B-464EB8C41AF4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 </a:t>
            </a:r>
            <a:r>
              <a:rPr lang="ko-KR" altLang="en-US" dirty="0"/>
              <a:t>오류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D2C03A-45A2-C0B1-2C98-48497206ADA5}"/>
              </a:ext>
            </a:extLst>
          </p:cNvPr>
          <p:cNvSpPr/>
          <p:nvPr/>
        </p:nvSpPr>
        <p:spPr>
          <a:xfrm>
            <a:off x="603549" y="50160"/>
            <a:ext cx="1406769" cy="484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인식</a:t>
            </a:r>
            <a:r>
              <a:rPr lang="en-US" altLang="ko-KR" dirty="0"/>
              <a:t>-</a:t>
            </a:r>
            <a:r>
              <a:rPr lang="ko-KR" altLang="en-US" dirty="0"/>
              <a:t>자필</a:t>
            </a:r>
          </a:p>
        </p:txBody>
      </p:sp>
    </p:spTree>
    <p:extLst>
      <p:ext uri="{BB962C8B-B14F-4D97-AF65-F5344CB8AC3E}">
        <p14:creationId xmlns:p14="http://schemas.microsoft.com/office/powerpoint/2010/main" val="307645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3B72C9-7B0B-67D6-EA2A-CD4EFD47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003"/>
            <a:ext cx="12192000" cy="49319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3DAD31-2B01-768D-415C-A49710CECFEF}"/>
              </a:ext>
            </a:extLst>
          </p:cNvPr>
          <p:cNvSpPr/>
          <p:nvPr/>
        </p:nvSpPr>
        <p:spPr>
          <a:xfrm>
            <a:off x="0" y="334536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10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2329C6-5593-F185-DD43-9D072287B910}"/>
              </a:ext>
            </a:extLst>
          </p:cNvPr>
          <p:cNvCxnSpPr/>
          <p:nvPr/>
        </p:nvCxnSpPr>
        <p:spPr>
          <a:xfrm flipH="1" flipV="1">
            <a:off x="2713703" y="225158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90BC9F-8594-6F11-0C73-BA45BED2D211}"/>
              </a:ext>
            </a:extLst>
          </p:cNvPr>
          <p:cNvCxnSpPr/>
          <p:nvPr/>
        </p:nvCxnSpPr>
        <p:spPr>
          <a:xfrm flipH="1" flipV="1">
            <a:off x="2713703" y="3033251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D39195-B113-994A-2C46-11A22521009B}"/>
              </a:ext>
            </a:extLst>
          </p:cNvPr>
          <p:cNvCxnSpPr/>
          <p:nvPr/>
        </p:nvCxnSpPr>
        <p:spPr>
          <a:xfrm flipH="1" flipV="1">
            <a:off x="2713703" y="342899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7CCF75-2595-8D79-06B3-4409A626542B}"/>
              </a:ext>
            </a:extLst>
          </p:cNvPr>
          <p:cNvCxnSpPr/>
          <p:nvPr/>
        </p:nvCxnSpPr>
        <p:spPr>
          <a:xfrm flipH="1" flipV="1">
            <a:off x="2787445" y="421708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19828E-A0BE-59F5-69EB-226A287625FF}"/>
              </a:ext>
            </a:extLst>
          </p:cNvPr>
          <p:cNvCxnSpPr/>
          <p:nvPr/>
        </p:nvCxnSpPr>
        <p:spPr>
          <a:xfrm flipH="1" flipV="1">
            <a:off x="2787445" y="539449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E3D016-FA59-DCC4-AA66-F8AEC7AD2947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 </a:t>
            </a:r>
            <a:r>
              <a:rPr lang="ko-KR" altLang="en-US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264797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B80B5-01B8-84CE-0B77-F0D3E95F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06E699-F6EC-71EA-F1F3-62FBFFC4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066"/>
          <a:stretch>
            <a:fillRect/>
          </a:stretch>
        </p:blipFill>
        <p:spPr>
          <a:xfrm>
            <a:off x="496286" y="498317"/>
            <a:ext cx="3793328" cy="5338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32725-73FF-7443-F7DD-1B4F028E37E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9614" y="1073627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C0D603-9105-8603-5914-19F289FB48A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6000" y="59856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11BA90-70F9-81B9-0563-F586D23647C5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6000" y="1518269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3610D-28E4-D074-50E5-C0821F4C940C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2386" y="1882866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01E54-74C6-2EA2-A40B-3205077CD0A6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071" y="2447698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D0A8DA-18EC-FC31-1E98-AB25D1B117DB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3071" y="29290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7266B7-EC69-936A-122A-D55AE2852B48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6577" y="3412688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1AA81A-5A4D-21ED-DDB2-BC4F1DD4F1E0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6577" y="3887698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FCCED4-CC21-D1E2-CDBF-79F1BD04CD5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6577" y="4362708"/>
            <a:ext cx="720000" cy="7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83E045-454F-825D-A73E-FB3AA68C1775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6577" y="4850060"/>
            <a:ext cx="720000" cy="72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C91215-4F39-7E17-B687-982D00FA3B24}"/>
              </a:ext>
            </a:extLst>
          </p:cNvPr>
          <p:cNvSpPr/>
          <p:nvPr/>
        </p:nvSpPr>
        <p:spPr>
          <a:xfrm>
            <a:off x="4289614" y="6125497"/>
            <a:ext cx="3694180" cy="432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밝기</a:t>
            </a:r>
            <a:r>
              <a:rPr lang="en-US" altLang="ko-KR" dirty="0"/>
              <a:t> </a:t>
            </a:r>
            <a:r>
              <a:rPr lang="ko-KR" altLang="en-US" dirty="0"/>
              <a:t>조정 후</a:t>
            </a:r>
          </a:p>
        </p:txBody>
      </p:sp>
    </p:spTree>
    <p:extLst>
      <p:ext uri="{BB962C8B-B14F-4D97-AF65-F5344CB8AC3E}">
        <p14:creationId xmlns:p14="http://schemas.microsoft.com/office/powerpoint/2010/main" val="113393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C062C7-0C01-692E-D66F-1783AEFE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02"/>
            <a:ext cx="12192000" cy="24286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7485DA-4158-9696-1CA7-E2E132EF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08" y="2441750"/>
            <a:ext cx="3256114" cy="429181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549A232-6FBE-FA23-C62C-571D6B8B87CC}"/>
              </a:ext>
            </a:extLst>
          </p:cNvPr>
          <p:cNvCxnSpPr/>
          <p:nvPr/>
        </p:nvCxnSpPr>
        <p:spPr>
          <a:xfrm flipH="1" flipV="1">
            <a:off x="5336755" y="2785662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17F40-AD80-D88E-EF06-EFC7150E0E3C}"/>
              </a:ext>
            </a:extLst>
          </p:cNvPr>
          <p:cNvCxnSpPr/>
          <p:nvPr/>
        </p:nvCxnSpPr>
        <p:spPr>
          <a:xfrm flipH="1" flipV="1">
            <a:off x="5410858" y="313902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5BAB0B-83D8-5D6C-B2EE-AF4DEC179E49}"/>
              </a:ext>
            </a:extLst>
          </p:cNvPr>
          <p:cNvCxnSpPr/>
          <p:nvPr/>
        </p:nvCxnSpPr>
        <p:spPr>
          <a:xfrm flipH="1" flipV="1">
            <a:off x="5410858" y="358512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8E6E49-8968-E775-17C7-0BA2544AB5FC}"/>
              </a:ext>
            </a:extLst>
          </p:cNvPr>
          <p:cNvCxnSpPr/>
          <p:nvPr/>
        </p:nvCxnSpPr>
        <p:spPr>
          <a:xfrm flipH="1" flipV="1">
            <a:off x="5410858" y="403122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A8589D-63A3-4DC4-E975-C2FD89F39FDE}"/>
              </a:ext>
            </a:extLst>
          </p:cNvPr>
          <p:cNvCxnSpPr/>
          <p:nvPr/>
        </p:nvCxnSpPr>
        <p:spPr>
          <a:xfrm flipH="1" flipV="1">
            <a:off x="5410858" y="4428164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D5822D-2B24-29BC-AC62-56209E05F846}"/>
              </a:ext>
            </a:extLst>
          </p:cNvPr>
          <p:cNvCxnSpPr/>
          <p:nvPr/>
        </p:nvCxnSpPr>
        <p:spPr>
          <a:xfrm flipH="1" flipV="1">
            <a:off x="5377363" y="5248395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3E49C0-1169-A127-1F14-971B0F4EA901}"/>
              </a:ext>
            </a:extLst>
          </p:cNvPr>
          <p:cNvCxnSpPr/>
          <p:nvPr/>
        </p:nvCxnSpPr>
        <p:spPr>
          <a:xfrm flipH="1" flipV="1">
            <a:off x="5410858" y="599097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1C8252-E8B9-28DE-38B5-E928085B0A14}"/>
              </a:ext>
            </a:extLst>
          </p:cNvPr>
          <p:cNvCxnSpPr/>
          <p:nvPr/>
        </p:nvCxnSpPr>
        <p:spPr>
          <a:xfrm flipH="1" flipV="1">
            <a:off x="5377363" y="6481975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986964-F2C0-5358-7E9B-84FE16034036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 </a:t>
            </a:r>
            <a:r>
              <a:rPr lang="ko-KR" altLang="en-US" dirty="0"/>
              <a:t>정확</a:t>
            </a:r>
          </a:p>
        </p:txBody>
      </p:sp>
    </p:spTree>
    <p:extLst>
      <p:ext uri="{BB962C8B-B14F-4D97-AF65-F5344CB8AC3E}">
        <p14:creationId xmlns:p14="http://schemas.microsoft.com/office/powerpoint/2010/main" val="40398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B5DD02-01DD-AF42-A33A-615EBA78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89"/>
            <a:ext cx="12192000" cy="25251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97F20B-5A60-BCE0-CC52-2A2E3028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16" y="2612570"/>
            <a:ext cx="3482642" cy="421045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5303DAD-4810-30E8-6E2C-AE982ABFA58F}"/>
              </a:ext>
            </a:extLst>
          </p:cNvPr>
          <p:cNvCxnSpPr/>
          <p:nvPr/>
        </p:nvCxnSpPr>
        <p:spPr>
          <a:xfrm flipH="1" flipV="1">
            <a:off x="5628968" y="365838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193FBC-F8EE-06F7-874A-96033F3FBFA7}"/>
              </a:ext>
            </a:extLst>
          </p:cNvPr>
          <p:cNvCxnSpPr/>
          <p:nvPr/>
        </p:nvCxnSpPr>
        <p:spPr>
          <a:xfrm flipH="1" flipV="1">
            <a:off x="5628968" y="4072045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C4B11E4-A249-DC10-FE14-B17A3E3CB2D5}"/>
              </a:ext>
            </a:extLst>
          </p:cNvPr>
          <p:cNvCxnSpPr/>
          <p:nvPr/>
        </p:nvCxnSpPr>
        <p:spPr>
          <a:xfrm flipH="1" flipV="1">
            <a:off x="5628968" y="443172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62DC3F-5700-DC36-FF9D-DEC81C6A5D5A}"/>
              </a:ext>
            </a:extLst>
          </p:cNvPr>
          <p:cNvCxnSpPr/>
          <p:nvPr/>
        </p:nvCxnSpPr>
        <p:spPr>
          <a:xfrm flipH="1" flipV="1">
            <a:off x="5628968" y="4791413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CE6B13-2AF8-8DDD-04F1-AE1B0FEED546}"/>
              </a:ext>
            </a:extLst>
          </p:cNvPr>
          <p:cNvCxnSpPr/>
          <p:nvPr/>
        </p:nvCxnSpPr>
        <p:spPr>
          <a:xfrm flipH="1" flipV="1">
            <a:off x="5628968" y="515109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D383C5-5D54-A725-5056-660986B700B7}"/>
              </a:ext>
            </a:extLst>
          </p:cNvPr>
          <p:cNvCxnSpPr/>
          <p:nvPr/>
        </p:nvCxnSpPr>
        <p:spPr>
          <a:xfrm flipH="1" flipV="1">
            <a:off x="5628968" y="5861930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A0A11-8DAB-5388-3BBA-AC86012D5BFE}"/>
              </a:ext>
            </a:extLst>
          </p:cNvPr>
          <p:cNvCxnSpPr/>
          <p:nvPr/>
        </p:nvCxnSpPr>
        <p:spPr>
          <a:xfrm flipH="1" flipV="1">
            <a:off x="5628968" y="629331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625BE8-EEBB-48CC-FDC2-850FC6E5C15C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70% </a:t>
            </a:r>
            <a:r>
              <a:rPr lang="ko-KR" altLang="en-US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24435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3D536-B776-1D88-F95C-7F39D788B3B6}"/>
              </a:ext>
            </a:extLst>
          </p:cNvPr>
          <p:cNvSpPr txBox="1"/>
          <p:nvPr/>
        </p:nvSpPr>
        <p:spPr>
          <a:xfrm>
            <a:off x="688257" y="355766"/>
            <a:ext cx="10471355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결론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기반의 간단한 딥러닝 모델만으로도 </a:t>
            </a:r>
            <a:r>
              <a:rPr lang="ko-KR" altLang="en-US" b="1" dirty="0"/>
              <a:t>높은 정확도의 숫자 필기 인식</a:t>
            </a:r>
            <a:r>
              <a:rPr lang="ko-KR" altLang="en-US" dirty="0"/>
              <a:t>이 가능하다는 것을 실험을 통해 입증할 수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특히 이미지 크기와 명도 조절</a:t>
            </a:r>
            <a:r>
              <a:rPr lang="en-US" altLang="ko-KR" dirty="0"/>
              <a:t>)</a:t>
            </a:r>
            <a:r>
              <a:rPr lang="ko-KR" altLang="en-US" dirty="0"/>
              <a:t>는 인식 정확도를 좌우하는 중요한 요소이며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손글씨에</a:t>
            </a:r>
            <a:r>
              <a:rPr lang="ko-KR" altLang="en-US" dirty="0"/>
              <a:t> 대응하기 위해 추가적인 정규화나 데이터 확장이 필요합니다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추후 개선점으로는 다음과 같은 요소들이 있습니다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증강</a:t>
            </a:r>
            <a:r>
              <a:rPr lang="en-US" altLang="ko-KR" dirty="0"/>
              <a:t>: </a:t>
            </a:r>
            <a:r>
              <a:rPr lang="ko-KR" altLang="en-US" dirty="0"/>
              <a:t>다양한 필기체에 대한 대응력 향상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모델 고도화</a:t>
            </a:r>
            <a:r>
              <a:rPr lang="en-US" altLang="ko-KR" dirty="0"/>
              <a:t>: </a:t>
            </a:r>
            <a:r>
              <a:rPr lang="ko-KR" altLang="en-US" dirty="0"/>
              <a:t>더 깊은 네트워크나 전이학습 적용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EfficientNet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UI </a:t>
            </a:r>
            <a:r>
              <a:rPr lang="ko-KR" altLang="en-US" b="1" dirty="0"/>
              <a:t>통합</a:t>
            </a:r>
            <a:r>
              <a:rPr lang="en-US" altLang="ko-KR" dirty="0"/>
              <a:t>: GUI </a:t>
            </a:r>
            <a:r>
              <a:rPr lang="ko-KR" altLang="en-US" dirty="0"/>
              <a:t>기반 사용자 인터페이스 추가하여 사용자 접근성 개선</a:t>
            </a:r>
          </a:p>
        </p:txBody>
      </p:sp>
    </p:spTree>
    <p:extLst>
      <p:ext uri="{BB962C8B-B14F-4D97-AF65-F5344CB8AC3E}">
        <p14:creationId xmlns:p14="http://schemas.microsoft.com/office/powerpoint/2010/main" val="18318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F7D2267-D969-950A-DF1B-CCEDA1DA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0" y="691791"/>
            <a:ext cx="10611956" cy="336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본 프로젝트는 MNIST 데이터셋을 활용하여 CNN 기반 숫자 필기 인식 모델을 설계하고 학습하였습니다.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2개의 Conv2D 및 </a:t>
            </a:r>
            <a:r>
              <a:rPr lang="ko-KR" altLang="ko-KR" dirty="0" err="1"/>
              <a:t>MaxPooling</a:t>
            </a:r>
            <a:r>
              <a:rPr lang="ko-KR" altLang="ko-KR" dirty="0"/>
              <a:t> 계층을 포함하는 간단한 </a:t>
            </a:r>
            <a:r>
              <a:rPr lang="ko-KR" altLang="ko-KR" dirty="0" err="1"/>
              <a:t>Sequential</a:t>
            </a:r>
            <a:r>
              <a:rPr lang="ko-KR" altLang="ko-KR" dirty="0"/>
              <a:t> 모델을 구성하여 학습 정확도와 검증 정확도를 평가하였고, 결과적으로 효과적인 인식 성능을 확인할 수 있었습니다.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학습된 모델을 .h5 파일로 저장하고, PIL 기반 </a:t>
            </a:r>
            <a:r>
              <a:rPr lang="ko-KR" altLang="ko-KR" dirty="0" err="1"/>
              <a:t>전처리</a:t>
            </a:r>
            <a:r>
              <a:rPr lang="ko-KR" altLang="ko-KR" dirty="0"/>
              <a:t> 및 </a:t>
            </a:r>
            <a:r>
              <a:rPr lang="ko-KR" altLang="ko-KR" dirty="0" err="1"/>
              <a:t>TensorFlow</a:t>
            </a:r>
            <a:r>
              <a:rPr lang="ko-KR" altLang="ko-KR" dirty="0"/>
              <a:t> 예측 코드를 통해 외부 </a:t>
            </a:r>
            <a:r>
              <a:rPr lang="ko-KR" altLang="ko-KR" dirty="0" err="1"/>
              <a:t>손글씨</a:t>
            </a:r>
            <a:r>
              <a:rPr lang="ko-KR" altLang="ko-KR" dirty="0"/>
              <a:t> 이미지에 대한 예측 기능을 구현하였습니다.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실제 입력 이미지(eval_image8.png)</a:t>
            </a:r>
            <a:r>
              <a:rPr lang="ko-KR" altLang="ko-KR" dirty="0" err="1"/>
              <a:t>에</a:t>
            </a:r>
            <a:r>
              <a:rPr lang="ko-KR" altLang="ko-KR" dirty="0"/>
              <a:t> 대해 모델을 통해 예측된 숫자를 출력하도록 구성되어 있으며, 흑백 변환, 크기 조정, 색 반전 등 </a:t>
            </a:r>
            <a:r>
              <a:rPr lang="ko-KR" altLang="ko-KR" dirty="0" err="1"/>
              <a:t>전처리</a:t>
            </a:r>
            <a:r>
              <a:rPr lang="ko-KR" altLang="ko-KR" dirty="0"/>
              <a:t> 과정이 인식 성능에 큰 영향을 미침을 확인하였습니다.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81111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48A5A-1AD2-6180-B945-06DF8558C4D2}"/>
              </a:ext>
            </a:extLst>
          </p:cNvPr>
          <p:cNvSpPr txBox="1"/>
          <p:nvPr/>
        </p:nvSpPr>
        <p:spPr>
          <a:xfrm>
            <a:off x="1199535" y="705177"/>
            <a:ext cx="6096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tensorflow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tf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tensorflow.keras.models</a:t>
            </a:r>
            <a:r>
              <a:rPr lang="en-US" altLang="ko-KR" sz="1200" dirty="0"/>
              <a:t> import Sequential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tensorflow.keras.layers</a:t>
            </a:r>
            <a:r>
              <a:rPr lang="en-US" altLang="ko-KR" sz="1200" dirty="0"/>
              <a:t> import Conv2D, MaxPooling2D, Flatten, Dense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tensorflow.keras.utils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to_categorical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tensorflow.keras.datasets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mnist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로딩 및 </a:t>
            </a:r>
            <a:r>
              <a:rPr lang="ko-KR" altLang="en-US" sz="1200" dirty="0" err="1"/>
              <a:t>전처리</a:t>
            </a:r>
            <a:endParaRPr lang="ko-KR" altLang="en-US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), (_, _) = </a:t>
            </a:r>
            <a:r>
              <a:rPr lang="en-US" altLang="ko-KR" sz="1200" dirty="0" err="1"/>
              <a:t>mnist.load_data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x_train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x_train.reshape</a:t>
            </a:r>
            <a:r>
              <a:rPr lang="en-US" altLang="ko-KR" sz="1200" dirty="0"/>
              <a:t>(-1, 28, 28, 1).</a:t>
            </a:r>
            <a:r>
              <a:rPr lang="en-US" altLang="ko-KR" sz="1200" dirty="0" err="1"/>
              <a:t>astype</a:t>
            </a:r>
            <a:r>
              <a:rPr lang="en-US" altLang="ko-KR" sz="1200" dirty="0"/>
              <a:t>('float32') / 255.0</a:t>
            </a:r>
          </a:p>
          <a:p>
            <a:r>
              <a:rPr lang="en-US" altLang="ko-KR" sz="1200" dirty="0" err="1"/>
              <a:t>y_train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to_categorical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10)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모델 구성</a:t>
            </a:r>
          </a:p>
          <a:p>
            <a:r>
              <a:rPr lang="en-US" altLang="ko-KR" sz="1200" dirty="0"/>
              <a:t>model = Sequential([</a:t>
            </a:r>
          </a:p>
          <a:p>
            <a:r>
              <a:rPr lang="en-US" altLang="ko-KR" sz="1200" dirty="0"/>
              <a:t>    Conv2D(32, (3,3), activation='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input_shape</a:t>
            </a:r>
            <a:r>
              <a:rPr lang="en-US" altLang="ko-KR" sz="1200" dirty="0"/>
              <a:t>=(28,28,1)),</a:t>
            </a:r>
          </a:p>
          <a:p>
            <a:r>
              <a:rPr lang="en-US" altLang="ko-KR" sz="1200" dirty="0"/>
              <a:t>    MaxPooling2D((2,2)),</a:t>
            </a:r>
          </a:p>
          <a:p>
            <a:r>
              <a:rPr lang="en-US" altLang="ko-KR" sz="1200" dirty="0"/>
              <a:t>    Conv2D(64, (3,3), activation='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'),</a:t>
            </a:r>
          </a:p>
          <a:p>
            <a:r>
              <a:rPr lang="en-US" altLang="ko-KR" sz="1200" dirty="0"/>
              <a:t>    MaxPooling2D((2,2)),</a:t>
            </a:r>
          </a:p>
          <a:p>
            <a:r>
              <a:rPr lang="en-US" altLang="ko-KR" sz="1200" dirty="0"/>
              <a:t>    Flatten(),</a:t>
            </a:r>
          </a:p>
          <a:p>
            <a:r>
              <a:rPr lang="en-US" altLang="ko-KR" sz="1200" dirty="0"/>
              <a:t>    Dense(128, activation='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'),</a:t>
            </a:r>
          </a:p>
          <a:p>
            <a:r>
              <a:rPr lang="en-US" altLang="ko-KR" sz="1200" dirty="0"/>
              <a:t>    Dense(10, activation='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/>
              <a:t>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모델 학습</a:t>
            </a:r>
          </a:p>
          <a:p>
            <a:r>
              <a:rPr lang="en-US" altLang="ko-KR" sz="1200" dirty="0" err="1"/>
              <a:t>model.compile</a:t>
            </a:r>
            <a:r>
              <a:rPr lang="en-US" altLang="ko-KR" sz="1200" dirty="0"/>
              <a:t>(optimizer='</a:t>
            </a:r>
            <a:r>
              <a:rPr lang="en-US" altLang="ko-KR" sz="1200" dirty="0" err="1"/>
              <a:t>adam</a:t>
            </a:r>
            <a:r>
              <a:rPr lang="en-US" altLang="ko-KR" sz="1200" dirty="0"/>
              <a:t>', loss='</a:t>
            </a:r>
            <a:r>
              <a:rPr lang="en-US" altLang="ko-KR" sz="1200" dirty="0" err="1"/>
              <a:t>categorical_crossentropy</a:t>
            </a:r>
            <a:r>
              <a:rPr lang="en-US" altLang="ko-KR" sz="1200" dirty="0"/>
              <a:t>', metrics=['accuracy'])</a:t>
            </a:r>
          </a:p>
          <a:p>
            <a:r>
              <a:rPr lang="en-US" altLang="ko-KR" sz="1200" dirty="0" err="1"/>
              <a:t>model.fit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epochs=5, </a:t>
            </a:r>
            <a:r>
              <a:rPr lang="en-US" altLang="ko-KR" sz="1200" dirty="0" err="1"/>
              <a:t>batch_size</a:t>
            </a:r>
            <a:r>
              <a:rPr lang="en-US" altLang="ko-KR" sz="1200" dirty="0"/>
              <a:t>=64, </a:t>
            </a:r>
            <a:r>
              <a:rPr lang="en-US" altLang="ko-KR" sz="1200" dirty="0" err="1"/>
              <a:t>validation_split</a:t>
            </a:r>
            <a:r>
              <a:rPr lang="en-US" altLang="ko-KR" sz="1200" dirty="0"/>
              <a:t>=0.1)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모델 저장</a:t>
            </a:r>
          </a:p>
          <a:p>
            <a:r>
              <a:rPr lang="en-US" altLang="ko-KR" sz="1200" dirty="0" err="1"/>
              <a:t>model.save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r'C:eval</a:t>
            </a:r>
            <a:r>
              <a:rPr lang="en-US" altLang="ko-KR" sz="1200" dirty="0"/>
              <a:t>\</a:t>
            </a:r>
            <a:r>
              <a:rPr lang="en-US" altLang="ko-KR" sz="1200" dirty="0" err="1"/>
              <a:t>eval_images</a:t>
            </a:r>
            <a:r>
              <a:rPr lang="en-US" altLang="ko-KR" sz="1200" dirty="0"/>
              <a:t>\2024254002.h5')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26A2CF-D5D6-A4B8-48D5-B7EFC40D9E86}"/>
              </a:ext>
            </a:extLst>
          </p:cNvPr>
          <p:cNvSpPr/>
          <p:nvPr/>
        </p:nvSpPr>
        <p:spPr>
          <a:xfrm>
            <a:off x="633046" y="221064"/>
            <a:ext cx="1406769" cy="484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338801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69F11E-60E7-A62E-5FA3-88FF7463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899"/>
            <a:ext cx="12192000" cy="27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4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19A12-03C3-95CB-6F62-9177985F17A4}"/>
              </a:ext>
            </a:extLst>
          </p:cNvPr>
          <p:cNvSpPr txBox="1"/>
          <p:nvPr/>
        </p:nvSpPr>
        <p:spPr>
          <a:xfrm>
            <a:off x="451447" y="413446"/>
            <a:ext cx="6094324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</a:t>
            </a:r>
            <a:r>
              <a:rPr lang="en-US" altLang="ko-KR" sz="1100" dirty="0" err="1"/>
              <a:t>tkinter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tk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tkinter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messagebox</a:t>
            </a:r>
            <a:endParaRPr lang="en-US" altLang="ko-KR" sz="1100" dirty="0"/>
          </a:p>
          <a:p>
            <a:r>
              <a:rPr lang="en-US" altLang="ko-KR" sz="1100" dirty="0"/>
              <a:t>from PIL import Image, </a:t>
            </a:r>
            <a:r>
              <a:rPr lang="en-US" altLang="ko-KR" sz="1100" dirty="0" err="1"/>
              <a:t>ImageDraw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ImageOps</a:t>
            </a:r>
            <a:endParaRPr lang="en-US" altLang="ko-KR" sz="1100" dirty="0"/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numpy</a:t>
            </a:r>
            <a:r>
              <a:rPr lang="en-US" altLang="ko-KR" sz="1100" dirty="0"/>
              <a:t> as np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tensorflow.keras.models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load_model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model = </a:t>
            </a:r>
            <a:r>
              <a:rPr lang="en-US" altLang="ko-KR" sz="1100" dirty="0" err="1"/>
              <a:t>load_model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r'C</a:t>
            </a:r>
            <a:r>
              <a:rPr lang="en-US" altLang="ko-KR" sz="1100" dirty="0"/>
              <a:t>:\eval\</a:t>
            </a:r>
            <a:r>
              <a:rPr lang="en-US" altLang="ko-KR" sz="1100" dirty="0" err="1"/>
              <a:t>eval_image</a:t>
            </a:r>
            <a:r>
              <a:rPr lang="en-US" altLang="ko-KR" sz="1100" dirty="0"/>
              <a:t>\2024254002.h5')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class </a:t>
            </a:r>
            <a:r>
              <a:rPr lang="en-US" altLang="ko-KR" sz="1100" dirty="0" err="1"/>
              <a:t>DigitRecognizer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   def __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__(self, master):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self.master</a:t>
            </a:r>
            <a:r>
              <a:rPr lang="en-US" altLang="ko-KR" sz="1100" dirty="0"/>
              <a:t> = master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self.master.title</a:t>
            </a:r>
            <a:r>
              <a:rPr lang="en-US" altLang="ko-KR" sz="1100" dirty="0"/>
              <a:t>("</a:t>
            </a:r>
            <a:r>
              <a:rPr lang="ko-KR" altLang="en-US" sz="1100" dirty="0"/>
              <a:t>숫자 필기 인식기</a:t>
            </a:r>
            <a:r>
              <a:rPr lang="en-US" altLang="ko-KR" sz="1100" dirty="0"/>
              <a:t>")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self.canvas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tk.Canvas</a:t>
            </a:r>
            <a:r>
              <a:rPr lang="en-US" altLang="ko-KR" sz="1100" dirty="0"/>
              <a:t>(master, width=280, height=280,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='white')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self.canvas.pack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self.image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Image.new</a:t>
            </a:r>
            <a:r>
              <a:rPr lang="en-US" altLang="ko-KR" sz="1100" dirty="0"/>
              <a:t>("L", (280, 280), color=255)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self.draw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ImageDraw.Draw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self.image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self.predict_button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tk.Button</a:t>
            </a:r>
            <a:r>
              <a:rPr lang="en-US" altLang="ko-KR" sz="1100" dirty="0"/>
              <a:t>(master, text="</a:t>
            </a:r>
            <a:r>
              <a:rPr lang="ko-KR" altLang="en-US" sz="1100" dirty="0"/>
              <a:t>예측</a:t>
            </a:r>
            <a:r>
              <a:rPr lang="en-US" altLang="ko-KR" sz="1100" dirty="0"/>
              <a:t>", command=</a:t>
            </a:r>
            <a:r>
              <a:rPr lang="en-US" altLang="ko-KR" sz="1100" dirty="0" err="1"/>
              <a:t>self.predict_digit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self.predict_button.pack</a:t>
            </a:r>
            <a:r>
              <a:rPr lang="en-US" altLang="ko-KR" sz="1100" dirty="0"/>
              <a:t>(side=</a:t>
            </a:r>
            <a:r>
              <a:rPr lang="en-US" altLang="ko-KR" sz="1100" dirty="0" err="1"/>
              <a:t>tk.LEFT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self.clear_button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tk.Button</a:t>
            </a:r>
            <a:r>
              <a:rPr lang="en-US" altLang="ko-KR" sz="1100" dirty="0"/>
              <a:t>(master, text="</a:t>
            </a:r>
            <a:r>
              <a:rPr lang="ko-KR" altLang="en-US" sz="1100" dirty="0"/>
              <a:t>지우기</a:t>
            </a:r>
            <a:r>
              <a:rPr lang="en-US" altLang="ko-KR" sz="1100" dirty="0"/>
              <a:t>", command=</a:t>
            </a:r>
            <a:r>
              <a:rPr lang="en-US" altLang="ko-KR" sz="1100" dirty="0" err="1"/>
              <a:t>self.clear_canvas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self.clear_button.pack</a:t>
            </a:r>
            <a:r>
              <a:rPr lang="en-US" altLang="ko-KR" sz="1100" dirty="0"/>
              <a:t>(side=</a:t>
            </a:r>
            <a:r>
              <a:rPr lang="en-US" altLang="ko-KR" sz="1100" dirty="0" err="1"/>
              <a:t>tk.RIGHT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self.canvas.bind</a:t>
            </a:r>
            <a:r>
              <a:rPr lang="en-US" altLang="ko-KR" sz="1100" dirty="0"/>
              <a:t>('&lt;B1-Motion&gt;', </a:t>
            </a:r>
            <a:r>
              <a:rPr lang="en-US" altLang="ko-KR" sz="1100" dirty="0" err="1"/>
              <a:t>self.draw_lines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draw_lines</a:t>
            </a:r>
            <a:r>
              <a:rPr lang="en-US" altLang="ko-KR" sz="1100" dirty="0"/>
              <a:t>(self, event):</a:t>
            </a:r>
          </a:p>
          <a:p>
            <a:r>
              <a:rPr lang="en-US" altLang="ko-KR" sz="1100" dirty="0"/>
              <a:t>        x, y = </a:t>
            </a:r>
            <a:r>
              <a:rPr lang="en-US" altLang="ko-KR" sz="1100" dirty="0" err="1"/>
              <a:t>event.x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event.y</a:t>
            </a:r>
            <a:endParaRPr lang="en-US" altLang="ko-KR" sz="1100" dirty="0"/>
          </a:p>
          <a:p>
            <a:r>
              <a:rPr lang="en-US" altLang="ko-KR" sz="1100" dirty="0"/>
              <a:t>        r = 8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self.canvas.create_oval</a:t>
            </a:r>
            <a:r>
              <a:rPr lang="en-US" altLang="ko-KR" sz="1100" dirty="0"/>
              <a:t>(x - r, y - r, x + r, y + r, fill='black')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self.draw.ellipse</a:t>
            </a:r>
            <a:r>
              <a:rPr lang="en-US" altLang="ko-KR" sz="1100" dirty="0"/>
              <a:t>([x - r, y - r, x + r, y + r], fill=0)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def </a:t>
            </a:r>
            <a:r>
              <a:rPr lang="en-US" altLang="ko-KR" sz="1100" dirty="0" err="1"/>
              <a:t>clear_canvas</a:t>
            </a:r>
            <a:r>
              <a:rPr lang="en-US" altLang="ko-KR" sz="1100" dirty="0"/>
              <a:t>(self):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self.canvas.delete</a:t>
            </a:r>
            <a:r>
              <a:rPr lang="en-US" altLang="ko-KR" sz="1100" dirty="0"/>
              <a:t>("all")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self.draw.rectangle</a:t>
            </a:r>
            <a:r>
              <a:rPr lang="en-US" altLang="ko-KR" sz="1100" dirty="0"/>
              <a:t>([0, 0, 280, 280], fill=255)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81E68-E1BE-68CA-74D4-5D421195E401}"/>
              </a:ext>
            </a:extLst>
          </p:cNvPr>
          <p:cNvSpPr txBox="1"/>
          <p:nvPr/>
        </p:nvSpPr>
        <p:spPr>
          <a:xfrm>
            <a:off x="5919019" y="51698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def </a:t>
            </a:r>
            <a:r>
              <a:rPr lang="en-US" altLang="ko-KR" sz="1100" dirty="0" err="1"/>
              <a:t>predict_digit</a:t>
            </a:r>
            <a:r>
              <a:rPr lang="en-US" altLang="ko-KR" sz="1100" dirty="0"/>
              <a:t>(self):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img_resized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self.image.resize</a:t>
            </a:r>
            <a:r>
              <a:rPr lang="en-US" altLang="ko-KR" sz="1100" dirty="0"/>
              <a:t>((28, 28))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img_invert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ImageOps.invert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img_resized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img_array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img_invert</a:t>
            </a:r>
            <a:r>
              <a:rPr lang="en-US" altLang="ko-KR" sz="1100" dirty="0"/>
              <a:t>) / 255.0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img_array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img_array.reshape</a:t>
            </a:r>
            <a:r>
              <a:rPr lang="en-US" altLang="ko-KR" sz="1100" dirty="0"/>
              <a:t>(1, 28, 28, 1)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pred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img_array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digit = </a:t>
            </a:r>
            <a:r>
              <a:rPr lang="en-US" altLang="ko-KR" sz="1100" dirty="0" err="1"/>
              <a:t>np.argmax</a:t>
            </a:r>
            <a:r>
              <a:rPr lang="en-US" altLang="ko-KR" sz="1100" dirty="0"/>
              <a:t>(pred)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with open(</a:t>
            </a:r>
            <a:r>
              <a:rPr lang="en-US" altLang="ko-KR" sz="1100" dirty="0" err="1"/>
              <a:t>r'C</a:t>
            </a:r>
            <a:r>
              <a:rPr lang="en-US" altLang="ko-KR" sz="1100" dirty="0"/>
              <a:t>:\eval\</a:t>
            </a:r>
            <a:r>
              <a:rPr lang="en-US" altLang="ko-KR" sz="1100" dirty="0" err="1"/>
              <a:t>eval_image</a:t>
            </a:r>
            <a:r>
              <a:rPr lang="en-US" altLang="ko-KR" sz="1100" dirty="0"/>
              <a:t>\2024254002.txt', "w") as f: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f.write</a:t>
            </a:r>
            <a:r>
              <a:rPr lang="en-US" altLang="ko-KR" sz="1100" dirty="0"/>
              <a:t>(str(digit))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messagebox.showinfo</a:t>
            </a:r>
            <a:r>
              <a:rPr lang="en-US" altLang="ko-KR" sz="1100" dirty="0"/>
              <a:t>("</a:t>
            </a:r>
            <a:r>
              <a:rPr lang="ko-KR" altLang="en-US" sz="1100" dirty="0"/>
              <a:t>결과</a:t>
            </a:r>
            <a:r>
              <a:rPr lang="en-US" altLang="ko-KR" sz="1100" dirty="0"/>
              <a:t>", f"</a:t>
            </a:r>
            <a:r>
              <a:rPr lang="ko-KR" altLang="en-US" sz="1100" dirty="0"/>
              <a:t>예측된 숫자</a:t>
            </a:r>
            <a:r>
              <a:rPr lang="en-US" altLang="ko-KR" sz="1100" dirty="0"/>
              <a:t>: {digit}")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실행</a:t>
            </a:r>
          </a:p>
          <a:p>
            <a:r>
              <a:rPr lang="en-US" altLang="ko-KR" sz="1100" dirty="0"/>
              <a:t>if __name__ == "__main__":</a:t>
            </a:r>
          </a:p>
          <a:p>
            <a:r>
              <a:rPr lang="en-US" altLang="ko-KR" sz="1100" dirty="0"/>
              <a:t>    root = </a:t>
            </a:r>
            <a:r>
              <a:rPr lang="en-US" altLang="ko-KR" sz="1100" dirty="0" err="1"/>
              <a:t>tk.Tk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app = </a:t>
            </a:r>
            <a:r>
              <a:rPr lang="en-US" altLang="ko-KR" sz="1100" dirty="0" err="1"/>
              <a:t>DigitRecognizer</a:t>
            </a:r>
            <a:r>
              <a:rPr lang="en-US" altLang="ko-KR" sz="1100" dirty="0"/>
              <a:t>(root)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root.mainloop</a:t>
            </a:r>
            <a:r>
              <a:rPr lang="en-US" altLang="ko-KR" sz="1100" dirty="0"/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264BA1-F709-7A88-5CF4-65DCBB0BB9AC}"/>
              </a:ext>
            </a:extLst>
          </p:cNvPr>
          <p:cNvSpPr/>
          <p:nvPr/>
        </p:nvSpPr>
        <p:spPr>
          <a:xfrm>
            <a:off x="451447" y="0"/>
            <a:ext cx="1780476" cy="484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인식</a:t>
            </a:r>
            <a:r>
              <a:rPr lang="en-US" altLang="ko-KR" dirty="0"/>
              <a:t>-</a:t>
            </a:r>
            <a:r>
              <a:rPr lang="ko-KR" altLang="en-US" dirty="0"/>
              <a:t>마우스</a:t>
            </a:r>
          </a:p>
        </p:txBody>
      </p:sp>
    </p:spTree>
    <p:extLst>
      <p:ext uri="{BB962C8B-B14F-4D97-AF65-F5344CB8AC3E}">
        <p14:creationId xmlns:p14="http://schemas.microsoft.com/office/powerpoint/2010/main" val="63706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6D6669-35C0-0B2C-5659-36DFAD77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5" y="2314578"/>
            <a:ext cx="1705887" cy="20236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B9CCAD-5026-83D1-0769-AF9097F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39" y="2511878"/>
            <a:ext cx="1905266" cy="1629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2791E-8C54-4FD5-121C-49BB2E400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54" y="315778"/>
            <a:ext cx="1463061" cy="17843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D89D54-4C41-39BB-DDF3-552012150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966" y="369624"/>
            <a:ext cx="1886213" cy="167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F3BB17-FD9F-5C46-391E-9D85321E8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177" y="315778"/>
            <a:ext cx="1619476" cy="1986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EEA74F-D7B3-7086-93D1-8E4428FCD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495" y="315778"/>
            <a:ext cx="1876687" cy="17052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81BA7F-5216-D2DE-803B-B007170169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982" y="2536994"/>
            <a:ext cx="1671671" cy="20236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2875E5-338E-235B-8F0C-39D8E4050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2568" y="2903015"/>
            <a:ext cx="1857634" cy="16575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E1BECF-8081-AED6-9C04-4C180B85F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502" y="4552653"/>
            <a:ext cx="1829960" cy="21886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7306239-5EEC-E2BD-21BC-28FB192938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4118" y="4780094"/>
            <a:ext cx="1867161" cy="1733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CA69C0-AAA5-A295-2B53-D81960000E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3249" y="4717725"/>
            <a:ext cx="1694404" cy="20236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1F55104-9BBE-DF3F-2A3A-7C83822B89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0774" y="4987291"/>
            <a:ext cx="1952898" cy="1724266"/>
          </a:xfrm>
          <a:prstGeom prst="rect">
            <a:avLst/>
          </a:prstGeom>
        </p:spPr>
      </p:pic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2F3DFB91-BC15-9A33-2342-0935DF2A4914}"/>
              </a:ext>
            </a:extLst>
          </p:cNvPr>
          <p:cNvSpPr/>
          <p:nvPr/>
        </p:nvSpPr>
        <p:spPr>
          <a:xfrm>
            <a:off x="5191432" y="1297858"/>
            <a:ext cx="501445" cy="34412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E9E120A9-6A17-E2D1-3A15-D2F79B47039B}"/>
              </a:ext>
            </a:extLst>
          </p:cNvPr>
          <p:cNvSpPr/>
          <p:nvPr/>
        </p:nvSpPr>
        <p:spPr>
          <a:xfrm>
            <a:off x="11268024" y="1207941"/>
            <a:ext cx="501445" cy="34412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26B54BF6-CE94-FBC0-BBE6-75679B7C512A}"/>
              </a:ext>
            </a:extLst>
          </p:cNvPr>
          <p:cNvSpPr/>
          <p:nvPr/>
        </p:nvSpPr>
        <p:spPr>
          <a:xfrm>
            <a:off x="11420167" y="5557461"/>
            <a:ext cx="501445" cy="34412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5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AE6C64-B7A0-AE16-F773-98C14838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77" y="694419"/>
            <a:ext cx="1725807" cy="20789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0323F7-1DC1-DB22-D507-1F169F44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44" y="694419"/>
            <a:ext cx="1886213" cy="1695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922A4D-0819-5749-D770-5869AD99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399" y="588650"/>
            <a:ext cx="1833677" cy="2184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27757B-9E09-1456-2A3C-BF3DA2CB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645" y="1087185"/>
            <a:ext cx="1867161" cy="1686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DED024-5789-8E1A-94D2-46FDA7098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177" y="3499338"/>
            <a:ext cx="2068150" cy="24817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78133E-0782-4B8C-6C37-47403D8E1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945" y="3629578"/>
            <a:ext cx="1857634" cy="1676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8B2DB59-00EB-7AAA-D3B1-5ED79D4A7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3986" y="3621653"/>
            <a:ext cx="2069146" cy="24817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81780B-3767-78AF-7352-7B72E77508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0005" y="4065602"/>
            <a:ext cx="1857634" cy="1705213"/>
          </a:xfrm>
          <a:prstGeom prst="rect">
            <a:avLst/>
          </a:prstGeom>
        </p:spPr>
      </p:pic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FE2B47E0-C5F6-AE67-A4A1-4D95478B4EA5}"/>
              </a:ext>
            </a:extLst>
          </p:cNvPr>
          <p:cNvSpPr/>
          <p:nvPr/>
        </p:nvSpPr>
        <p:spPr>
          <a:xfrm>
            <a:off x="5933141" y="4295830"/>
            <a:ext cx="501445" cy="34412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4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805086A-A32B-5F30-DBB9-81E66D7AE1A3}"/>
              </a:ext>
            </a:extLst>
          </p:cNvPr>
          <p:cNvGraphicFramePr>
            <a:graphicFrameLocks noGrp="1"/>
          </p:cNvGraphicFramePr>
          <p:nvPr/>
        </p:nvGraphicFramePr>
        <p:xfrm>
          <a:off x="978309" y="353961"/>
          <a:ext cx="10235382" cy="629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794">
                  <a:extLst>
                    <a:ext uri="{9D8B030D-6E8A-4147-A177-3AD203B41FA5}">
                      <a16:colId xmlns:a16="http://schemas.microsoft.com/office/drawing/2014/main" val="3995845251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3593173046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523436752"/>
                    </a:ext>
                  </a:extLst>
                </a:gridCol>
              </a:tblGrid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마우스 필기 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인식 숫자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58317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97886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83697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94090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82498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02137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63127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078024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913168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093586"/>
                  </a:ext>
                </a:extLst>
              </a:tr>
              <a:tr h="5246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307336"/>
                  </a:ext>
                </a:extLst>
              </a:tr>
              <a:tr h="52468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 </a:t>
                      </a:r>
                      <a:r>
                        <a:rPr lang="ko-KR" altLang="en-US" dirty="0"/>
                        <a:t>정상 인식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122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63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6F6ECB-9272-9506-109F-5A0B0AB5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7315" y="3005078"/>
            <a:ext cx="857370" cy="847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531EA-5577-87C2-5734-B8E41B4DC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5902" y="3037734"/>
            <a:ext cx="600159" cy="657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F0A611-13D5-B0FC-6054-5D13452E6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1232" y="4344770"/>
            <a:ext cx="685896" cy="600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5ACDDE-5FC6-CFB6-75AA-174D925F8D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0437" y="4344964"/>
            <a:ext cx="638264" cy="666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ED114D-2E40-FCD8-5EF4-49AF466A42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943" y="1981712"/>
            <a:ext cx="828791" cy="905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29A896-042E-8251-B28B-F5841F99E8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797" y="4344770"/>
            <a:ext cx="704948" cy="838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2E4E5E-E2BE-B7F6-EAF7-CF6B0FC697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6095" y="795028"/>
            <a:ext cx="533474" cy="6858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13708F-C6DC-F8A3-EC27-F700459BFF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2433" y="1076055"/>
            <a:ext cx="638264" cy="809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713689-FAF4-9F62-9797-5A0D30564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3898" y="2524712"/>
            <a:ext cx="647790" cy="7240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F1EE48-9FE2-112C-F0AA-15B06D330E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0697" y="3033657"/>
            <a:ext cx="638264" cy="8192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1387-11E2-CFD5-DBC7-02551F0C9157}"/>
              </a:ext>
            </a:extLst>
          </p:cNvPr>
          <p:cNvSpPr/>
          <p:nvPr/>
        </p:nvSpPr>
        <p:spPr>
          <a:xfrm>
            <a:off x="766916" y="265471"/>
            <a:ext cx="2192594" cy="109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전창수 숫자 자필</a:t>
            </a:r>
          </a:p>
        </p:txBody>
      </p:sp>
    </p:spTree>
    <p:extLst>
      <p:ext uri="{BB962C8B-B14F-4D97-AF65-F5344CB8AC3E}">
        <p14:creationId xmlns:p14="http://schemas.microsoft.com/office/powerpoint/2010/main" val="281638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1549</Words>
  <Application>Microsoft Office PowerPoint</Application>
  <PresentationFormat>와이드스크린</PresentationFormat>
  <Paragraphs>207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영상처리실제 프로젝트 -필기인식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7</cp:revision>
  <dcterms:created xsi:type="dcterms:W3CDTF">2025-06-09T04:59:53Z</dcterms:created>
  <dcterms:modified xsi:type="dcterms:W3CDTF">2025-06-18T06:26:31Z</dcterms:modified>
</cp:coreProperties>
</file>