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55BFA-38A8-D45B-41EB-054370CD4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AE9A82-2350-4D7D-9E9E-D1D8B3816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65126-5B9C-DEC9-55A3-CBAB89D6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A7587-FCF4-4CAA-5D7F-2A50AB64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8B832-1D38-970F-9447-E8CE5C98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1225-582A-6FFF-BF24-B206516F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ED6E9A-47E1-7A00-4BD2-4EB84110F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162DA-9481-670F-6136-9FA046DF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2DC76-6E55-7B40-BD76-64A9C848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32260-334A-F7A0-AFCE-30F125B3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FFBB2-232D-8544-4EEC-3C3A4FD7E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26DD63-EF8E-84B1-DEE0-69B49198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861BB-1866-D032-5F39-43E7F463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1EDC1-1DC5-DA87-6F31-64A99A6B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AD3E4-33D5-962C-63D1-E90C837B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7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B2C4A-F062-13D5-B671-879F9DD9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5C39A-ECCA-9FBA-4379-653FD413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4B5C0-2023-1308-12BB-7C6B0BA8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7927F-CE9C-2DC5-D36C-6DB88BBC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086C6-0E16-5BF8-817E-95F2417A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9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9596-D615-D2D3-C3A0-2316D25D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06F34-04A2-E75C-8EF0-3CCE596D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BDD64-D560-E69D-E10F-1F8C60BB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782CA-1B61-1B91-69BC-77329147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8D7C-ADBC-CFDA-040B-01DAF2C6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4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CE994-185A-8796-465E-ED92AEF9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8B115-77FA-43F5-371A-4CED77C83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23EAD-6733-00E0-3FBF-9B357F5F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DE32C-8B79-FFBE-A3F3-26B7FB45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47A3B-70DB-4E19-6985-F44A83E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3E19C-B991-F21E-5BC9-6083EF5D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FD5A-04E6-F228-767D-E04C30A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26547-D7E8-093B-4DFB-63D76B7B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882F1-D059-847F-1A9D-FD4320BE9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8E105-D931-857F-7482-0FFE3B672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3DC69D-39FA-AE90-8F25-195DB6810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743889-7117-C436-C752-B0040D14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AAB1D-D355-1194-3B74-4ED58206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BA602-439E-888C-4B25-A6725884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5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EE59F-A307-B1B1-C439-BD5D56AB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A7709-C261-5196-4824-48A1A030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D1EB1-C6F3-D595-60E3-B970DF99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6F42F-C02B-2450-8F3F-E9E7AC41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BF382-649A-12C5-0B17-9651193B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67779C-A8BE-8988-F124-0B795DE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03FAA-965A-9862-6456-3F1C635E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0C656-D361-5C15-3C94-B56647DC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467D-330F-C287-94D4-BDFB3F17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BBA98-660C-44A3-CF1F-9E48BDFBA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3990D-7610-E6A8-CF3D-BA370D09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05BE1-9B6B-4352-2B5B-FD1756DA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ED2CC-FDCC-1FED-94CD-C05BCC02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7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48A0F-87C5-652B-6E8E-A1955E49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463FFE-A1F9-BE74-7F93-550238F04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B9618-DB14-AD01-99DA-10928314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72216-F387-6E98-2EC8-2976EEC9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79C2E-E88F-2ADB-AB0A-D5C9B01F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22321-6D41-D612-3452-CF83CBB5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5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4AB25D-4001-4284-B96C-1D1F8236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792C4-533D-43CE-2A85-76A736D7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90663-1680-3507-9D1F-4088B069D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6C62C-305E-473D-93A1-C6A0C728613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4688F-DE3A-53C1-041D-391FF24AD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34336-3556-9D0E-1336-DA01AC15E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4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1B164-C1FC-DC69-2EE5-6D36ADC7A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/>
              <a:t>영상처리 실제 과제</a:t>
            </a:r>
            <a:r>
              <a:rPr lang="en-US" altLang="ko-KR" dirty="0"/>
              <a:t>(5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D2BAFC-B751-5CD8-1766-40CF77CAC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:2024254002</a:t>
            </a:r>
          </a:p>
          <a:p>
            <a:r>
              <a:rPr lang="ko-KR" altLang="en-US" dirty="0"/>
              <a:t>성명</a:t>
            </a:r>
            <a:r>
              <a:rPr lang="en-US" altLang="ko-KR" dirty="0"/>
              <a:t>:</a:t>
            </a:r>
            <a:r>
              <a:rPr lang="ko-KR" altLang="en-US" dirty="0"/>
              <a:t>전창수</a:t>
            </a:r>
          </a:p>
        </p:txBody>
      </p:sp>
    </p:spTree>
    <p:extLst>
      <p:ext uri="{BB962C8B-B14F-4D97-AF65-F5344CB8AC3E}">
        <p14:creationId xmlns:p14="http://schemas.microsoft.com/office/powerpoint/2010/main" val="5128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706579-66E9-BF5D-0100-089E4CDE0855}"/>
              </a:ext>
            </a:extLst>
          </p:cNvPr>
          <p:cNvSpPr txBox="1"/>
          <p:nvPr/>
        </p:nvSpPr>
        <p:spPr>
          <a:xfrm>
            <a:off x="500608" y="377674"/>
            <a:ext cx="7178386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import cv2 as cv</a:t>
            </a:r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numpy</a:t>
            </a:r>
            <a:r>
              <a:rPr lang="en-US" altLang="ko-KR" sz="1050" dirty="0"/>
              <a:t> as np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1. </a:t>
            </a:r>
            <a:r>
              <a:rPr lang="ko-KR" altLang="en-US" sz="1050" dirty="0"/>
              <a:t>이미지 배열 정의 </a:t>
            </a:r>
            <a:r>
              <a:rPr lang="en-US" altLang="ko-KR" sz="1050" dirty="0"/>
              <a:t>(10x10, </a:t>
            </a:r>
            <a:r>
              <a:rPr lang="ko-KR" altLang="en-US" sz="1050" dirty="0"/>
              <a:t>일부 픽셀만 </a:t>
            </a:r>
            <a:r>
              <a:rPr lang="en-US" altLang="ko-KR" sz="1050" dirty="0"/>
              <a:t>1, </a:t>
            </a:r>
            <a:r>
              <a:rPr lang="ko-KR" altLang="en-US" sz="1050" dirty="0"/>
              <a:t>나머지는 </a:t>
            </a:r>
            <a:r>
              <a:rPr lang="en-US" altLang="ko-KR" sz="1050" dirty="0"/>
              <a:t>0)</a:t>
            </a:r>
          </a:p>
          <a:p>
            <a:r>
              <a:rPr lang="en-US" altLang="ko-KR" sz="1050" dirty="0" err="1"/>
              <a:t>img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np.array</a:t>
            </a:r>
            <a:r>
              <a:rPr lang="en-US" altLang="ko-KR" sz="1050" dirty="0"/>
              <a:t>([</a:t>
            </a:r>
          </a:p>
          <a:p>
            <a:r>
              <a:rPr lang="en-US" altLang="ko-KR" sz="1050" dirty="0"/>
              <a:t>    [0,0,0,0,0,0,0,0,0,0],</a:t>
            </a:r>
          </a:p>
          <a:p>
            <a:r>
              <a:rPr lang="en-US" altLang="ko-KR" sz="1050" dirty="0"/>
              <a:t>    [0,0,0,0,0,0,0,0,0,0],</a:t>
            </a:r>
          </a:p>
          <a:p>
            <a:r>
              <a:rPr lang="en-US" altLang="ko-KR" sz="1050" dirty="0"/>
              <a:t>    [0,0,0,1,0,0,0,0,0,0],</a:t>
            </a:r>
          </a:p>
          <a:p>
            <a:r>
              <a:rPr lang="en-US" altLang="ko-KR" sz="1050" dirty="0"/>
              <a:t>    [0,0,0,1,1,0,0,0,0,0],</a:t>
            </a:r>
          </a:p>
          <a:p>
            <a:r>
              <a:rPr lang="en-US" altLang="ko-KR" sz="1050" dirty="0"/>
              <a:t>    [0,0,0,1,1,1,0,0,0,0],</a:t>
            </a:r>
          </a:p>
          <a:p>
            <a:r>
              <a:rPr lang="en-US" altLang="ko-KR" sz="1050" dirty="0"/>
              <a:t>    [0,0,0,1,1,1,1,0,0,0],</a:t>
            </a:r>
          </a:p>
          <a:p>
            <a:r>
              <a:rPr lang="en-US" altLang="ko-KR" sz="1050" dirty="0"/>
              <a:t>    [0,0,0,1,1,1,1,1,0,0],</a:t>
            </a:r>
          </a:p>
          <a:p>
            <a:r>
              <a:rPr lang="en-US" altLang="ko-KR" sz="1050" dirty="0"/>
              <a:t>    [0,0,0,0,0,0,0,0,0,0],</a:t>
            </a:r>
          </a:p>
          <a:p>
            <a:r>
              <a:rPr lang="en-US" altLang="ko-KR" sz="1050" dirty="0"/>
              <a:t>    [0,0,0,0,0,0,0,0,0,0],</a:t>
            </a:r>
          </a:p>
          <a:p>
            <a:r>
              <a:rPr lang="en-US" altLang="ko-KR" sz="1050" dirty="0"/>
              <a:t>    [0,0,0,0,0,0,0,0,0,0]</a:t>
            </a:r>
          </a:p>
          <a:p>
            <a:r>
              <a:rPr lang="en-US" altLang="ko-KR" sz="1050" dirty="0"/>
              <a:t>], </a:t>
            </a:r>
            <a:r>
              <a:rPr lang="en-US" altLang="ko-KR" sz="1050" dirty="0" err="1"/>
              <a:t>dtype</a:t>
            </a:r>
            <a:r>
              <a:rPr lang="en-US" altLang="ko-KR" sz="1050" dirty="0"/>
              <a:t>=np.float32)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2. </a:t>
            </a:r>
            <a:r>
              <a:rPr lang="ko-KR" altLang="en-US" sz="1050" dirty="0"/>
              <a:t>방향 필터 정의 </a:t>
            </a:r>
            <a:r>
              <a:rPr lang="en-US" altLang="ko-KR" sz="1050" dirty="0"/>
              <a:t>(x</a:t>
            </a:r>
            <a:r>
              <a:rPr lang="ko-KR" altLang="en-US" sz="1050" dirty="0"/>
              <a:t>축</a:t>
            </a:r>
            <a:r>
              <a:rPr lang="en-US" altLang="ko-KR" sz="1050" dirty="0"/>
              <a:t>, y</a:t>
            </a:r>
            <a:r>
              <a:rPr lang="ko-KR" altLang="en-US" sz="1050" dirty="0"/>
              <a:t>축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 err="1"/>
              <a:t>ux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np.array</a:t>
            </a:r>
            <a:r>
              <a:rPr lang="en-US" altLang="ko-KR" sz="1050" dirty="0"/>
              <a:t>([[-1, 0, 1]])               # x </a:t>
            </a:r>
            <a:r>
              <a:rPr lang="ko-KR" altLang="en-US" sz="1050" dirty="0"/>
              <a:t>방향 </a:t>
            </a:r>
            <a:r>
              <a:rPr lang="en-US" altLang="ko-KR" sz="1050" dirty="0"/>
              <a:t>gradient </a:t>
            </a:r>
            <a:r>
              <a:rPr lang="ko-KR" altLang="en-US" sz="1050" dirty="0"/>
              <a:t>필터</a:t>
            </a:r>
          </a:p>
          <a:p>
            <a:r>
              <a:rPr lang="en-US" altLang="ko-KR" sz="1050" dirty="0" err="1"/>
              <a:t>uy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np.array</a:t>
            </a:r>
            <a:r>
              <a:rPr lang="en-US" altLang="ko-KR" sz="1050" dirty="0"/>
              <a:t>([-1, 0, 1]).reshape(3, 1)   # y </a:t>
            </a:r>
            <a:r>
              <a:rPr lang="ko-KR" altLang="en-US" sz="1050" dirty="0"/>
              <a:t>방향 </a:t>
            </a:r>
            <a:r>
              <a:rPr lang="en-US" altLang="ko-KR" sz="1050" dirty="0"/>
              <a:t>gradient </a:t>
            </a:r>
            <a:r>
              <a:rPr lang="ko-KR" altLang="en-US" sz="1050" dirty="0"/>
              <a:t>필터 </a:t>
            </a:r>
            <a:r>
              <a:rPr lang="en-US" altLang="ko-KR" sz="1050" dirty="0"/>
              <a:t>(reshape </a:t>
            </a:r>
            <a:r>
              <a:rPr lang="ko-KR" altLang="en-US" sz="1050" dirty="0"/>
              <a:t>필수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3. </a:t>
            </a:r>
            <a:r>
              <a:rPr lang="ko-KR" altLang="en-US" sz="1050" dirty="0" err="1"/>
              <a:t>가우시안</a:t>
            </a:r>
            <a:r>
              <a:rPr lang="ko-KR" altLang="en-US" sz="1050" dirty="0"/>
              <a:t> 커널 생성 </a:t>
            </a:r>
            <a:r>
              <a:rPr lang="en-US" altLang="ko-KR" sz="1050" dirty="0"/>
              <a:t>(3x3, </a:t>
            </a:r>
            <a:r>
              <a:rPr lang="ko-KR" altLang="en-US" sz="1050" dirty="0"/>
              <a:t>표준편차 </a:t>
            </a:r>
            <a:r>
              <a:rPr lang="en-US" altLang="ko-KR" sz="1050" dirty="0"/>
              <a:t>1)</a:t>
            </a:r>
          </a:p>
          <a:p>
            <a:r>
              <a:rPr lang="en-US" altLang="ko-KR" sz="1050" dirty="0"/>
              <a:t>k = </a:t>
            </a:r>
            <a:r>
              <a:rPr lang="en-US" altLang="ko-KR" sz="1050" dirty="0" err="1"/>
              <a:t>cv.getGaussianKernel</a:t>
            </a:r>
            <a:r>
              <a:rPr lang="en-US" altLang="ko-KR" sz="1050" dirty="0"/>
              <a:t>(3, 1)            # 1D </a:t>
            </a:r>
            <a:r>
              <a:rPr lang="ko-KR" altLang="en-US" sz="1050" dirty="0" err="1"/>
              <a:t>가우시안</a:t>
            </a:r>
            <a:r>
              <a:rPr lang="ko-KR" altLang="en-US" sz="1050" dirty="0"/>
              <a:t> 필터</a:t>
            </a:r>
          </a:p>
          <a:p>
            <a:r>
              <a:rPr lang="en-US" altLang="ko-KR" sz="1050" dirty="0"/>
              <a:t>g = </a:t>
            </a:r>
            <a:r>
              <a:rPr lang="en-US" altLang="ko-KR" sz="1050" dirty="0" err="1"/>
              <a:t>np.outer</a:t>
            </a:r>
            <a:r>
              <a:rPr lang="en-US" altLang="ko-KR" sz="1050" dirty="0"/>
              <a:t>(k, </a:t>
            </a:r>
            <a:r>
              <a:rPr lang="en-US" altLang="ko-KR" sz="1050" dirty="0" err="1"/>
              <a:t>k.T</a:t>
            </a:r>
            <a:r>
              <a:rPr lang="en-US" altLang="ko-KR" sz="1050" dirty="0"/>
              <a:t>)                      # 2D </a:t>
            </a:r>
            <a:r>
              <a:rPr lang="ko-KR" altLang="en-US" sz="1050" dirty="0" err="1"/>
              <a:t>가우시안</a:t>
            </a:r>
            <a:r>
              <a:rPr lang="ko-KR" altLang="en-US" sz="1050" dirty="0"/>
              <a:t> 필터 </a:t>
            </a:r>
            <a:r>
              <a:rPr lang="en-US" altLang="ko-KR" sz="1050" dirty="0"/>
              <a:t>(</a:t>
            </a:r>
            <a:r>
              <a:rPr lang="ko-KR" altLang="en-US" sz="1050" dirty="0"/>
              <a:t>외적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1. x, y </a:t>
            </a:r>
            <a:r>
              <a:rPr lang="ko-KR" altLang="en-US" sz="1050" dirty="0"/>
              <a:t>방향 미분 </a:t>
            </a:r>
            <a:r>
              <a:rPr lang="en-US" altLang="ko-KR" sz="1050" dirty="0"/>
              <a:t>(Gradient)</a:t>
            </a:r>
          </a:p>
          <a:p>
            <a:r>
              <a:rPr lang="en-US" altLang="ko-KR" sz="1050" dirty="0" err="1"/>
              <a:t>dy</a:t>
            </a:r>
            <a:r>
              <a:rPr lang="en-US" altLang="ko-KR" sz="1050" dirty="0"/>
              <a:t> = cv.filter2D(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, cv.CV_32F, </a:t>
            </a:r>
            <a:r>
              <a:rPr lang="en-US" altLang="ko-KR" sz="1050" dirty="0" err="1"/>
              <a:t>uy</a:t>
            </a:r>
            <a:r>
              <a:rPr lang="en-US" altLang="ko-KR" sz="1050" dirty="0"/>
              <a:t>)  # y </a:t>
            </a:r>
            <a:r>
              <a:rPr lang="ko-KR" altLang="en-US" sz="1050" dirty="0"/>
              <a:t>방향 필터 적용</a:t>
            </a:r>
          </a:p>
          <a:p>
            <a:r>
              <a:rPr lang="en-US" altLang="ko-KR" sz="1050" dirty="0"/>
              <a:t>dx = cv.filter2D(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, cv.CV_32F, </a:t>
            </a:r>
            <a:r>
              <a:rPr lang="en-US" altLang="ko-KR" sz="1050" dirty="0" err="1"/>
              <a:t>ux</a:t>
            </a:r>
            <a:r>
              <a:rPr lang="en-US" altLang="ko-KR" sz="1050" dirty="0"/>
              <a:t>)  # x </a:t>
            </a:r>
            <a:r>
              <a:rPr lang="ko-KR" altLang="en-US" sz="1050" dirty="0"/>
              <a:t>방향 필터 적용</a:t>
            </a:r>
          </a:p>
          <a:p>
            <a:endParaRPr lang="ko-KR" altLang="en-US" sz="1050" dirty="0"/>
          </a:p>
          <a:p>
            <a:r>
              <a:rPr lang="en-US" altLang="ko-KR" sz="1050" dirty="0"/>
              <a:t># 2. </a:t>
            </a:r>
            <a:r>
              <a:rPr lang="ko-KR" altLang="en-US" sz="1050" dirty="0"/>
              <a:t>각 방향의 제곱 및 곱</a:t>
            </a:r>
          </a:p>
          <a:p>
            <a:r>
              <a:rPr lang="en-US" altLang="ko-KR" sz="1050" dirty="0" err="1"/>
              <a:t>dyy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dy</a:t>
            </a:r>
            <a:r>
              <a:rPr lang="en-US" altLang="ko-KR" sz="1050" dirty="0"/>
              <a:t> * </a:t>
            </a:r>
            <a:r>
              <a:rPr lang="en-US" altLang="ko-KR" sz="1050" dirty="0" err="1"/>
              <a:t>dy</a:t>
            </a:r>
            <a:endParaRPr lang="en-US" altLang="ko-KR" sz="1050" dirty="0"/>
          </a:p>
          <a:p>
            <a:r>
              <a:rPr lang="en-US" altLang="ko-KR" sz="1050" dirty="0"/>
              <a:t>dxx = dx * dx</a:t>
            </a:r>
          </a:p>
          <a:p>
            <a:r>
              <a:rPr lang="en-US" altLang="ko-KR" sz="1050" dirty="0" err="1"/>
              <a:t>dyx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dy</a:t>
            </a:r>
            <a:r>
              <a:rPr lang="en-US" altLang="ko-KR" sz="1050" dirty="0"/>
              <a:t> * dx</a:t>
            </a:r>
          </a:p>
          <a:p>
            <a:endParaRPr lang="en-US" altLang="ko-KR" sz="1050" dirty="0"/>
          </a:p>
          <a:p>
            <a:r>
              <a:rPr lang="en-US" altLang="ko-KR" sz="1050" dirty="0"/>
              <a:t># 3. </a:t>
            </a:r>
            <a:r>
              <a:rPr lang="ko-KR" altLang="en-US" sz="1050" dirty="0" err="1"/>
              <a:t>가우시안</a:t>
            </a:r>
            <a:r>
              <a:rPr lang="ko-KR" altLang="en-US" sz="1050" dirty="0"/>
              <a:t> </a:t>
            </a:r>
            <a:r>
              <a:rPr lang="ko-KR" altLang="en-US" sz="1050" dirty="0" err="1"/>
              <a:t>블러</a:t>
            </a:r>
            <a:r>
              <a:rPr lang="ko-KR" altLang="en-US" sz="1050" dirty="0"/>
              <a:t> 적용 </a:t>
            </a:r>
            <a:r>
              <a:rPr lang="en-US" altLang="ko-KR" sz="1050" dirty="0"/>
              <a:t>(</a:t>
            </a:r>
            <a:r>
              <a:rPr lang="ko-KR" altLang="en-US" sz="1050" dirty="0" err="1"/>
              <a:t>스무딩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 err="1"/>
              <a:t>gdyy</a:t>
            </a:r>
            <a:r>
              <a:rPr lang="en-US" altLang="ko-KR" sz="1050" dirty="0"/>
              <a:t> = cv.filter2D(</a:t>
            </a:r>
            <a:r>
              <a:rPr lang="en-US" altLang="ko-KR" sz="1050" dirty="0" err="1"/>
              <a:t>dyy</a:t>
            </a:r>
            <a:r>
              <a:rPr lang="en-US" altLang="ko-KR" sz="1050" dirty="0"/>
              <a:t>, cv.CV_32F, g)</a:t>
            </a:r>
          </a:p>
          <a:p>
            <a:r>
              <a:rPr lang="en-US" altLang="ko-KR" sz="1050" dirty="0" err="1"/>
              <a:t>gdxx</a:t>
            </a:r>
            <a:r>
              <a:rPr lang="en-US" altLang="ko-KR" sz="1050" dirty="0"/>
              <a:t> = cv.filter2D(dxx, cv.CV_32F, g)</a:t>
            </a:r>
          </a:p>
          <a:p>
            <a:r>
              <a:rPr lang="en-US" altLang="ko-KR" sz="1050" dirty="0" err="1"/>
              <a:t>gdyx</a:t>
            </a:r>
            <a:r>
              <a:rPr lang="en-US" altLang="ko-KR" sz="1050" dirty="0"/>
              <a:t> = cv.filter2D(</a:t>
            </a:r>
            <a:r>
              <a:rPr lang="en-US" altLang="ko-KR" sz="1050" dirty="0" err="1"/>
              <a:t>dyx</a:t>
            </a:r>
            <a:r>
              <a:rPr lang="en-US" altLang="ko-KR" sz="1050" dirty="0"/>
              <a:t>, cv.CV_32F, g)</a:t>
            </a:r>
          </a:p>
          <a:p>
            <a:endParaRPr lang="en-US" altLang="ko-KR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CA14A-A085-1F81-FC85-DA703FC21AC7}"/>
              </a:ext>
            </a:extLst>
          </p:cNvPr>
          <p:cNvSpPr txBox="1"/>
          <p:nvPr/>
        </p:nvSpPr>
        <p:spPr>
          <a:xfrm>
            <a:off x="5781367" y="377674"/>
            <a:ext cx="6096000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# 4. Harris </a:t>
            </a:r>
            <a:r>
              <a:rPr lang="ko-KR" altLang="en-US" sz="1100" dirty="0"/>
              <a:t>응답 함수 계산 </a:t>
            </a:r>
            <a:r>
              <a:rPr lang="en-US" altLang="ko-KR" sz="1100" dirty="0"/>
              <a:t>(Harris corner response)</a:t>
            </a:r>
          </a:p>
          <a:p>
            <a:r>
              <a:rPr lang="en-US" altLang="ko-KR" sz="1100" dirty="0"/>
              <a:t>C = (</a:t>
            </a:r>
            <a:r>
              <a:rPr lang="en-US" altLang="ko-KR" sz="1100" dirty="0" err="1"/>
              <a:t>gdyy</a:t>
            </a:r>
            <a:r>
              <a:rPr lang="en-US" altLang="ko-KR" sz="1100" dirty="0"/>
              <a:t> * </a:t>
            </a:r>
            <a:r>
              <a:rPr lang="en-US" altLang="ko-KR" sz="1100" dirty="0" err="1"/>
              <a:t>gdxx</a:t>
            </a:r>
            <a:r>
              <a:rPr lang="en-US" altLang="ko-KR" sz="1100" dirty="0"/>
              <a:t> - </a:t>
            </a:r>
            <a:r>
              <a:rPr lang="en-US" altLang="ko-KR" sz="1100" dirty="0" err="1"/>
              <a:t>gdyx</a:t>
            </a:r>
            <a:r>
              <a:rPr lang="en-US" altLang="ko-KR" sz="1100" dirty="0"/>
              <a:t> * </a:t>
            </a:r>
            <a:r>
              <a:rPr lang="en-US" altLang="ko-KR" sz="1100" dirty="0" err="1"/>
              <a:t>gdyx</a:t>
            </a:r>
            <a:r>
              <a:rPr lang="en-US" altLang="ko-KR" sz="1100" dirty="0"/>
              <a:t>) - 0.04 * (</a:t>
            </a:r>
            <a:r>
              <a:rPr lang="en-US" altLang="ko-KR" sz="1100" dirty="0" err="1"/>
              <a:t>gdyy</a:t>
            </a:r>
            <a:r>
              <a:rPr lang="en-US" altLang="ko-KR" sz="1100" dirty="0"/>
              <a:t> + </a:t>
            </a:r>
            <a:r>
              <a:rPr lang="en-US" altLang="ko-KR" sz="1100" dirty="0" err="1"/>
              <a:t>gdxx</a:t>
            </a:r>
            <a:r>
              <a:rPr lang="en-US" altLang="ko-KR" sz="1100" dirty="0"/>
              <a:t>) ** 2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5. </a:t>
            </a:r>
            <a:r>
              <a:rPr lang="ko-KR" altLang="en-US" sz="1100" dirty="0" err="1"/>
              <a:t>비최대</a:t>
            </a:r>
            <a:r>
              <a:rPr lang="ko-KR" altLang="en-US" sz="1100" dirty="0"/>
              <a:t> 억제 및 </a:t>
            </a:r>
            <a:r>
              <a:rPr lang="ko-KR" altLang="en-US" sz="1100" dirty="0" err="1"/>
              <a:t>특징점</a:t>
            </a:r>
            <a:r>
              <a:rPr lang="ko-KR" altLang="en-US" sz="1100" dirty="0"/>
              <a:t> 표시</a:t>
            </a:r>
          </a:p>
          <a:p>
            <a:r>
              <a:rPr lang="en-US" altLang="ko-KR" sz="1100" dirty="0"/>
              <a:t>for j in range(1, </a:t>
            </a:r>
            <a:r>
              <a:rPr lang="en-US" altLang="ko-KR" sz="1100" dirty="0" err="1"/>
              <a:t>C.shape</a:t>
            </a:r>
            <a:r>
              <a:rPr lang="en-US" altLang="ko-KR" sz="1100" dirty="0"/>
              <a:t>[0] - 1):         # </a:t>
            </a:r>
            <a:r>
              <a:rPr lang="ko-KR" altLang="en-US" sz="1100" dirty="0"/>
              <a:t>세로 방향 탐색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/>
              <a:t>for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in range(1, </a:t>
            </a:r>
            <a:r>
              <a:rPr lang="en-US" altLang="ko-KR" sz="1100" dirty="0" err="1"/>
              <a:t>C.shape</a:t>
            </a:r>
            <a:r>
              <a:rPr lang="en-US" altLang="ko-KR" sz="1100" dirty="0"/>
              <a:t>[1] - 1):     # </a:t>
            </a:r>
            <a:r>
              <a:rPr lang="ko-KR" altLang="en-US" sz="1100" dirty="0"/>
              <a:t>가로 방향 탐색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# </a:t>
            </a:r>
            <a:r>
              <a:rPr lang="ko-KR" altLang="en-US" sz="1100" dirty="0"/>
              <a:t>조건 </a:t>
            </a:r>
            <a:r>
              <a:rPr lang="en-US" altLang="ko-KR" sz="1100" dirty="0"/>
              <a:t>1: </a:t>
            </a:r>
            <a:r>
              <a:rPr lang="ko-KR" altLang="en-US" sz="1100" dirty="0"/>
              <a:t>현재 픽셀의 </a:t>
            </a:r>
            <a:r>
              <a:rPr lang="en-US" altLang="ko-KR" sz="1100" dirty="0"/>
              <a:t>Harris </a:t>
            </a:r>
            <a:r>
              <a:rPr lang="ko-KR" altLang="en-US" sz="1100" dirty="0" err="1"/>
              <a:t>응답값이</a:t>
            </a:r>
            <a:r>
              <a:rPr lang="ko-KR" altLang="en-US" sz="1100" dirty="0"/>
              <a:t> </a:t>
            </a:r>
            <a:r>
              <a:rPr lang="en-US" altLang="ko-KR" sz="1100" dirty="0"/>
              <a:t>0.1 </a:t>
            </a:r>
            <a:r>
              <a:rPr lang="ko-KR" altLang="en-US" sz="1100" dirty="0"/>
              <a:t>초과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# </a:t>
            </a:r>
            <a:r>
              <a:rPr lang="ko-KR" altLang="en-US" sz="1100" dirty="0"/>
              <a:t>조건 </a:t>
            </a:r>
            <a:r>
              <a:rPr lang="en-US" altLang="ko-KR" sz="1100" dirty="0"/>
              <a:t>2: </a:t>
            </a:r>
            <a:r>
              <a:rPr lang="ko-KR" altLang="en-US" sz="1100" dirty="0"/>
              <a:t>주변 </a:t>
            </a:r>
            <a:r>
              <a:rPr lang="en-US" altLang="ko-KR" sz="1100" dirty="0"/>
              <a:t>3x3 </a:t>
            </a:r>
            <a:r>
              <a:rPr lang="ko-KR" altLang="en-US" sz="1100" dirty="0"/>
              <a:t>영역 중 현재 픽셀이 최대일 경우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if C[j,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&gt; 0.1 and </a:t>
            </a:r>
            <a:r>
              <a:rPr lang="en-US" altLang="ko-KR" sz="1100" dirty="0" err="1"/>
              <a:t>np.sum</a:t>
            </a:r>
            <a:r>
              <a:rPr lang="en-US" altLang="ko-KR" sz="1100" dirty="0"/>
              <a:t>(C[j-1:j+2, i-1:i+2] &lt; C[j,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]) == 8:</a:t>
            </a:r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[j,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9                  # </a:t>
            </a:r>
            <a:r>
              <a:rPr lang="ko-KR" altLang="en-US" sz="1100" dirty="0"/>
              <a:t>특징점을 </a:t>
            </a:r>
            <a:r>
              <a:rPr lang="en-US" altLang="ko-KR" sz="1100" dirty="0"/>
              <a:t>9</a:t>
            </a:r>
            <a:r>
              <a:rPr lang="ko-KR" altLang="en-US" sz="1100" dirty="0"/>
              <a:t>로 표시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np.set_printoptions</a:t>
            </a:r>
            <a:r>
              <a:rPr lang="en-US" altLang="ko-KR" sz="1100" dirty="0"/>
              <a:t>(precision=2)   # </a:t>
            </a:r>
            <a:r>
              <a:rPr lang="ko-KR" altLang="en-US" sz="1100" dirty="0"/>
              <a:t>소수점 </a:t>
            </a:r>
            <a:r>
              <a:rPr lang="en-US" altLang="ko-KR" sz="1100" dirty="0"/>
              <a:t>2</a:t>
            </a:r>
            <a:r>
              <a:rPr lang="ko-KR" altLang="en-US" sz="1100" dirty="0"/>
              <a:t>자리로 출력</a:t>
            </a:r>
          </a:p>
          <a:p>
            <a:endParaRPr lang="ko-KR" altLang="en-US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각 단계 결과 출력 </a:t>
            </a:r>
            <a:r>
              <a:rPr lang="en-US" altLang="ko-KR" sz="1100" dirty="0"/>
              <a:t>(</a:t>
            </a:r>
            <a:r>
              <a:rPr lang="ko-KR" altLang="en-US" sz="1100" dirty="0"/>
              <a:t>디버깅용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dy</a:t>
            </a:r>
            <a:r>
              <a:rPr lang="en-US" altLang="ko-KR" sz="1100" dirty="0"/>
              <a:t>)     # ① y </a:t>
            </a:r>
            <a:r>
              <a:rPr lang="ko-KR" altLang="en-US" sz="1100" dirty="0"/>
              <a:t>방향 미분 결과</a:t>
            </a:r>
          </a:p>
          <a:p>
            <a:r>
              <a:rPr lang="en-US" altLang="ko-KR" sz="1100" dirty="0"/>
              <a:t>print(dx)     # ② x </a:t>
            </a:r>
            <a:r>
              <a:rPr lang="ko-KR" altLang="en-US" sz="1100" dirty="0"/>
              <a:t>방향 미분 결과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dyy</a:t>
            </a:r>
            <a:r>
              <a:rPr lang="en-US" altLang="ko-KR" sz="1100" dirty="0"/>
              <a:t>)    # ③ dy^2</a:t>
            </a:r>
          </a:p>
          <a:p>
            <a:r>
              <a:rPr lang="en-US" altLang="ko-KR" sz="1100" dirty="0"/>
              <a:t>print(dxx)    # ④ dx^2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dyx</a:t>
            </a:r>
            <a:r>
              <a:rPr lang="en-US" altLang="ko-KR" sz="1100" dirty="0"/>
              <a:t>)    # ⑤ </a:t>
            </a:r>
            <a:r>
              <a:rPr lang="en-US" altLang="ko-KR" sz="1100" dirty="0" err="1"/>
              <a:t>dy</a:t>
            </a:r>
            <a:r>
              <a:rPr lang="en-US" altLang="ko-KR" sz="1100" dirty="0"/>
              <a:t> * dx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gdyy</a:t>
            </a:r>
            <a:r>
              <a:rPr lang="en-US" altLang="ko-KR" sz="1100" dirty="0"/>
              <a:t>)   # ⑥ </a:t>
            </a:r>
            <a:r>
              <a:rPr lang="ko-KR" altLang="en-US" sz="1100" dirty="0" err="1"/>
              <a:t>가우시안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블러</a:t>
            </a:r>
            <a:r>
              <a:rPr lang="ko-KR" altLang="en-US" sz="1100" dirty="0"/>
              <a:t> 처리된 </a:t>
            </a:r>
            <a:r>
              <a:rPr lang="en-US" altLang="ko-KR" sz="1100" dirty="0"/>
              <a:t>dy^2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gdxx</a:t>
            </a:r>
            <a:r>
              <a:rPr lang="en-US" altLang="ko-KR" sz="1100" dirty="0"/>
              <a:t>)   # ⑦ </a:t>
            </a:r>
            <a:r>
              <a:rPr lang="ko-KR" altLang="en-US" sz="1100" dirty="0" err="1"/>
              <a:t>가우시안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블러</a:t>
            </a:r>
            <a:r>
              <a:rPr lang="ko-KR" altLang="en-US" sz="1100" dirty="0"/>
              <a:t> 처리된 </a:t>
            </a:r>
            <a:r>
              <a:rPr lang="en-US" altLang="ko-KR" sz="1100" dirty="0"/>
              <a:t>dx^2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gdyx</a:t>
            </a:r>
            <a:r>
              <a:rPr lang="en-US" altLang="ko-KR" sz="1100" dirty="0"/>
              <a:t>)   # ⑧ </a:t>
            </a:r>
            <a:r>
              <a:rPr lang="ko-KR" altLang="en-US" sz="1100" dirty="0" err="1"/>
              <a:t>가우시안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블러</a:t>
            </a:r>
            <a:r>
              <a:rPr lang="ko-KR" altLang="en-US" sz="1100" dirty="0"/>
              <a:t> 처리된 </a:t>
            </a:r>
            <a:r>
              <a:rPr lang="en-US" altLang="ko-KR" sz="1100" dirty="0" err="1"/>
              <a:t>dy</a:t>
            </a:r>
            <a:r>
              <a:rPr lang="en-US" altLang="ko-KR" sz="1100" dirty="0"/>
              <a:t>*dx</a:t>
            </a:r>
          </a:p>
          <a:p>
            <a:r>
              <a:rPr lang="en-US" altLang="ko-KR" sz="1100" dirty="0"/>
              <a:t>print(C)      # ⑨ Harris </a:t>
            </a:r>
            <a:r>
              <a:rPr lang="ko-KR" altLang="en-US" sz="1100" dirty="0"/>
              <a:t>코너 응답 함수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)    # ⑩ </a:t>
            </a:r>
            <a:r>
              <a:rPr lang="ko-KR" altLang="en-US" sz="1100" dirty="0"/>
              <a:t>특징점이 </a:t>
            </a:r>
            <a:r>
              <a:rPr lang="en-US" altLang="ko-KR" sz="1100" dirty="0"/>
              <a:t>9</a:t>
            </a:r>
            <a:r>
              <a:rPr lang="ko-KR" altLang="en-US" sz="1100" dirty="0"/>
              <a:t>로 표시된 최종 원본 이미지</a:t>
            </a:r>
          </a:p>
          <a:p>
            <a:endParaRPr lang="ko-KR" altLang="en-US" sz="1100" dirty="0"/>
          </a:p>
          <a:p>
            <a:r>
              <a:rPr lang="en-US" altLang="ko-KR" sz="1100" dirty="0"/>
              <a:t># 16</a:t>
            </a:r>
            <a:r>
              <a:rPr lang="ko-KR" altLang="en-US" sz="1100" dirty="0"/>
              <a:t>배 확대된 흑백 이미지 생성 </a:t>
            </a:r>
            <a:r>
              <a:rPr lang="en-US" altLang="ko-KR" sz="1100" dirty="0"/>
              <a:t>(160x160)</a:t>
            </a:r>
          </a:p>
          <a:p>
            <a:r>
              <a:rPr lang="en-US" altLang="ko-KR" sz="1100" dirty="0"/>
              <a:t>popping = </a:t>
            </a:r>
            <a:r>
              <a:rPr lang="en-US" altLang="ko-KR" sz="1100" dirty="0" err="1"/>
              <a:t>np.zeros</a:t>
            </a:r>
            <a:r>
              <a:rPr lang="en-US" altLang="ko-KR" sz="1100" dirty="0"/>
              <a:t>([160, 160], np.uint8)</a:t>
            </a:r>
          </a:p>
          <a:p>
            <a:endParaRPr lang="en-US" altLang="ko-KR" sz="1100" dirty="0"/>
          </a:p>
          <a:p>
            <a:r>
              <a:rPr lang="en-US" altLang="ko-KR" sz="1100" dirty="0"/>
              <a:t>for j in range(160):</a:t>
            </a:r>
          </a:p>
          <a:p>
            <a:r>
              <a:rPr lang="en-US" altLang="ko-KR" sz="1100" dirty="0"/>
              <a:t>    for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in range(160):</a:t>
            </a:r>
          </a:p>
          <a:p>
            <a:r>
              <a:rPr lang="en-US" altLang="ko-KR" sz="1100" dirty="0"/>
              <a:t>        # </a:t>
            </a:r>
            <a:r>
              <a:rPr lang="ko-KR" altLang="en-US" sz="1100" dirty="0"/>
              <a:t>원본 </a:t>
            </a:r>
            <a:r>
              <a:rPr lang="en-US" altLang="ko-KR" sz="1100" dirty="0"/>
              <a:t>C</a:t>
            </a:r>
            <a:r>
              <a:rPr lang="ko-KR" altLang="en-US" sz="1100" dirty="0"/>
              <a:t>는 </a:t>
            </a:r>
            <a:r>
              <a:rPr lang="en-US" altLang="ko-KR" sz="1100" dirty="0"/>
              <a:t>10x10 → 16</a:t>
            </a:r>
            <a:r>
              <a:rPr lang="ko-KR" altLang="en-US" sz="1100" dirty="0"/>
              <a:t>배 </a:t>
            </a:r>
            <a:r>
              <a:rPr lang="ko-KR" altLang="en-US" sz="1100" dirty="0" err="1"/>
              <a:t>업스케일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픽셀 확장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    value = (C[j//16,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//16] + 0.06) * 700   # </a:t>
            </a:r>
            <a:r>
              <a:rPr lang="ko-KR" altLang="en-US" sz="1100" dirty="0"/>
              <a:t>시각화 위해 값 조정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popping[j,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np.uint8(value)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8536F6-3771-7846-6BBA-DFF0B668CA99}"/>
              </a:ext>
            </a:extLst>
          </p:cNvPr>
          <p:cNvSpPr/>
          <p:nvPr/>
        </p:nvSpPr>
        <p:spPr>
          <a:xfrm>
            <a:off x="500608" y="1"/>
            <a:ext cx="1961238" cy="37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5-1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9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F92FDE-1647-512F-CBEA-7EE2BE2E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81" y="0"/>
            <a:ext cx="2440144" cy="2772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6F58EB-4058-73C9-38FD-3D7F76C9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41" y="0"/>
            <a:ext cx="1848189" cy="2745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155817-50CE-D859-AC76-011C3F72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046" y="57179"/>
            <a:ext cx="4458322" cy="2657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AB523C-87F0-B5B7-5FAC-7C6C5B3DE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25" y="3053014"/>
            <a:ext cx="3477687" cy="34902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B2716E-6805-A2B9-D27D-E822E4B65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800" y="3053014"/>
            <a:ext cx="4178399" cy="349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53D028-CF2F-7C12-DF81-9A3DADA4AF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212" y="2851230"/>
            <a:ext cx="3496163" cy="27435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ADC7AE-2D6A-B226-0E87-81F098FC4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2425" y="4589286"/>
            <a:ext cx="179095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1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BDD91B-7A05-205B-3576-13AC6715EF1E}"/>
              </a:ext>
            </a:extLst>
          </p:cNvPr>
          <p:cNvSpPr txBox="1"/>
          <p:nvPr/>
        </p:nvSpPr>
        <p:spPr>
          <a:xfrm>
            <a:off x="555348" y="985591"/>
            <a:ext cx="609432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cv2 as cv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1. </a:t>
            </a:r>
            <a:r>
              <a:rPr lang="ko-KR" altLang="en-US" sz="1200" dirty="0"/>
              <a:t>이미지 읽기</a:t>
            </a:r>
          </a:p>
          <a:p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cv.imread</a:t>
            </a:r>
            <a:r>
              <a:rPr lang="en-US" altLang="ko-KR" sz="1200" dirty="0"/>
              <a:t>("C:\mot_color70.jpg")                      # </a:t>
            </a:r>
            <a:r>
              <a:rPr lang="ko-KR" altLang="en-US" sz="1200" dirty="0"/>
              <a:t>이미지 파일 로드</a:t>
            </a:r>
          </a:p>
          <a:p>
            <a:r>
              <a:rPr lang="en-US" altLang="ko-KR" sz="1200" dirty="0"/>
              <a:t>gray = </a:t>
            </a:r>
            <a:r>
              <a:rPr lang="en-US" altLang="ko-KR" sz="1200" dirty="0" err="1"/>
              <a:t>cv.cvtColor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, cv.COLOR_BGR2GRAY)              # </a:t>
            </a:r>
            <a:r>
              <a:rPr lang="ko-KR" altLang="en-US" sz="1200" dirty="0" err="1"/>
              <a:t>그레이스케일</a:t>
            </a:r>
            <a:r>
              <a:rPr lang="ko-KR" altLang="en-US" sz="1200" dirty="0"/>
              <a:t> 변환</a:t>
            </a:r>
          </a:p>
          <a:p>
            <a:endParaRPr lang="ko-KR" altLang="en-US" sz="1200" dirty="0"/>
          </a:p>
          <a:p>
            <a:r>
              <a:rPr lang="en-US" altLang="ko-KR" sz="1200" dirty="0"/>
              <a:t># 2. SIFT </a:t>
            </a:r>
            <a:r>
              <a:rPr lang="ko-KR" altLang="en-US" sz="1200" dirty="0"/>
              <a:t>객체 생성 및 </a:t>
            </a:r>
            <a:r>
              <a:rPr lang="ko-KR" altLang="en-US" sz="1200" dirty="0" err="1"/>
              <a:t>특징점</a:t>
            </a:r>
            <a:r>
              <a:rPr lang="ko-KR" altLang="en-US" sz="1200" dirty="0"/>
              <a:t> 검출</a:t>
            </a:r>
          </a:p>
          <a:p>
            <a:r>
              <a:rPr lang="en-US" altLang="ko-KR" sz="1200" dirty="0"/>
              <a:t>sift = </a:t>
            </a:r>
            <a:r>
              <a:rPr lang="en-US" altLang="ko-KR" sz="1200" dirty="0" err="1"/>
              <a:t>cv.SIFT_create</a:t>
            </a:r>
            <a:r>
              <a:rPr lang="en-US" altLang="ko-KR" sz="1200" dirty="0"/>
              <a:t>()                                 # SIFT </a:t>
            </a:r>
            <a:r>
              <a:rPr lang="ko-KR" altLang="en-US" sz="1200" dirty="0"/>
              <a:t>알고리즘 객체 생성</a:t>
            </a:r>
          </a:p>
          <a:p>
            <a:r>
              <a:rPr lang="en-US" altLang="ko-KR" sz="1200" dirty="0" err="1"/>
              <a:t>kp</a:t>
            </a:r>
            <a:r>
              <a:rPr lang="en-US" altLang="ko-KR" sz="1200" dirty="0"/>
              <a:t>, des = </a:t>
            </a:r>
            <a:r>
              <a:rPr lang="en-US" altLang="ko-KR" sz="1200" dirty="0" err="1"/>
              <a:t>sift.detectAndCompute</a:t>
            </a:r>
            <a:r>
              <a:rPr lang="en-US" altLang="ko-KR" sz="1200" dirty="0"/>
              <a:t>(gray, None)             # </a:t>
            </a:r>
            <a:r>
              <a:rPr lang="ko-KR" altLang="en-US" sz="1200" dirty="0"/>
              <a:t>특징점과 기술자 계산</a:t>
            </a:r>
          </a:p>
          <a:p>
            <a:endParaRPr lang="ko-KR" altLang="en-US" sz="1200" dirty="0"/>
          </a:p>
          <a:p>
            <a:r>
              <a:rPr lang="en-US" altLang="ko-KR" sz="1200" dirty="0"/>
              <a:t># 3. </a:t>
            </a:r>
            <a:r>
              <a:rPr lang="ko-KR" altLang="en-US" sz="1200" dirty="0" err="1"/>
              <a:t>특징점</a:t>
            </a:r>
            <a:r>
              <a:rPr lang="ko-KR" altLang="en-US" sz="1200" dirty="0"/>
              <a:t> 시각화</a:t>
            </a:r>
          </a:p>
          <a:p>
            <a:r>
              <a:rPr lang="en-US" altLang="ko-KR" sz="1200" dirty="0"/>
              <a:t>gray = </a:t>
            </a:r>
            <a:r>
              <a:rPr lang="en-US" altLang="ko-KR" sz="1200" dirty="0" err="1"/>
              <a:t>cv.drawKeypoints</a:t>
            </a:r>
            <a:r>
              <a:rPr lang="en-US" altLang="ko-KR" sz="1200" dirty="0"/>
              <a:t>(gray, </a:t>
            </a:r>
            <a:r>
              <a:rPr lang="en-US" altLang="ko-KR" sz="1200" dirty="0" err="1"/>
              <a:t>kp</a:t>
            </a:r>
            <a:r>
              <a:rPr lang="en-US" altLang="ko-KR" sz="1200" dirty="0"/>
              <a:t>, None,</a:t>
            </a:r>
          </a:p>
          <a:p>
            <a:r>
              <a:rPr lang="en-US" altLang="ko-KR" sz="1200" dirty="0"/>
              <a:t>        flags=</a:t>
            </a:r>
            <a:r>
              <a:rPr lang="en-US" altLang="ko-KR" sz="1200" dirty="0" err="1"/>
              <a:t>cv.DRAW_MATCHES_FLAGS_DRAW_RICH_KEYPOINTS</a:t>
            </a:r>
            <a:r>
              <a:rPr lang="en-US" altLang="ko-KR" sz="1200" dirty="0"/>
              <a:t>)  # </a:t>
            </a:r>
            <a:r>
              <a:rPr lang="ko-KR" altLang="en-US" sz="1200" dirty="0"/>
              <a:t>크기</a:t>
            </a:r>
            <a:r>
              <a:rPr lang="en-US" altLang="ko-KR" sz="1200" dirty="0"/>
              <a:t>, </a:t>
            </a:r>
            <a:r>
              <a:rPr lang="ko-KR" altLang="en-US" sz="1200" dirty="0"/>
              <a:t>방향 등 포함해서 그리기</a:t>
            </a:r>
          </a:p>
          <a:p>
            <a:endParaRPr lang="ko-KR" altLang="en-US" sz="1200" dirty="0"/>
          </a:p>
          <a:p>
            <a:r>
              <a:rPr lang="en-US" altLang="ko-KR" sz="1200" dirty="0"/>
              <a:t># 4. </a:t>
            </a:r>
            <a:r>
              <a:rPr lang="ko-KR" altLang="en-US" sz="1200" dirty="0"/>
              <a:t>화면에 출력</a:t>
            </a:r>
          </a:p>
          <a:p>
            <a:r>
              <a:rPr lang="en-US" altLang="ko-KR" sz="1200" dirty="0" err="1"/>
              <a:t>cv.imshow</a:t>
            </a:r>
            <a:r>
              <a:rPr lang="en-US" altLang="ko-KR" sz="1200" dirty="0"/>
              <a:t>('sift', gray)</a:t>
            </a:r>
          </a:p>
          <a:p>
            <a:r>
              <a:rPr lang="en-US" altLang="ko-KR" sz="1200" dirty="0"/>
              <a:t>k = </a:t>
            </a:r>
            <a:r>
              <a:rPr lang="en-US" altLang="ko-KR" sz="1200" dirty="0" err="1"/>
              <a:t>cv.waitKey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cv.destroyAllWindows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C1DA97-F711-CD8E-9BB2-5C97FFEB2600}"/>
              </a:ext>
            </a:extLst>
          </p:cNvPr>
          <p:cNvSpPr/>
          <p:nvPr/>
        </p:nvSpPr>
        <p:spPr>
          <a:xfrm>
            <a:off x="500608" y="1"/>
            <a:ext cx="1961238" cy="37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5-2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8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5BC1C3-7687-2175-6ADB-B65A6944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4" y="238311"/>
            <a:ext cx="10983508" cy="66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7A48B-271E-358A-4BAB-C3450EC033EB}"/>
              </a:ext>
            </a:extLst>
          </p:cNvPr>
          <p:cNvSpPr txBox="1"/>
          <p:nvPr/>
        </p:nvSpPr>
        <p:spPr>
          <a:xfrm>
            <a:off x="3048000" y="81930"/>
            <a:ext cx="6096000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cv2 as cv</a:t>
            </a:r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numpy</a:t>
            </a:r>
            <a:r>
              <a:rPr lang="en-US" altLang="ko-KR" sz="1100" dirty="0"/>
              <a:t> as np</a:t>
            </a:r>
          </a:p>
          <a:p>
            <a:r>
              <a:rPr lang="en-US" altLang="ko-KR" sz="1100" dirty="0"/>
              <a:t>import time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이미지</a:t>
            </a:r>
            <a:r>
              <a:rPr lang="en-US" altLang="ko-KR" sz="1100" dirty="0"/>
              <a:t>1: </a:t>
            </a:r>
            <a:r>
              <a:rPr lang="ko-KR" altLang="en-US" sz="1100" dirty="0"/>
              <a:t>일부 영역만 사용 </a:t>
            </a:r>
            <a:r>
              <a:rPr lang="en-US" altLang="ko-KR" sz="1100" dirty="0"/>
              <a:t>(</a:t>
            </a:r>
            <a:r>
              <a:rPr lang="ko-KR" altLang="en-US" sz="1100" dirty="0"/>
              <a:t>버스 영역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img1 = </a:t>
            </a:r>
            <a:r>
              <a:rPr lang="en-US" altLang="ko-KR" sz="1100" dirty="0" err="1"/>
              <a:t>cv.imread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r"C</a:t>
            </a:r>
            <a:r>
              <a:rPr lang="en-US" altLang="ko-KR" sz="1100" dirty="0"/>
              <a:t>:\mot_color70.jpg")[190:350, 440:560]</a:t>
            </a:r>
          </a:p>
          <a:p>
            <a:r>
              <a:rPr lang="en-US" altLang="ko-KR" sz="1100" dirty="0"/>
              <a:t>gray1 = </a:t>
            </a:r>
            <a:r>
              <a:rPr lang="en-US" altLang="ko-KR" sz="1100" dirty="0" err="1"/>
              <a:t>cv.cvtColor</a:t>
            </a:r>
            <a:r>
              <a:rPr lang="en-US" altLang="ko-KR" sz="1100" dirty="0"/>
              <a:t>(img1, cv.COLOR_BGR2GRAY)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이미지</a:t>
            </a:r>
            <a:r>
              <a:rPr lang="en-US" altLang="ko-KR" sz="1100" dirty="0"/>
              <a:t>2: </a:t>
            </a:r>
            <a:r>
              <a:rPr lang="ko-KR" altLang="en-US" sz="1100" dirty="0"/>
              <a:t>전체 이미지 사용</a:t>
            </a:r>
          </a:p>
          <a:p>
            <a:r>
              <a:rPr lang="en-US" altLang="ko-KR" sz="1100" dirty="0"/>
              <a:t>img2 = </a:t>
            </a:r>
            <a:r>
              <a:rPr lang="en-US" altLang="ko-KR" sz="1100" dirty="0" err="1"/>
              <a:t>cv.imread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r"C</a:t>
            </a:r>
            <a:r>
              <a:rPr lang="en-US" altLang="ko-KR" sz="1100" dirty="0"/>
              <a:t>:\mot_color83.jpg")</a:t>
            </a:r>
          </a:p>
          <a:p>
            <a:r>
              <a:rPr lang="en-US" altLang="ko-KR" sz="1100" dirty="0"/>
              <a:t>gray2 = </a:t>
            </a:r>
            <a:r>
              <a:rPr lang="en-US" altLang="ko-KR" sz="1100" dirty="0" err="1"/>
              <a:t>cv.cvtColor</a:t>
            </a:r>
            <a:r>
              <a:rPr lang="en-US" altLang="ko-KR" sz="1100" dirty="0"/>
              <a:t>(img2, cv.COLOR_BGR2GRAY)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SIFT </a:t>
            </a:r>
            <a:r>
              <a:rPr lang="ko-KR" altLang="en-US" sz="1100" dirty="0" err="1"/>
              <a:t>특징점</a:t>
            </a:r>
            <a:r>
              <a:rPr lang="ko-KR" altLang="en-US" sz="1100" dirty="0"/>
              <a:t> 검출</a:t>
            </a:r>
          </a:p>
          <a:p>
            <a:r>
              <a:rPr lang="en-US" altLang="ko-KR" sz="1100" dirty="0"/>
              <a:t>sift = </a:t>
            </a:r>
            <a:r>
              <a:rPr lang="en-US" altLang="ko-KR" sz="1100" dirty="0" err="1"/>
              <a:t>cv.SIFT_create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/>
              <a:t>kp1, des1 = </a:t>
            </a:r>
            <a:r>
              <a:rPr lang="en-US" altLang="ko-KR" sz="1100" dirty="0" err="1"/>
              <a:t>sift.detectAndCompute</a:t>
            </a:r>
            <a:r>
              <a:rPr lang="en-US" altLang="ko-KR" sz="1100" dirty="0"/>
              <a:t>(gray1, None)</a:t>
            </a:r>
          </a:p>
          <a:p>
            <a:r>
              <a:rPr lang="en-US" altLang="ko-KR" sz="1100" dirty="0"/>
              <a:t>kp2, des2 = </a:t>
            </a:r>
            <a:r>
              <a:rPr lang="en-US" altLang="ko-KR" sz="1100" dirty="0" err="1"/>
              <a:t>sift.detectAndCompute</a:t>
            </a:r>
            <a:r>
              <a:rPr lang="en-US" altLang="ko-KR" sz="1100" dirty="0"/>
              <a:t>(gray2, None)</a:t>
            </a:r>
          </a:p>
          <a:p>
            <a:endParaRPr lang="en-US" altLang="ko-KR" sz="1100" dirty="0"/>
          </a:p>
          <a:p>
            <a:r>
              <a:rPr lang="en-US" altLang="ko-KR" sz="1100" dirty="0"/>
              <a:t>print('</a:t>
            </a:r>
            <a:r>
              <a:rPr lang="ko-KR" altLang="en-US" sz="1100" dirty="0" err="1"/>
              <a:t>특징점</a:t>
            </a:r>
            <a:r>
              <a:rPr lang="ko-KR" altLang="en-US" sz="1100" dirty="0"/>
              <a:t> 개수</a:t>
            </a:r>
            <a:r>
              <a:rPr lang="en-US" altLang="ko-KR" sz="1100" dirty="0"/>
              <a:t>:',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(kp1), </a:t>
            </a:r>
            <a:r>
              <a:rPr lang="en-US" altLang="ko-KR" sz="1100" dirty="0" err="1"/>
              <a:t>len</a:t>
            </a:r>
            <a:r>
              <a:rPr lang="en-US" altLang="ko-KR" sz="1100" dirty="0"/>
              <a:t>(kp2))</a:t>
            </a:r>
          </a:p>
          <a:p>
            <a:endParaRPr lang="en-US" altLang="ko-KR" sz="1100" dirty="0"/>
          </a:p>
          <a:p>
            <a:r>
              <a:rPr lang="en-US" altLang="ko-KR" sz="1100" dirty="0"/>
              <a:t>start = </a:t>
            </a:r>
            <a:r>
              <a:rPr lang="en-US" altLang="ko-KR" sz="1100" dirty="0" err="1"/>
              <a:t>time.time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FLANN </a:t>
            </a:r>
            <a:r>
              <a:rPr lang="ko-KR" altLang="en-US" sz="1100" dirty="0"/>
              <a:t>매칭 및 </a:t>
            </a:r>
            <a:r>
              <a:rPr lang="en-US" altLang="ko-KR" sz="1100" dirty="0"/>
              <a:t>Lowe </a:t>
            </a:r>
            <a:r>
              <a:rPr lang="ko-KR" altLang="en-US" sz="1100" dirty="0"/>
              <a:t>비율 테스트</a:t>
            </a:r>
          </a:p>
          <a:p>
            <a:r>
              <a:rPr lang="en-US" altLang="ko-KR" sz="1100" dirty="0" err="1"/>
              <a:t>flann_matcher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cv.DescriptorMatcher_create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cv.DescriptorMatcher_FLANNBASED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knn_match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flann_matcher.knnMatch</a:t>
            </a:r>
            <a:r>
              <a:rPr lang="en-US" altLang="ko-KR" sz="1100" dirty="0"/>
              <a:t>(des1, des2, 2)</a:t>
            </a:r>
          </a:p>
          <a:p>
            <a:endParaRPr lang="en-US" altLang="ko-KR" sz="1100" dirty="0"/>
          </a:p>
          <a:p>
            <a:r>
              <a:rPr lang="en-US" altLang="ko-KR" sz="1100" dirty="0"/>
              <a:t>T = 0.7</a:t>
            </a:r>
          </a:p>
          <a:p>
            <a:r>
              <a:rPr lang="en-US" altLang="ko-KR" sz="1100" dirty="0" err="1"/>
              <a:t>good_match</a:t>
            </a:r>
            <a:r>
              <a:rPr lang="en-US" altLang="ko-KR" sz="1100" dirty="0"/>
              <a:t> = [m for m, n in </a:t>
            </a:r>
            <a:r>
              <a:rPr lang="en-US" altLang="ko-KR" sz="1100" dirty="0" err="1"/>
              <a:t>knn_match</a:t>
            </a:r>
            <a:r>
              <a:rPr lang="en-US" altLang="ko-KR" sz="1100" dirty="0"/>
              <a:t> if </a:t>
            </a:r>
            <a:r>
              <a:rPr lang="en-US" altLang="ko-KR" sz="1100" dirty="0" err="1"/>
              <a:t>m.distance</a:t>
            </a:r>
            <a:r>
              <a:rPr lang="en-US" altLang="ko-KR" sz="1100" dirty="0"/>
              <a:t> / </a:t>
            </a:r>
            <a:r>
              <a:rPr lang="en-US" altLang="ko-KR" sz="1100" dirty="0" err="1"/>
              <a:t>n.distance</a:t>
            </a:r>
            <a:r>
              <a:rPr lang="en-US" altLang="ko-KR" sz="1100" dirty="0"/>
              <a:t> &lt; T]</a:t>
            </a:r>
          </a:p>
          <a:p>
            <a:endParaRPr lang="en-US" altLang="ko-KR" sz="1100" dirty="0"/>
          </a:p>
          <a:p>
            <a:r>
              <a:rPr lang="en-US" altLang="ko-KR" sz="1100" dirty="0"/>
              <a:t>print('</a:t>
            </a:r>
            <a:r>
              <a:rPr lang="ko-KR" altLang="en-US" sz="1100" dirty="0"/>
              <a:t>매칭에 걸린 시간</a:t>
            </a:r>
            <a:r>
              <a:rPr lang="en-US" altLang="ko-KR" sz="1100" dirty="0"/>
              <a:t>:', </a:t>
            </a:r>
            <a:r>
              <a:rPr lang="en-US" altLang="ko-KR" sz="1100" dirty="0" err="1"/>
              <a:t>time.time</a:t>
            </a:r>
            <a:r>
              <a:rPr lang="en-US" altLang="ko-KR" sz="1100" dirty="0"/>
              <a:t>() - start)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매칭 시각화</a:t>
            </a:r>
          </a:p>
          <a:p>
            <a:r>
              <a:rPr lang="en-US" altLang="ko-KR" sz="1100" dirty="0" err="1"/>
              <a:t>img_match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np.zeros</a:t>
            </a:r>
            <a:r>
              <a:rPr lang="en-US" altLang="ko-KR" sz="1100" dirty="0"/>
              <a:t>((max(img1.shape[0], img2.shape[0]), img1.shape[1] + img2.shape[1], 3), </a:t>
            </a:r>
            <a:r>
              <a:rPr lang="en-US" altLang="ko-KR" sz="1100" dirty="0" err="1"/>
              <a:t>dtype</a:t>
            </a:r>
            <a:r>
              <a:rPr lang="en-US" altLang="ko-KR" sz="1100" dirty="0"/>
              <a:t>=np.uint8)</a:t>
            </a:r>
          </a:p>
          <a:p>
            <a:r>
              <a:rPr lang="en-US" altLang="ko-KR" sz="1100" dirty="0" err="1"/>
              <a:t>cv.drawMatches</a:t>
            </a:r>
            <a:r>
              <a:rPr lang="en-US" altLang="ko-KR" sz="1100" dirty="0"/>
              <a:t>(img1, kp1, img2, kp2, </a:t>
            </a:r>
            <a:r>
              <a:rPr lang="en-US" altLang="ko-KR" sz="1100" dirty="0" err="1"/>
              <a:t>good_match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img_match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           flags=</a:t>
            </a:r>
            <a:r>
              <a:rPr lang="en-US" altLang="ko-KR" sz="1100" dirty="0" err="1"/>
              <a:t>cv.DrawMatchesFlags_NOT_DRAW_SINGLE_POINTS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cv.imshow</a:t>
            </a:r>
            <a:r>
              <a:rPr lang="en-US" altLang="ko-KR" sz="1100" dirty="0"/>
              <a:t>('Good Matches', </a:t>
            </a:r>
            <a:r>
              <a:rPr lang="en-US" altLang="ko-KR" sz="1100" dirty="0" err="1"/>
              <a:t>img_match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cv.waitKey</a:t>
            </a:r>
            <a:r>
              <a:rPr lang="en-US" altLang="ko-KR" sz="1100" dirty="0"/>
              <a:t>()</a:t>
            </a:r>
          </a:p>
          <a:p>
            <a:r>
              <a:rPr lang="en-US" altLang="ko-KR" sz="1100" dirty="0" err="1"/>
              <a:t>cv.destroyAllWindows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8F8189-26AF-C464-4140-773202B55B03}"/>
              </a:ext>
            </a:extLst>
          </p:cNvPr>
          <p:cNvSpPr/>
          <p:nvPr/>
        </p:nvSpPr>
        <p:spPr>
          <a:xfrm>
            <a:off x="500608" y="1"/>
            <a:ext cx="1961238" cy="37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5-3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2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F22C46-28C6-79C1-1295-885E3F06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6" y="163860"/>
            <a:ext cx="10289543" cy="54550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FDEE77-FA85-4A9D-C950-D3943925A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458" y="5699015"/>
            <a:ext cx="472505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64424-C8CB-D77F-C9D2-935E4A861839}"/>
              </a:ext>
            </a:extLst>
          </p:cNvPr>
          <p:cNvSpPr txBox="1"/>
          <p:nvPr/>
        </p:nvSpPr>
        <p:spPr>
          <a:xfrm>
            <a:off x="78658" y="223694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cv2 as cv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1. </a:t>
            </a:r>
            <a:r>
              <a:rPr lang="ko-KR" altLang="en-US" sz="1200" dirty="0"/>
              <a:t>이미지 읽기 및 </a:t>
            </a:r>
            <a:r>
              <a:rPr lang="ko-KR" altLang="en-US" sz="1200" dirty="0" err="1"/>
              <a:t>전처리</a:t>
            </a:r>
            <a:endParaRPr lang="ko-KR" altLang="en-US" sz="1200" dirty="0"/>
          </a:p>
          <a:p>
            <a:r>
              <a:rPr lang="en-US" altLang="ko-KR" sz="1200" dirty="0"/>
              <a:t>img1 = </a:t>
            </a:r>
            <a:r>
              <a:rPr lang="en-US" altLang="ko-KR" sz="1200" dirty="0" err="1"/>
              <a:t>cv.imread</a:t>
            </a:r>
            <a:r>
              <a:rPr lang="en-US" altLang="ko-KR" sz="1200" dirty="0"/>
              <a:t>("C:\mot_color70.jpg")[190:350, 440:560]  # </a:t>
            </a:r>
            <a:r>
              <a:rPr lang="ko-KR" altLang="en-US" sz="1200" dirty="0"/>
              <a:t>모델 이미지 </a:t>
            </a:r>
            <a:r>
              <a:rPr lang="en-US" altLang="ko-KR" sz="1200" dirty="0"/>
              <a:t>(</a:t>
            </a:r>
            <a:r>
              <a:rPr lang="ko-KR" altLang="en-US" sz="1200" dirty="0"/>
              <a:t>버스 </a:t>
            </a:r>
            <a:r>
              <a:rPr lang="ko-KR" altLang="en-US" sz="1200" dirty="0" err="1"/>
              <a:t>크롭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gray1 = </a:t>
            </a:r>
            <a:r>
              <a:rPr lang="en-US" altLang="ko-KR" sz="1200" dirty="0" err="1"/>
              <a:t>cv.cvtColor</a:t>
            </a:r>
            <a:r>
              <a:rPr lang="en-US" altLang="ko-KR" sz="1200" dirty="0"/>
              <a:t>(img1, cv.COLOR_BGR2GRAY)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img2 = </a:t>
            </a:r>
            <a:r>
              <a:rPr lang="en-US" altLang="ko-KR" sz="1200" dirty="0" err="1"/>
              <a:t>cv.imread</a:t>
            </a:r>
            <a:r>
              <a:rPr lang="en-US" altLang="ko-KR" sz="1200" dirty="0"/>
              <a:t>("C:\mot_color83.jpg")                    # </a:t>
            </a:r>
            <a:r>
              <a:rPr lang="ko-KR" altLang="en-US" sz="1200" dirty="0"/>
              <a:t>장면 이미지</a:t>
            </a:r>
          </a:p>
          <a:p>
            <a:r>
              <a:rPr lang="en-US" altLang="ko-KR" sz="1200" dirty="0"/>
              <a:t>gray2 = </a:t>
            </a:r>
            <a:r>
              <a:rPr lang="en-US" altLang="ko-KR" sz="1200" dirty="0" err="1"/>
              <a:t>cv.cvtColor</a:t>
            </a:r>
            <a:r>
              <a:rPr lang="en-US" altLang="ko-KR" sz="1200" dirty="0"/>
              <a:t>(img2, cv.COLOR_BGR2GRAY)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2. SIFT </a:t>
            </a:r>
            <a:r>
              <a:rPr lang="ko-KR" altLang="en-US" sz="1200" dirty="0" err="1"/>
              <a:t>특징점</a:t>
            </a:r>
            <a:r>
              <a:rPr lang="ko-KR" altLang="en-US" sz="1200" dirty="0"/>
              <a:t> 검출</a:t>
            </a:r>
          </a:p>
          <a:p>
            <a:r>
              <a:rPr lang="en-US" altLang="ko-KR" sz="1200" dirty="0"/>
              <a:t>sift = </a:t>
            </a:r>
            <a:r>
              <a:rPr lang="en-US" altLang="ko-KR" sz="1200" dirty="0" err="1"/>
              <a:t>cv.SIFT_create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kp1, des1 = </a:t>
            </a:r>
            <a:r>
              <a:rPr lang="en-US" altLang="ko-KR" sz="1200" dirty="0" err="1"/>
              <a:t>sift.detectAndCompute</a:t>
            </a:r>
            <a:r>
              <a:rPr lang="en-US" altLang="ko-KR" sz="1200" dirty="0"/>
              <a:t>(gray1, None)</a:t>
            </a:r>
          </a:p>
          <a:p>
            <a:r>
              <a:rPr lang="en-US" altLang="ko-KR" sz="1200" dirty="0"/>
              <a:t>kp2, des2 = </a:t>
            </a:r>
            <a:r>
              <a:rPr lang="en-US" altLang="ko-KR" sz="1200" dirty="0" err="1"/>
              <a:t>sift.detectAndCompute</a:t>
            </a:r>
            <a:r>
              <a:rPr lang="en-US" altLang="ko-KR" sz="1200" dirty="0"/>
              <a:t>(gray2, None)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3. FLANN </a:t>
            </a:r>
            <a:r>
              <a:rPr lang="ko-KR" altLang="en-US" sz="1200" dirty="0"/>
              <a:t>기반 매칭 </a:t>
            </a:r>
            <a:r>
              <a:rPr lang="en-US" altLang="ko-KR" sz="1200" dirty="0"/>
              <a:t>+ KNN</a:t>
            </a:r>
          </a:p>
          <a:p>
            <a:r>
              <a:rPr lang="en-US" altLang="ko-KR" sz="1200" dirty="0" err="1"/>
              <a:t>flann_matcher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cv.DescriptorMatcher_create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cv.DescriptorMatcher_FLANNBASED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knn_match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flann_matcher.knnMatch</a:t>
            </a:r>
            <a:r>
              <a:rPr lang="en-US" altLang="ko-KR" sz="1200" dirty="0"/>
              <a:t>(des1, des2, 2)  # </a:t>
            </a:r>
            <a:r>
              <a:rPr lang="ko-KR" altLang="en-US" sz="1200" dirty="0"/>
              <a:t>최근접 두 쌍 매칭</a:t>
            </a:r>
          </a:p>
          <a:p>
            <a:endParaRPr lang="ko-KR" altLang="en-US" sz="1200" dirty="0"/>
          </a:p>
          <a:p>
            <a:r>
              <a:rPr lang="en-US" altLang="ko-KR" sz="1200" dirty="0"/>
              <a:t># 4. </a:t>
            </a:r>
            <a:r>
              <a:rPr lang="ko-KR" altLang="en-US" sz="1200" dirty="0"/>
              <a:t>비율 테스트 적용 </a:t>
            </a:r>
            <a:r>
              <a:rPr lang="en-US" altLang="ko-KR" sz="1200" dirty="0"/>
              <a:t>(Lowe’s ratio test)</a:t>
            </a:r>
          </a:p>
          <a:p>
            <a:r>
              <a:rPr lang="en-US" altLang="ko-KR" sz="1200" dirty="0"/>
              <a:t>T = 0.7</a:t>
            </a:r>
          </a:p>
          <a:p>
            <a:r>
              <a:rPr lang="en-US" altLang="ko-KR" sz="1200" dirty="0" err="1"/>
              <a:t>good_match</a:t>
            </a:r>
            <a:r>
              <a:rPr lang="en-US" altLang="ko-KR" sz="1200" dirty="0"/>
              <a:t> = []</a:t>
            </a:r>
          </a:p>
          <a:p>
            <a:r>
              <a:rPr lang="en-US" altLang="ko-KR" sz="1200" dirty="0"/>
              <a:t>for nearest1, nearest2 in </a:t>
            </a:r>
            <a:r>
              <a:rPr lang="en-US" altLang="ko-KR" sz="1200" dirty="0" err="1"/>
              <a:t>knn_match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   if nearest1.distance / nearest2.distance &lt; T: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good_match.append</a:t>
            </a:r>
            <a:r>
              <a:rPr lang="en-US" altLang="ko-KR" sz="1200" dirty="0"/>
              <a:t>(nearest1)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5. </a:t>
            </a:r>
            <a:r>
              <a:rPr lang="ko-KR" altLang="en-US" sz="1200" dirty="0"/>
              <a:t>좋은 매칭에서 좌표 추출</a:t>
            </a:r>
          </a:p>
          <a:p>
            <a:r>
              <a:rPr lang="en-US" altLang="ko-KR" sz="1200" dirty="0"/>
              <a:t>points1 = np.float32([kp1[</a:t>
            </a:r>
            <a:r>
              <a:rPr lang="en-US" altLang="ko-KR" sz="1200" dirty="0" err="1"/>
              <a:t>gm.queryIdx</a:t>
            </a:r>
            <a:r>
              <a:rPr lang="en-US" altLang="ko-KR" sz="1200" dirty="0"/>
              <a:t>].pt for gm in </a:t>
            </a:r>
            <a:r>
              <a:rPr lang="en-US" altLang="ko-KR" sz="1200" dirty="0" err="1"/>
              <a:t>good_match</a:t>
            </a:r>
            <a:r>
              <a:rPr lang="en-US" altLang="ko-KR" sz="1200" dirty="0"/>
              <a:t>])  # </a:t>
            </a:r>
            <a:r>
              <a:rPr lang="ko-KR" altLang="en-US" sz="1200" dirty="0"/>
              <a:t>모델 이미지 좌표</a:t>
            </a:r>
          </a:p>
          <a:p>
            <a:r>
              <a:rPr lang="en-US" altLang="ko-KR" sz="1200" dirty="0"/>
              <a:t>points2 = np.float32([kp2[</a:t>
            </a:r>
            <a:r>
              <a:rPr lang="en-US" altLang="ko-KR" sz="1200" dirty="0" err="1"/>
              <a:t>gm.trainIdx</a:t>
            </a:r>
            <a:r>
              <a:rPr lang="en-US" altLang="ko-KR" sz="1200" dirty="0"/>
              <a:t>].pt for gm in </a:t>
            </a:r>
            <a:r>
              <a:rPr lang="en-US" altLang="ko-KR" sz="1200" dirty="0" err="1"/>
              <a:t>good_match</a:t>
            </a:r>
            <a:r>
              <a:rPr lang="en-US" altLang="ko-KR" sz="1200" dirty="0"/>
              <a:t>])  # </a:t>
            </a:r>
            <a:r>
              <a:rPr lang="ko-KR" altLang="en-US" sz="1200" dirty="0"/>
              <a:t>장면 이미지 좌표</a:t>
            </a:r>
          </a:p>
          <a:p>
            <a:endParaRPr lang="ko-KR" altLang="en-US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확인용 출력</a:t>
            </a:r>
          </a:p>
          <a:p>
            <a:r>
              <a:rPr lang="en-US" altLang="ko-KR" sz="1200" dirty="0"/>
              <a:t>print("Good match </a:t>
            </a:r>
            <a:r>
              <a:rPr lang="ko-KR" altLang="en-US" sz="1200" dirty="0"/>
              <a:t>개수</a:t>
            </a:r>
            <a:r>
              <a:rPr lang="en-US" altLang="ko-KR" sz="1200" dirty="0"/>
              <a:t>:", 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good_match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print("</a:t>
            </a:r>
            <a:r>
              <a:rPr lang="ko-KR" altLang="en-US" sz="1200" dirty="0"/>
              <a:t>모델 이미지 좌표 </a:t>
            </a:r>
            <a:r>
              <a:rPr lang="en-US" altLang="ko-KR" sz="1200" dirty="0"/>
              <a:t>(points1):\n", points1)</a:t>
            </a:r>
          </a:p>
          <a:p>
            <a:r>
              <a:rPr lang="en-US" altLang="ko-KR" sz="1200" dirty="0"/>
              <a:t>print("</a:t>
            </a:r>
            <a:r>
              <a:rPr lang="ko-KR" altLang="en-US" sz="1200" dirty="0"/>
              <a:t>장면 이미지 좌표 </a:t>
            </a:r>
            <a:r>
              <a:rPr lang="en-US" altLang="ko-KR" sz="1200" dirty="0"/>
              <a:t>(points2):\n", points2)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D4D22-C96E-BE0C-7DE4-CCED4CD6AA42}"/>
              </a:ext>
            </a:extLst>
          </p:cNvPr>
          <p:cNvSpPr txBox="1"/>
          <p:nvPr/>
        </p:nvSpPr>
        <p:spPr>
          <a:xfrm>
            <a:off x="6174658" y="223694"/>
            <a:ext cx="574203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# 1. </a:t>
            </a:r>
            <a:r>
              <a:rPr lang="en-US" altLang="ko-KR" sz="1200" dirty="0" err="1"/>
              <a:t>Homography</a:t>
            </a:r>
            <a:r>
              <a:rPr lang="en-US" altLang="ko-KR" sz="1200" dirty="0"/>
              <a:t> </a:t>
            </a:r>
            <a:r>
              <a:rPr lang="ko-KR" altLang="en-US" sz="1200" dirty="0"/>
              <a:t>계산</a:t>
            </a:r>
          </a:p>
          <a:p>
            <a:r>
              <a:rPr lang="en-US" altLang="ko-KR" sz="1200" dirty="0"/>
              <a:t>H, _ = </a:t>
            </a:r>
            <a:r>
              <a:rPr lang="en-US" altLang="ko-KR" sz="1200" dirty="0" err="1"/>
              <a:t>cv.findHomography</a:t>
            </a:r>
            <a:r>
              <a:rPr lang="en-US" altLang="ko-KR" sz="1200" dirty="0"/>
              <a:t>(points1, points2, </a:t>
            </a:r>
            <a:r>
              <a:rPr lang="en-US" altLang="ko-KR" sz="1200" dirty="0" err="1"/>
              <a:t>cv.RANSAC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2. </a:t>
            </a:r>
            <a:r>
              <a:rPr lang="ko-KR" altLang="en-US" sz="1200" dirty="0"/>
              <a:t>두 이미지의 높이와 너비 추출</a:t>
            </a:r>
          </a:p>
          <a:p>
            <a:r>
              <a:rPr lang="en-US" altLang="ko-KR" sz="1200" dirty="0"/>
              <a:t>h1, w1 = img1.shape[0], img1.shape[1]  # </a:t>
            </a:r>
            <a:r>
              <a:rPr lang="ko-KR" altLang="en-US" sz="1200" dirty="0"/>
              <a:t>모델</a:t>
            </a:r>
            <a:r>
              <a:rPr lang="en-US" altLang="ko-KR" sz="1200" dirty="0"/>
              <a:t>(</a:t>
            </a:r>
            <a:r>
              <a:rPr lang="ko-KR" altLang="en-US" sz="1200" dirty="0"/>
              <a:t>버스</a:t>
            </a:r>
            <a:r>
              <a:rPr lang="en-US" altLang="ko-KR" sz="1200" dirty="0"/>
              <a:t>) </a:t>
            </a:r>
            <a:r>
              <a:rPr lang="ko-KR" altLang="en-US" sz="1200" dirty="0"/>
              <a:t>이미지</a:t>
            </a:r>
          </a:p>
          <a:p>
            <a:r>
              <a:rPr lang="en-US" altLang="ko-KR" sz="1200" dirty="0"/>
              <a:t>h2, w2 = img2.shape[0], img2.shape[1]  # </a:t>
            </a:r>
            <a:r>
              <a:rPr lang="ko-KR" altLang="en-US" sz="1200" dirty="0"/>
              <a:t>장면 이미지</a:t>
            </a:r>
          </a:p>
          <a:p>
            <a:endParaRPr lang="ko-KR" altLang="en-US" sz="1200" dirty="0"/>
          </a:p>
          <a:p>
            <a:r>
              <a:rPr lang="en-US" altLang="ko-KR" sz="1200" dirty="0"/>
              <a:t># 3. </a:t>
            </a:r>
            <a:r>
              <a:rPr lang="ko-KR" altLang="en-US" sz="1200" dirty="0"/>
              <a:t>모델 이미지의 네 꼭짓점 좌표 </a:t>
            </a:r>
            <a:r>
              <a:rPr lang="en-US" altLang="ko-KR" sz="1200" dirty="0"/>
              <a:t>(</a:t>
            </a:r>
            <a:r>
              <a:rPr lang="ko-KR" altLang="en-US" sz="1200" dirty="0"/>
              <a:t>원본 좌표계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box1 = np.float32([[0, 0], [0, h1-1], [w1-1, h1-1], [w1-1, 0]]).reshape(4, 1, 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4. </a:t>
            </a:r>
            <a:r>
              <a:rPr lang="ko-KR" altLang="en-US" sz="1200" dirty="0"/>
              <a:t>장면 이미지 좌표계로 투영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Homography</a:t>
            </a:r>
            <a:r>
              <a:rPr lang="en-US" altLang="ko-KR" sz="1200" dirty="0"/>
              <a:t> </a:t>
            </a:r>
            <a:r>
              <a:rPr lang="ko-KR" altLang="en-US" sz="1200" dirty="0"/>
              <a:t>적용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box2 = </a:t>
            </a:r>
            <a:r>
              <a:rPr lang="en-US" altLang="ko-KR" sz="1200" dirty="0" err="1"/>
              <a:t>cv.perspectiveTransform</a:t>
            </a:r>
            <a:r>
              <a:rPr lang="en-US" altLang="ko-KR" sz="1200" dirty="0"/>
              <a:t>(box1, H)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5. </a:t>
            </a:r>
            <a:r>
              <a:rPr lang="ko-KR" altLang="en-US" sz="1200" dirty="0"/>
              <a:t>장면 이미지에 투영된 사각형을 그림 </a:t>
            </a:r>
            <a:r>
              <a:rPr lang="en-US" altLang="ko-KR" sz="1200" dirty="0"/>
              <a:t>(</a:t>
            </a:r>
            <a:r>
              <a:rPr lang="ko-KR" altLang="en-US" sz="1200" dirty="0"/>
              <a:t>객체 위치 표시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img2 = </a:t>
            </a:r>
            <a:r>
              <a:rPr lang="en-US" altLang="ko-KR" sz="1200" dirty="0" err="1"/>
              <a:t>cv.polylines</a:t>
            </a:r>
            <a:r>
              <a:rPr lang="en-US" altLang="ko-KR" sz="1200" dirty="0"/>
              <a:t>(img2, [np.int32(box2)], </a:t>
            </a:r>
            <a:r>
              <a:rPr lang="en-US" altLang="ko-KR" sz="1200" dirty="0" err="1"/>
              <a:t>isClosed</a:t>
            </a:r>
            <a:r>
              <a:rPr lang="en-US" altLang="ko-KR" sz="1200" dirty="0"/>
              <a:t>=True, color=(0, 255, 0), thickness=8)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6. </a:t>
            </a:r>
            <a:r>
              <a:rPr lang="ko-KR" altLang="en-US" sz="1200" dirty="0" err="1"/>
              <a:t>특징점</a:t>
            </a:r>
            <a:r>
              <a:rPr lang="ko-KR" altLang="en-US" sz="1200" dirty="0"/>
              <a:t> 매칭 결과 시각화용 빈 이미지 생성</a:t>
            </a:r>
          </a:p>
          <a:p>
            <a:r>
              <a:rPr lang="en-US" altLang="ko-KR" sz="1200" dirty="0" err="1"/>
              <a:t>img_match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np.empty</a:t>
            </a:r>
            <a:r>
              <a:rPr lang="en-US" altLang="ko-KR" sz="1200" dirty="0"/>
              <a:t>((max(h1, h2), w1 + w2, 3), </a:t>
            </a:r>
            <a:r>
              <a:rPr lang="en-US" altLang="ko-KR" sz="1200" dirty="0" err="1"/>
              <a:t>dtype</a:t>
            </a:r>
            <a:r>
              <a:rPr lang="en-US" altLang="ko-KR" sz="1200" dirty="0"/>
              <a:t>=np.uint8)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7. </a:t>
            </a:r>
            <a:r>
              <a:rPr lang="ko-KR" altLang="en-US" sz="1200" dirty="0" err="1"/>
              <a:t>특징점</a:t>
            </a:r>
            <a:r>
              <a:rPr lang="ko-KR" altLang="en-US" sz="1200" dirty="0"/>
              <a:t> 매칭 선 시각화</a:t>
            </a:r>
          </a:p>
          <a:p>
            <a:r>
              <a:rPr lang="en-US" altLang="ko-KR" sz="1200" dirty="0" err="1"/>
              <a:t>cv.drawMatches</a:t>
            </a:r>
            <a:r>
              <a:rPr lang="en-US" altLang="ko-KR" sz="1200" dirty="0"/>
              <a:t>(img1, kp1, img2, kp2, </a:t>
            </a:r>
            <a:r>
              <a:rPr lang="en-US" altLang="ko-KR" sz="1200" dirty="0" err="1"/>
              <a:t>good_match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img_match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               flags=</a:t>
            </a:r>
            <a:r>
              <a:rPr lang="en-US" altLang="ko-KR" sz="1200" dirty="0" err="1"/>
              <a:t>cv.DrawMatchesFlags_NOT_DRAW_SINGLE_POINTS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8. </a:t>
            </a:r>
            <a:r>
              <a:rPr lang="ko-KR" altLang="en-US" sz="1200" dirty="0"/>
              <a:t>결과 출력</a:t>
            </a:r>
          </a:p>
          <a:p>
            <a:r>
              <a:rPr lang="en-US" altLang="ko-KR" sz="1200" dirty="0" err="1"/>
              <a:t>cv.imshow</a:t>
            </a:r>
            <a:r>
              <a:rPr lang="en-US" altLang="ko-KR" sz="1200" dirty="0"/>
              <a:t>('Matches and </a:t>
            </a:r>
            <a:r>
              <a:rPr lang="en-US" altLang="ko-KR" sz="1200" dirty="0" err="1"/>
              <a:t>Homography</a:t>
            </a:r>
            <a:r>
              <a:rPr lang="en-US" altLang="ko-KR" sz="1200" dirty="0"/>
              <a:t>', </a:t>
            </a:r>
            <a:r>
              <a:rPr lang="en-US" altLang="ko-KR" sz="1200" dirty="0" err="1"/>
              <a:t>img_match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cv.waitKey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cv.destroyAllWindows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334E08-8376-1A69-AFC9-633485687F98}"/>
              </a:ext>
            </a:extLst>
          </p:cNvPr>
          <p:cNvSpPr/>
          <p:nvPr/>
        </p:nvSpPr>
        <p:spPr>
          <a:xfrm>
            <a:off x="500608" y="1"/>
            <a:ext cx="1961238" cy="37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5-4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1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8BA79-7FFC-EFEC-FCF4-1181D1CC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013"/>
            <a:ext cx="12192000" cy="64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1775</Words>
  <Application>Microsoft Office PowerPoint</Application>
  <PresentationFormat>와이드스크린</PresentationFormat>
  <Paragraphs>196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영상처리 실제 과제(5주차)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5</cp:revision>
  <dcterms:created xsi:type="dcterms:W3CDTF">2025-04-06T12:29:20Z</dcterms:created>
  <dcterms:modified xsi:type="dcterms:W3CDTF">2025-04-11T08:05:06Z</dcterms:modified>
</cp:coreProperties>
</file>