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5"/>
  </p:notesMasterIdLst>
  <p:handoutMasterIdLst>
    <p:handoutMasterId r:id="rId16"/>
  </p:handoutMasterIdLst>
  <p:sldIdLst>
    <p:sldId id="365" r:id="rId4"/>
    <p:sldId id="321" r:id="rId5"/>
    <p:sldId id="353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</p:sldIdLst>
  <p:sldSz cx="13817600" cy="7772400"/>
  <p:notesSz cx="7102475" cy="10231438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ndy Schrunk" initials="WS" lastIdx="1" clrIdx="0"/>
  <p:cmAuthor id="1" name="sivewk" initials="s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7"/>
    <a:srgbClr val="E3EBF4"/>
    <a:srgbClr val="EAF2F3"/>
    <a:srgbClr val="ABC2DD"/>
    <a:srgbClr val="614D9A"/>
    <a:srgbClr val="80B1AF"/>
    <a:srgbClr val="C55A11"/>
    <a:srgbClr val="F8CBAD"/>
    <a:srgbClr val="F4B183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2" autoAdjust="0"/>
  </p:normalViewPr>
  <p:slideViewPr>
    <p:cSldViewPr snapToGrid="0">
      <p:cViewPr varScale="1">
        <p:scale>
          <a:sx n="76" d="100"/>
          <a:sy n="76" d="100"/>
        </p:scale>
        <p:origin x="1166" y="48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6"/>
    </p:cViewPr>
  </p:sorterViewPr>
  <p:notesViewPr>
    <p:cSldViewPr snapToGrid="0">
      <p:cViewPr varScale="1">
        <p:scale>
          <a:sx n="58" d="100"/>
          <a:sy n="58" d="100"/>
        </p:scale>
        <p:origin x="3274" y="67"/>
      </p:cViewPr>
      <p:guideLst>
        <p:guide orient="horz" pos="3223"/>
        <p:guide pos="2237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4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r">
              <a:defRPr sz="1300"/>
            </a:lvl1pPr>
          </a:lstStyle>
          <a:p>
            <a:fld id="{97B96EFA-FC4C-40AE-AAFA-AB74783B4EF1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4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r">
              <a:defRPr sz="1300"/>
            </a:lvl1pPr>
          </a:lstStyle>
          <a:p>
            <a:fld id="{63427A9B-56E7-4673-9F2A-3247EE624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r">
              <a:defRPr sz="1300"/>
            </a:lvl1pPr>
          </a:lstStyle>
          <a:p>
            <a:fld id="{897AE47E-59DF-476D-99E4-98CF6E5C8668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75" tIns="49537" rIns="99075" bIns="495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r">
              <a:defRPr sz="1300"/>
            </a:lvl1pPr>
          </a:lstStyle>
          <a:p>
            <a:fld id="{901B86CD-7C20-4527-9F9F-AB08BD266A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1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S_Cover two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49838" y="2496320"/>
            <a:ext cx="7662487" cy="958080"/>
          </a:xfrm>
          <a:prstGeom prst="rect">
            <a:avLst/>
          </a:prstGeom>
        </p:spPr>
        <p:txBody>
          <a:bodyPr wrap="square" t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3200" b="1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[Title 1]</a:t>
            </a:r>
          </a:p>
          <a:p>
            <a:r>
              <a:rPr lang="en-US" dirty="0"/>
              <a:t>[Title 2]</a:t>
            </a:r>
          </a:p>
        </p:txBody>
      </p:sp>
      <p:sp>
        <p:nvSpPr>
          <p:cNvPr id="15" name="Subheader"/>
          <p:cNvSpPr>
            <a:spLocks noGrp="1"/>
          </p:cNvSpPr>
          <p:nvPr>
            <p:ph type="body" sz="quarter" idx="10" hasCustomPrompt="1"/>
          </p:nvPr>
        </p:nvSpPr>
        <p:spPr>
          <a:xfrm>
            <a:off x="749838" y="3554958"/>
            <a:ext cx="7662487" cy="246221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>
              <a:buNone/>
              <a:defRPr sz="1600" b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Disclaimer"/>
          <p:cNvSpPr>
            <a:spLocks noGrp="1"/>
          </p:cNvSpPr>
          <p:nvPr>
            <p:ph type="body" sz="quarter" idx="15" hasCustomPrompt="1"/>
          </p:nvPr>
        </p:nvSpPr>
        <p:spPr>
          <a:xfrm>
            <a:off x="774469" y="6943861"/>
            <a:ext cx="9672320" cy="307777"/>
          </a:xfrm>
        </p:spPr>
        <p:txBody>
          <a:bodyPr wrap="square" tIns="137160" bIns="45720" anchor="b" anchorCtr="0">
            <a:spAutoFit/>
          </a:bodyPr>
          <a:lstStyle>
            <a:lvl1pPr marL="0" marR="0" indent="0" algn="l" defTabSz="101870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lang="en-US" sz="800" b="0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Footnote</a:t>
            </a:r>
          </a:p>
        </p:txBody>
      </p:sp>
      <p:sp>
        <p:nvSpPr>
          <p:cNvPr id="13" name="Subheader">
            <a:extLst>
              <a:ext uri="{FF2B5EF4-FFF2-40B4-BE49-F238E27FC236}">
                <a16:creationId xmlns:a16="http://schemas.microsoft.com/office/drawing/2014/main" id="{622328BF-45A5-43EE-8AF3-7A66BF2694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838" y="3914074"/>
            <a:ext cx="7662487" cy="246221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D83D69-BFC7-4B59-8BEC-922C32170653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1B4454-662D-47A0-A755-36274EA427DA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E5188F-1A38-4566-8581-F749F1019142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70D5C0-33A4-45DC-82C7-4344C65900E9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EC858F-6AB9-4063-98C0-5F33F4815C2A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659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Per P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1009"/>
            <a:ext cx="12247418" cy="2091919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5092" y="3999421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2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2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12247418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85092" y="4576560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5092" y="2031005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Per P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1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1" y="2034530"/>
            <a:ext cx="5991814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9454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3" name="TableHead2"/>
          <p:cNvSpPr>
            <a:spLocks noGrp="1"/>
          </p:cNvSpPr>
          <p:nvPr>
            <p:ph type="body" sz="quarter" idx="18" hasCustomPrompt="1"/>
          </p:nvPr>
        </p:nvSpPr>
        <p:spPr>
          <a:xfrm>
            <a:off x="7037995" y="1772918"/>
            <a:ext cx="5995653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37995" y="2034530"/>
            <a:ext cx="5995653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37995" y="6547567"/>
            <a:ext cx="5995653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041835" y="2034528"/>
            <a:ext cx="599067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5093" y="2034528"/>
            <a:ext cx="599067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8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Top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1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1" y="2034528"/>
            <a:ext cx="5991814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9454" y="399942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37993" y="1772918"/>
            <a:ext cx="599451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37993" y="2034528"/>
            <a:ext cx="5994517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037993" y="399942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7796" y="4314951"/>
            <a:ext cx="12242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7796" y="4576561"/>
            <a:ext cx="122420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89457" y="4576560"/>
            <a:ext cx="1224305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9455" y="2034527"/>
            <a:ext cx="598745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039648" y="2034527"/>
            <a:ext cx="598745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3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Top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785091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37995" y="1772918"/>
            <a:ext cx="5994516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37995" y="2034527"/>
            <a:ext cx="5994516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037995" y="3999816"/>
            <a:ext cx="5994516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4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4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9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4955499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0" name="TableHead5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8" name="Content5"/>
          <p:cNvSpPr>
            <a:spLocks noGrp="1"/>
          </p:cNvSpPr>
          <p:nvPr>
            <p:ph sz="quarter" idx="23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955499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85094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85092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5058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Per Page Horizi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69396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1007"/>
            <a:ext cx="12247418" cy="124457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2" y="3152471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2" name="TableHead2"/>
          <p:cNvSpPr>
            <a:spLocks noGrp="1"/>
          </p:cNvSpPr>
          <p:nvPr>
            <p:ph type="body" sz="quarter" idx="20" hasCustomPrompt="1"/>
          </p:nvPr>
        </p:nvSpPr>
        <p:spPr>
          <a:xfrm>
            <a:off x="785092" y="346760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21" name="Content2"/>
          <p:cNvSpPr>
            <a:spLocks noGrp="1"/>
          </p:cNvSpPr>
          <p:nvPr>
            <p:ph sz="quarter" idx="19"/>
          </p:nvPr>
        </p:nvSpPr>
        <p:spPr>
          <a:xfrm>
            <a:off x="785092" y="3729216"/>
            <a:ext cx="12247418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5092" y="4847160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5162296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2" y="5423908"/>
            <a:ext cx="12247418" cy="1262667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63465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85092" y="5423906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5092" y="3729216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85092" y="2031005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5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Per P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20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Top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9457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12247418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785092" y="4576560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1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Top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9457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9454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5"/>
          <p:cNvSpPr>
            <a:spLocks noGrp="1"/>
          </p:cNvSpPr>
          <p:nvPr>
            <p:ph type="body" sz="quarter" idx="21" hasCustomPrompt="1"/>
          </p:nvPr>
        </p:nvSpPr>
        <p:spPr>
          <a:xfrm>
            <a:off x="7040697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5"/>
          <p:cNvSpPr>
            <a:spLocks noGrp="1"/>
          </p:cNvSpPr>
          <p:nvPr>
            <p:ph sz="quarter" idx="19"/>
          </p:nvPr>
        </p:nvSpPr>
        <p:spPr>
          <a:xfrm>
            <a:off x="7040697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7040695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85092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069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89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 1-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89" y="1772918"/>
            <a:ext cx="3908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89" y="2034527"/>
            <a:ext cx="39080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3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4" y="1772918"/>
            <a:ext cx="8077015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4" y="2034527"/>
            <a:ext cx="8077015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4955494" y="3999816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89" y="4314951"/>
            <a:ext cx="3908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89" y="4576561"/>
            <a:ext cx="39080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3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4" y="4314951"/>
            <a:ext cx="8077015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4955494" y="4576561"/>
            <a:ext cx="8077015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955494" y="6547567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955494" y="4576560"/>
            <a:ext cx="80770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955494" y="2034527"/>
            <a:ext cx="80770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8" y="2034527"/>
            <a:ext cx="390364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8" y="4576560"/>
            <a:ext cx="390364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3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 2-1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1" y="1772918"/>
            <a:ext cx="807989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1" y="2034528"/>
            <a:ext cx="8079897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1" y="3999421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9125900" y="2034528"/>
            <a:ext cx="3906611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3999421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1" y="4314951"/>
            <a:ext cx="807989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1" y="4576561"/>
            <a:ext cx="8079897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1" y="6547567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7" y="2034527"/>
            <a:ext cx="807553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7" y="4576560"/>
            <a:ext cx="807553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 descr="Type:SectionHeader"/>
          <p:cNvSpPr>
            <a:spLocks noGrp="1"/>
          </p:cNvSpPr>
          <p:nvPr>
            <p:ph type="title" hasCustomPrompt="1"/>
          </p:nvPr>
        </p:nvSpPr>
        <p:spPr>
          <a:xfrm>
            <a:off x="786183" y="2876586"/>
            <a:ext cx="12245237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456932" indent="-456932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I.  	Section Title</a:t>
            </a:r>
          </a:p>
        </p:txBody>
      </p:sp>
      <p:sp>
        <p:nvSpPr>
          <p:cNvPr id="3" name="Sub-Title"/>
          <p:cNvSpPr>
            <a:spLocks noGrp="1"/>
          </p:cNvSpPr>
          <p:nvPr>
            <p:ph type="body" idx="1"/>
          </p:nvPr>
        </p:nvSpPr>
        <p:spPr>
          <a:xfrm>
            <a:off x="786183" y="4184981"/>
            <a:ext cx="12245237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056" indent="0">
              <a:buNone/>
              <a:defRPr sz="2000"/>
            </a:lvl2pPr>
            <a:lvl3pPr marL="1018109" indent="0">
              <a:buNone/>
              <a:defRPr sz="1800"/>
            </a:lvl3pPr>
            <a:lvl4pPr marL="1527166" indent="0">
              <a:buNone/>
              <a:defRPr sz="1600"/>
            </a:lvl4pPr>
            <a:lvl5pPr marL="2036219" indent="0">
              <a:buNone/>
              <a:defRPr sz="1600"/>
            </a:lvl5pPr>
            <a:lvl6pPr marL="2545276" indent="0">
              <a:buNone/>
              <a:defRPr sz="1600"/>
            </a:lvl6pPr>
            <a:lvl7pPr marL="3054329" indent="0">
              <a:buNone/>
              <a:defRPr sz="1600"/>
            </a:lvl7pPr>
            <a:lvl8pPr marL="3563385" indent="0">
              <a:buNone/>
              <a:defRPr sz="1600"/>
            </a:lvl8pPr>
            <a:lvl9pPr marL="407243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6183" y="1588783"/>
            <a:ext cx="122452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Bottom Line"/>
          <p:cNvSpPr>
            <a:spLocks noChangeShapeType="1"/>
          </p:cNvSpPr>
          <p:nvPr userDrawn="1"/>
        </p:nvSpPr>
        <p:spPr bwMode="auto">
          <a:xfrm>
            <a:off x="786183" y="7251192"/>
            <a:ext cx="122452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715504-565C-4892-AC00-74DFD3AB331D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D8FE3C-A4E9-4057-A8ED-23FB8CFB9477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679C61-53E2-42C1-90E5-895CC02ED9A9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21E95-9285-4D90-9FEA-761CE6CE573B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5D994C-5EF6-46C9-A126-6D5B7F995802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9" name="Picture 2" descr="No photo description available.">
            <a:extLst>
              <a:ext uri="{FF2B5EF4-FFF2-40B4-BE49-F238E27FC236}">
                <a16:creationId xmlns:a16="http://schemas.microsoft.com/office/drawing/2014/main" id="{C5B10217-B383-4504-8A88-1EF1F178B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48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9457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40697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40697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040697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945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7040697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7040697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4069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04069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04069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6 Per Page 2 B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785092" y="315247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4" hasCustomPrompt="1"/>
          </p:nvPr>
        </p:nvSpPr>
        <p:spPr>
          <a:xfrm>
            <a:off x="7040697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5" name="Content2"/>
          <p:cNvSpPr>
            <a:spLocks noGrp="1"/>
          </p:cNvSpPr>
          <p:nvPr>
            <p:ph sz="quarter" idx="22"/>
          </p:nvPr>
        </p:nvSpPr>
        <p:spPr>
          <a:xfrm>
            <a:off x="7040697" y="2034527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040697" y="315247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2" name="TableHead3"/>
          <p:cNvSpPr>
            <a:spLocks noGrp="1"/>
          </p:cNvSpPr>
          <p:nvPr>
            <p:ph type="body" sz="quarter" idx="20" hasCustomPrompt="1"/>
          </p:nvPr>
        </p:nvSpPr>
        <p:spPr>
          <a:xfrm>
            <a:off x="785092" y="346760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21" name="Content3"/>
          <p:cNvSpPr>
            <a:spLocks noGrp="1"/>
          </p:cNvSpPr>
          <p:nvPr>
            <p:ph sz="quarter" idx="19"/>
          </p:nvPr>
        </p:nvSpPr>
        <p:spPr>
          <a:xfrm>
            <a:off x="785092" y="3729216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5092" y="484716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9" name="TableHead4"/>
          <p:cNvSpPr>
            <a:spLocks noGrp="1"/>
          </p:cNvSpPr>
          <p:nvPr>
            <p:ph type="body" sz="quarter" idx="26" hasCustomPrompt="1"/>
          </p:nvPr>
        </p:nvSpPr>
        <p:spPr>
          <a:xfrm>
            <a:off x="7040697" y="346760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8" name="Content4"/>
          <p:cNvSpPr>
            <a:spLocks noGrp="1"/>
          </p:cNvSpPr>
          <p:nvPr>
            <p:ph sz="quarter" idx="25"/>
          </p:nvPr>
        </p:nvSpPr>
        <p:spPr>
          <a:xfrm>
            <a:off x="7040697" y="3729216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040697" y="484716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5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5162296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5"/>
          <p:cNvSpPr>
            <a:spLocks noGrp="1"/>
          </p:cNvSpPr>
          <p:nvPr>
            <p:ph sz="quarter" idx="16"/>
          </p:nvPr>
        </p:nvSpPr>
        <p:spPr>
          <a:xfrm>
            <a:off x="785092" y="5423908"/>
            <a:ext cx="5991814" cy="1241053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785092" y="654185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6"/>
          <p:cNvSpPr>
            <a:spLocks noGrp="1"/>
          </p:cNvSpPr>
          <p:nvPr>
            <p:ph type="body" sz="quarter" idx="23" hasCustomPrompt="1"/>
          </p:nvPr>
        </p:nvSpPr>
        <p:spPr>
          <a:xfrm>
            <a:off x="7040697" y="5162296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6"/>
          <p:cNvSpPr>
            <a:spLocks noGrp="1"/>
          </p:cNvSpPr>
          <p:nvPr>
            <p:ph sz="quarter" idx="21"/>
          </p:nvPr>
        </p:nvSpPr>
        <p:spPr>
          <a:xfrm>
            <a:off x="7040697" y="5423908"/>
            <a:ext cx="5991814" cy="1241053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7040697" y="654185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7040697" y="542390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0697" y="372921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04069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85092" y="542390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85092" y="372921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5092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04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6 P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785094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4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4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5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9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5"/>
          <p:cNvSpPr>
            <a:spLocks noGrp="1"/>
          </p:cNvSpPr>
          <p:nvPr>
            <p:ph sz="quarter" idx="19"/>
          </p:nvPr>
        </p:nvSpPr>
        <p:spPr>
          <a:xfrm>
            <a:off x="4955499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0" name="TableHead6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8" name="Content6"/>
          <p:cNvSpPr>
            <a:spLocks noGrp="1"/>
          </p:cNvSpPr>
          <p:nvPr>
            <p:ph sz="quarter" idx="23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955499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85094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26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and 2 Char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19"/>
            <a:ext cx="12240875" cy="508452"/>
          </a:xfrm>
          <a:prstGeom prst="rect">
            <a:avLst/>
          </a:prstGeom>
        </p:spPr>
        <p:txBody>
          <a:bodyPr wrap="square" bIns="274288">
            <a:spAutoFit/>
          </a:bodyPr>
          <a:lstStyle>
            <a:lvl1pPr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226536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2526973"/>
            <a:ext cx="5991814" cy="414370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945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3" name="TableHead2"/>
          <p:cNvSpPr>
            <a:spLocks noGrp="1"/>
          </p:cNvSpPr>
          <p:nvPr>
            <p:ph type="body" sz="quarter" idx="18" hasCustomPrompt="1"/>
          </p:nvPr>
        </p:nvSpPr>
        <p:spPr>
          <a:xfrm>
            <a:off x="7040697" y="226536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40697" y="2526973"/>
            <a:ext cx="5991814" cy="414370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38518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040697" y="252697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5092" y="252697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01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Message"/>
          <p:cNvSpPr>
            <a:spLocks noGrp="1"/>
          </p:cNvSpPr>
          <p:nvPr>
            <p:ph type="body" sz="quarter" idx="13" hasCustomPrompt="1"/>
          </p:nvPr>
        </p:nvSpPr>
        <p:spPr>
          <a:xfrm>
            <a:off x="789456" y="1772919"/>
            <a:ext cx="12240875" cy="508452"/>
          </a:xfrm>
          <a:prstGeom prst="rect">
            <a:avLst/>
          </a:prstGeom>
        </p:spPr>
        <p:txBody>
          <a:bodyPr wrap="square" bIns="274288">
            <a:spAutoFit/>
          </a:bodyPr>
          <a:lstStyle>
            <a:lvl1pPr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1" name="Content1"/>
          <p:cNvSpPr>
            <a:spLocks noGrp="1"/>
          </p:cNvSpPr>
          <p:nvPr>
            <p:ph sz="quarter" idx="12"/>
          </p:nvPr>
        </p:nvSpPr>
        <p:spPr>
          <a:xfrm>
            <a:off x="787276" y="2265364"/>
            <a:ext cx="12243057" cy="4405123"/>
          </a:xfrm>
        </p:spPr>
        <p:txBody>
          <a:bodyPr numCol="2" spcCol="18285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950656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3" name="Content1"/>
          <p:cNvSpPr>
            <a:spLocks noGrp="1"/>
          </p:cNvSpPr>
          <p:nvPr>
            <p:ph type="tbl" sz="quarter" idx="17"/>
          </p:nvPr>
        </p:nvSpPr>
        <p:spPr>
          <a:xfrm>
            <a:off x="789457" y="1772918"/>
            <a:ext cx="12243057" cy="489775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57942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2" name="Content1"/>
          <p:cNvSpPr>
            <a:spLocks noGrp="1"/>
          </p:cNvSpPr>
          <p:nvPr>
            <p:ph type="body" sz="quarter" idx="17"/>
          </p:nvPr>
        </p:nvSpPr>
        <p:spPr>
          <a:xfrm>
            <a:off x="789457" y="1772918"/>
            <a:ext cx="12243057" cy="4897758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0" name="Disclosures"/>
          <p:cNvSpPr txBox="1"/>
          <p:nvPr userDrawn="1"/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Disclosures</a:t>
            </a:r>
          </a:p>
        </p:txBody>
      </p:sp>
    </p:spTree>
    <p:extLst>
      <p:ext uri="{BB962C8B-B14F-4D97-AF65-F5344CB8AC3E}">
        <p14:creationId xmlns:p14="http://schemas.microsoft.com/office/powerpoint/2010/main" val="323223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177291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1"/>
          <p:cNvSpPr>
            <a:spLocks noGrp="1"/>
          </p:cNvSpPr>
          <p:nvPr>
            <p:ph type="body" sz="quarter" idx="17" hasCustomPrompt="1"/>
          </p:nvPr>
        </p:nvSpPr>
        <p:spPr>
          <a:xfrm>
            <a:off x="785092" y="2034528"/>
            <a:ext cx="12247418" cy="4636148"/>
          </a:xfrm>
        </p:spPr>
        <p:txBody>
          <a:bodyPr tIns="45715"/>
          <a:lstStyle>
            <a:lvl2pPr marL="174604" indent="-174604">
              <a:buFont typeface="+mj-lt"/>
              <a:buAutoNum type="romanUcPeriod"/>
              <a:defRPr sz="1200"/>
            </a:lvl2pPr>
            <a:lvl3pPr marL="406352" indent="-234922">
              <a:buFont typeface="+mj-lt"/>
              <a:buAutoNum type="alphaUcPeriod"/>
              <a:defRPr sz="1200"/>
            </a:lvl3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5" name="Line"/>
          <p:cNvCxnSpPr/>
          <p:nvPr userDrawn="1"/>
        </p:nvCxnSpPr>
        <p:spPr>
          <a:xfrm>
            <a:off x="785092" y="2034198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genda"/>
          <p:cNvSpPr txBox="1"/>
          <p:nvPr userDrawn="1"/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7379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Message"/>
          <p:cNvSpPr>
            <a:spLocks noGrp="1"/>
          </p:cNvSpPr>
          <p:nvPr>
            <p:ph type="body" sz="quarter" idx="18"/>
          </p:nvPr>
        </p:nvSpPr>
        <p:spPr>
          <a:xfrm>
            <a:off x="789455" y="1772920"/>
            <a:ext cx="12245237" cy="88366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2746991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1"/>
          <p:cNvSpPr>
            <a:spLocks noGrp="1"/>
          </p:cNvSpPr>
          <p:nvPr>
            <p:ph type="body" sz="quarter" idx="19" hasCustomPrompt="1"/>
          </p:nvPr>
        </p:nvSpPr>
        <p:spPr>
          <a:xfrm>
            <a:off x="3364550" y="2746991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3762278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2"/>
          <p:cNvSpPr>
            <a:spLocks noGrp="1"/>
          </p:cNvSpPr>
          <p:nvPr>
            <p:ph type="body" sz="quarter" idx="21" hasCustomPrompt="1"/>
          </p:nvPr>
        </p:nvSpPr>
        <p:spPr>
          <a:xfrm>
            <a:off x="3364550" y="3762276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4777564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3"/>
          <p:cNvSpPr>
            <a:spLocks noGrp="1"/>
          </p:cNvSpPr>
          <p:nvPr>
            <p:ph type="body" sz="quarter" idx="23" hasCustomPrompt="1"/>
          </p:nvPr>
        </p:nvSpPr>
        <p:spPr>
          <a:xfrm>
            <a:off x="3364550" y="4777563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5792852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4"/>
          <p:cNvSpPr>
            <a:spLocks noGrp="1"/>
          </p:cNvSpPr>
          <p:nvPr>
            <p:ph type="body" sz="quarter" idx="25" hasCustomPrompt="1"/>
          </p:nvPr>
        </p:nvSpPr>
        <p:spPr>
          <a:xfrm>
            <a:off x="3364550" y="5792852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028862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1772916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1"/>
          <p:cNvSpPr>
            <a:spLocks noGrp="1"/>
          </p:cNvSpPr>
          <p:nvPr>
            <p:ph type="body" sz="quarter" idx="25"/>
          </p:nvPr>
        </p:nvSpPr>
        <p:spPr>
          <a:xfrm>
            <a:off x="3364990" y="1772916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2828288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2"/>
          <p:cNvSpPr>
            <a:spLocks noGrp="1"/>
          </p:cNvSpPr>
          <p:nvPr>
            <p:ph type="body" sz="quarter" idx="26"/>
          </p:nvPr>
        </p:nvSpPr>
        <p:spPr>
          <a:xfrm>
            <a:off x="3364990" y="2828288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3883659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3"/>
          <p:cNvSpPr>
            <a:spLocks noGrp="1"/>
          </p:cNvSpPr>
          <p:nvPr>
            <p:ph type="body" sz="quarter" idx="27"/>
          </p:nvPr>
        </p:nvSpPr>
        <p:spPr>
          <a:xfrm>
            <a:off x="3364990" y="3883658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4939030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4"/>
          <p:cNvSpPr>
            <a:spLocks noGrp="1"/>
          </p:cNvSpPr>
          <p:nvPr>
            <p:ph type="body" sz="quarter" idx="28"/>
          </p:nvPr>
        </p:nvSpPr>
        <p:spPr>
          <a:xfrm>
            <a:off x="3364990" y="4939029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Message"/>
          <p:cNvSpPr>
            <a:spLocks noGrp="1"/>
          </p:cNvSpPr>
          <p:nvPr>
            <p:ph type="body" sz="quarter" idx="29"/>
          </p:nvPr>
        </p:nvSpPr>
        <p:spPr>
          <a:xfrm>
            <a:off x="789455" y="5994403"/>
            <a:ext cx="12245237" cy="67627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400" b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68723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 descr="Type:SubSectionHeader;"/>
          <p:cNvSpPr>
            <a:spLocks noGrp="1"/>
          </p:cNvSpPr>
          <p:nvPr>
            <p:ph type="title" hasCustomPrompt="1"/>
          </p:nvPr>
        </p:nvSpPr>
        <p:spPr>
          <a:xfrm>
            <a:off x="785092" y="2876585"/>
            <a:ext cx="12247418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447623" indent="-447623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A. 	Sub Section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85092" y="4184986"/>
            <a:ext cx="12247418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292" indent="0">
              <a:buNone/>
              <a:defRPr sz="2000"/>
            </a:lvl2pPr>
            <a:lvl3pPr marL="1018586" indent="0">
              <a:buNone/>
              <a:defRPr sz="1800"/>
            </a:lvl3pPr>
            <a:lvl4pPr marL="1527879" indent="0">
              <a:buNone/>
              <a:defRPr sz="1600"/>
            </a:lvl4pPr>
            <a:lvl5pPr marL="2037173" indent="0">
              <a:buNone/>
              <a:defRPr sz="1600"/>
            </a:lvl5pPr>
            <a:lvl6pPr marL="2546466" indent="0">
              <a:buNone/>
              <a:defRPr sz="1600"/>
            </a:lvl6pPr>
            <a:lvl7pPr marL="3055758" indent="0">
              <a:buNone/>
              <a:defRPr sz="1600"/>
            </a:lvl7pPr>
            <a:lvl8pPr marL="3565052" indent="0">
              <a:buNone/>
              <a:defRPr sz="1600"/>
            </a:lvl8pPr>
            <a:lvl9pPr marL="4074344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5092" y="1588781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Bottom Line"/>
          <p:cNvSpPr>
            <a:spLocks noChangeShapeType="1"/>
          </p:cNvSpPr>
          <p:nvPr userDrawn="1"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42CE27-F9A3-4D0F-9C58-2B641E6AF68A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6837E2-CE72-4F64-B610-43FC7CCBFC01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BBB331-9E24-43E1-A81F-7883AD5B9D29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6845B8-D0FE-4816-983C-0B350EE46214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D7A902-3FD9-453A-83F8-BA5A94ADFAB9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3" name="Picture 2" descr="No photo description available.">
            <a:extLst>
              <a:ext uri="{FF2B5EF4-FFF2-40B4-BE49-F238E27FC236}">
                <a16:creationId xmlns:a16="http://schemas.microsoft.com/office/drawing/2014/main" id="{D51C802C-BAED-47D7-831A-0A563FD94F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76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1772917"/>
            <a:ext cx="2575098" cy="867496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1"/>
          <p:cNvSpPr>
            <a:spLocks noGrp="1"/>
          </p:cNvSpPr>
          <p:nvPr>
            <p:ph type="body" sz="quarter" idx="25"/>
          </p:nvPr>
        </p:nvSpPr>
        <p:spPr>
          <a:xfrm>
            <a:off x="4365109" y="1772920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2832509"/>
            <a:ext cx="2575098" cy="867495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2"/>
          <p:cNvSpPr>
            <a:spLocks noGrp="1"/>
          </p:cNvSpPr>
          <p:nvPr>
            <p:ph type="body" sz="quarter" idx="26"/>
          </p:nvPr>
        </p:nvSpPr>
        <p:spPr>
          <a:xfrm>
            <a:off x="4365109" y="2832503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3880345"/>
            <a:ext cx="2575098" cy="867495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3"/>
          <p:cNvSpPr>
            <a:spLocks noGrp="1"/>
          </p:cNvSpPr>
          <p:nvPr>
            <p:ph type="body" sz="quarter" idx="27"/>
          </p:nvPr>
        </p:nvSpPr>
        <p:spPr>
          <a:xfrm>
            <a:off x="4365109" y="3892086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4951668"/>
            <a:ext cx="2575098" cy="86749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4"/>
          <p:cNvSpPr>
            <a:spLocks noGrp="1"/>
          </p:cNvSpPr>
          <p:nvPr>
            <p:ph type="body" sz="quarter" idx="28"/>
          </p:nvPr>
        </p:nvSpPr>
        <p:spPr>
          <a:xfrm>
            <a:off x="4365109" y="4951666"/>
            <a:ext cx="8667405" cy="867558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Message"/>
          <p:cNvSpPr>
            <a:spLocks noGrp="1"/>
          </p:cNvSpPr>
          <p:nvPr>
            <p:ph type="body" sz="quarter" idx="29"/>
          </p:nvPr>
        </p:nvSpPr>
        <p:spPr>
          <a:xfrm>
            <a:off x="789455" y="5994403"/>
            <a:ext cx="12245237" cy="67627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400" b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63982" y="1956027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563982" y="3015611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3563982" y="4075195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3563982" y="5134778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 descr="Type:AppendixHeader"/>
          <p:cNvSpPr>
            <a:spLocks noGrp="1"/>
          </p:cNvSpPr>
          <p:nvPr>
            <p:ph type="title" hasCustomPrompt="1"/>
          </p:nvPr>
        </p:nvSpPr>
        <p:spPr>
          <a:xfrm>
            <a:off x="785092" y="2876586"/>
            <a:ext cx="12247418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1492686" indent="-1492686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Appendix A: 	Appendix Title</a:t>
            </a:r>
          </a:p>
        </p:txBody>
      </p:sp>
      <p:sp>
        <p:nvSpPr>
          <p:cNvPr id="3" name="Sub-Title"/>
          <p:cNvSpPr>
            <a:spLocks noGrp="1"/>
          </p:cNvSpPr>
          <p:nvPr>
            <p:ph type="body" idx="1"/>
          </p:nvPr>
        </p:nvSpPr>
        <p:spPr>
          <a:xfrm>
            <a:off x="785092" y="4184981"/>
            <a:ext cx="12247418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056" indent="0">
              <a:buNone/>
              <a:defRPr sz="2000"/>
            </a:lvl2pPr>
            <a:lvl3pPr marL="1018109" indent="0">
              <a:buNone/>
              <a:defRPr sz="1800"/>
            </a:lvl3pPr>
            <a:lvl4pPr marL="1527166" indent="0">
              <a:buNone/>
              <a:defRPr sz="1600"/>
            </a:lvl4pPr>
            <a:lvl5pPr marL="2036219" indent="0">
              <a:buNone/>
              <a:defRPr sz="1600"/>
            </a:lvl5pPr>
            <a:lvl6pPr marL="2545276" indent="0">
              <a:buNone/>
              <a:defRPr sz="1600"/>
            </a:lvl6pPr>
            <a:lvl7pPr marL="3054329" indent="0">
              <a:buNone/>
              <a:defRPr sz="1600"/>
            </a:lvl7pPr>
            <a:lvl8pPr marL="3563385" indent="0">
              <a:buNone/>
              <a:defRPr sz="1600"/>
            </a:lvl8pPr>
            <a:lvl9pPr marL="407243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5092" y="1588783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Bottom Line"/>
          <p:cNvSpPr>
            <a:spLocks noChangeShapeType="1"/>
          </p:cNvSpPr>
          <p:nvPr userDrawn="1"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31A5EA-C256-49C4-B7AB-44585F83C6B2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4BEFF5-69CE-46AC-8CDC-C28A0CFB7ECB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7A9F1ED-E76C-4BAD-8056-3B46541C2D01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5E7842-574D-476B-B715-9235267FA75D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091904-A6D3-4822-A71F-B711CE76F359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9" name="Picture 2" descr="No photo description available.">
            <a:extLst>
              <a:ext uri="{FF2B5EF4-FFF2-40B4-BE49-F238E27FC236}">
                <a16:creationId xmlns:a16="http://schemas.microsoft.com/office/drawing/2014/main" id="{D8CBC117-FBBD-4B61-AE02-2FBB5361D1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9457" y="813816"/>
            <a:ext cx="10749204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able of Contents"/>
          <p:cNvSpPr txBox="1"/>
          <p:nvPr userDrawn="1"/>
        </p:nvSpPr>
        <p:spPr>
          <a:xfrm>
            <a:off x="785092" y="466345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022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1"/>
          <p:cNvSpPr>
            <a:spLocks noGrp="1"/>
          </p:cNvSpPr>
          <p:nvPr>
            <p:ph sz="quarter" idx="18" hasCustomPrompt="1"/>
          </p:nvPr>
        </p:nvSpPr>
        <p:spPr>
          <a:xfrm>
            <a:off x="785092" y="1772921"/>
            <a:ext cx="12247418" cy="48977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2888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 with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20"/>
            <a:ext cx="12240875" cy="523188"/>
          </a:xfrm>
          <a:prstGeom prst="rect">
            <a:avLst/>
          </a:prstGeom>
        </p:spPr>
        <p:txBody>
          <a:bodyPr vert="horz" wrap="square" lIns="0" tIns="0" rIns="0" bIns="274288" rtlCol="0">
            <a:spAutoFit/>
          </a:bodyPr>
          <a:lstStyle>
            <a:lvl1pPr>
              <a:defRPr lang="en-US" sz="1600" b="1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20"/>
          </p:nvPr>
        </p:nvSpPr>
        <p:spPr>
          <a:xfrm>
            <a:off x="785092" y="2265364"/>
            <a:ext cx="12247418" cy="43989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77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20"/>
            <a:ext cx="12240875" cy="508452"/>
          </a:xfrm>
          <a:prstGeom prst="rect">
            <a:avLst/>
          </a:prstGeom>
        </p:spPr>
        <p:txBody>
          <a:bodyPr vert="horz" wrap="square" lIns="0" tIns="0" rIns="0" bIns="274288" rtlCol="0">
            <a:spAutoFit/>
          </a:bodyPr>
          <a:lstStyle>
            <a:lvl1pPr>
              <a:defRPr lang="en-US" b="1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2265362"/>
            <a:ext cx="5991814" cy="4399598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37995" y="2265362"/>
            <a:ext cx="5994516" cy="4399598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2460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1772921"/>
            <a:ext cx="5991814" cy="4897757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40697" y="1772921"/>
            <a:ext cx="5991814" cy="4897757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9099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3" name="Content1"/>
          <p:cNvSpPr>
            <a:spLocks noGrp="1"/>
          </p:cNvSpPr>
          <p:nvPr>
            <p:ph type="body" idx="1"/>
          </p:nvPr>
        </p:nvSpPr>
        <p:spPr>
          <a:xfrm>
            <a:off x="785092" y="1772922"/>
            <a:ext cx="12247418" cy="4892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Page Number"/>
          <p:cNvSpPr txBox="1"/>
          <p:nvPr/>
        </p:nvSpPr>
        <p:spPr>
          <a:xfrm>
            <a:off x="10938938" y="7298141"/>
            <a:ext cx="20935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18705"/>
            <a:fld id="{3F96E720-DFF6-4F66-82A9-1D954C345FA4}" type="slidenum">
              <a:rPr lang="en-US" sz="900">
                <a:solidFill>
                  <a:srgbClr val="000000"/>
                </a:solidFill>
              </a:rPr>
              <a:pPr algn="r" defTabSz="1018705"/>
              <a:t>‹#›</a:t>
            </a:fld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Top Line"/>
          <p:cNvSpPr>
            <a:spLocks noChangeShapeType="1"/>
          </p:cNvSpPr>
          <p:nvPr/>
        </p:nvSpPr>
        <p:spPr bwMode="auto">
          <a:xfrm>
            <a:off x="785092" y="1588783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061" name="Bottom Line"/>
          <p:cNvSpPr>
            <a:spLocks noChangeShapeType="1"/>
          </p:cNvSpPr>
          <p:nvPr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1" name="Work Area" hidden="1"/>
          <p:cNvGrpSpPr/>
          <p:nvPr/>
        </p:nvGrpSpPr>
        <p:grpSpPr>
          <a:xfrm>
            <a:off x="381273" y="1772922"/>
            <a:ext cx="12679911" cy="4892041"/>
            <a:chOff x="277541" y="1892506"/>
            <a:chExt cx="9230229" cy="4772453"/>
          </a:xfrm>
        </p:grpSpPr>
        <p:sp>
          <p:nvSpPr>
            <p:cNvPr id="22" name="Rectangle 2"/>
            <p:cNvSpPr>
              <a:spLocks noChangeArrowheads="1"/>
            </p:cNvSpPr>
            <p:nvPr userDrawn="1"/>
          </p:nvSpPr>
          <p:spPr bwMode="hidden">
            <a:xfrm>
              <a:off x="576070" y="1892506"/>
              <a:ext cx="8931700" cy="47724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defTabSz="1018705"/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hidden">
            <a:xfrm rot="16200000" flipH="1">
              <a:off x="-1531241" y="4131753"/>
              <a:ext cx="3911523" cy="2939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 defTabSz="914252">
                <a:defRPr/>
              </a:pPr>
              <a:r>
                <a:rPr lang="en-GB" altLang="ja-JP" sz="1000" dirty="0">
                  <a:solidFill>
                    <a:srgbClr val="00355F"/>
                  </a:solidFill>
                  <a:ea typeface="SC STKaiti" pitchFamily="2" charset="-122"/>
                </a:rPr>
                <a:t>Work Area Guide: Uncheck option in GSOffice tab to hide</a:t>
              </a:r>
              <a:br>
                <a:rPr lang="en-GB" altLang="ja-JP" sz="1000" dirty="0">
                  <a:solidFill>
                    <a:srgbClr val="00355F"/>
                  </a:solidFill>
                  <a:ea typeface="SC STKaiti" pitchFamily="2" charset="-122"/>
                </a:rPr>
              </a:br>
              <a:r>
                <a:rPr lang="en-GB" altLang="ja-JP" sz="100" dirty="0">
                  <a:solidFill>
                    <a:srgbClr val="FFFFFF"/>
                  </a:solidFill>
                  <a:ea typeface="SC STKaiti" pitchFamily="2" charset="-122"/>
                </a:rPr>
                <a:t>Safecopy Frame:</a:t>
              </a:r>
              <a:endParaRPr lang="en-US" altLang="ja-JP" sz="100" dirty="0">
                <a:solidFill>
                  <a:srgbClr val="FFFFFF"/>
                </a:solidFill>
                <a:ea typeface="SC STKaiti" pitchFamily="2" charset="-122"/>
              </a:endParaRPr>
            </a:p>
          </p:txBody>
        </p:sp>
      </p:grpSp>
      <p:sp>
        <p:nvSpPr>
          <p:cNvPr id="2" name="GS Doctop Placeholder" hidden="1"/>
          <p:cNvSpPr txBox="1"/>
          <p:nvPr userDrawn="1"/>
        </p:nvSpPr>
        <p:spPr>
          <a:xfrm>
            <a:off x="750198" y="0"/>
            <a:ext cx="776367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sz="800" b="0" dirty="0">
                <a:latin typeface="Arial"/>
              </a:rPr>
              <a:t>root\Projects\IMD\NY\</a:t>
            </a:r>
            <a:r>
              <a:rPr lang="en-US" sz="800" b="0" dirty="0" err="1">
                <a:latin typeface="Arial"/>
              </a:rPr>
              <a:t>IMD_Communications_Design</a:t>
            </a:r>
            <a:r>
              <a:rPr lang="en-US" sz="800" b="0" dirty="0">
                <a:latin typeface="Arial"/>
              </a:rPr>
              <a:t>\Projects\Businesses\</a:t>
            </a:r>
            <a:r>
              <a:rPr lang="en-US" sz="800" b="0" dirty="0" err="1">
                <a:latin typeface="Arial"/>
              </a:rPr>
              <a:t>GLM_Global</a:t>
            </a:r>
            <a:r>
              <a:rPr lang="en-US" sz="800" b="0" dirty="0">
                <a:latin typeface="Arial"/>
              </a:rPr>
              <a:t> Liquidity Management\Rebranding\design\Portal\template\101_Final White Label Port Deck.pptx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896914-4452-4A01-A3D7-FF610E7D4C08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E52692-8DD1-4749-85CA-17DFB4ACE7F7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850E31-1991-49EB-A125-51FCC4556DF2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6CE2C-BA0C-4B67-984C-99A0128AD27B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D463471-BB9C-482F-9708-E0AD978D58DB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33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5pPr>
      <a:lvl6pPr marL="509233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6pPr>
      <a:lvl7pPr marL="1018467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7pPr>
      <a:lvl8pPr marL="1527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8pPr>
      <a:lvl9pPr marL="203693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99"/>
        </a:spcBef>
        <a:spcAft>
          <a:spcPts val="0"/>
        </a:spcAft>
        <a:buClr>
          <a:schemeClr val="accent2"/>
        </a:buClr>
        <a:buFont typeface="Wingdings" pitchFamily="2" charset="2"/>
        <a:buNone/>
        <a:defRPr sz="1800" b="0">
          <a:solidFill>
            <a:schemeClr val="tx1"/>
          </a:solidFill>
          <a:latin typeface="+mj-lt"/>
          <a:ea typeface="+mn-ea"/>
          <a:cs typeface="+mn-cs"/>
        </a:defRPr>
      </a:lvl1pPr>
      <a:lvl2pPr marL="172996" indent="-172996" algn="l" rtl="0" eaLnBrk="1" fontAlgn="base" hangingPunct="1">
        <a:spcBef>
          <a:spcPts val="999"/>
        </a:spcBef>
        <a:spcAft>
          <a:spcPts val="0"/>
        </a:spcAft>
        <a:buClr>
          <a:schemeClr val="bg2">
            <a:lumMod val="50000"/>
          </a:schemeClr>
        </a:buClr>
        <a:buSzPct val="100000"/>
        <a:buFont typeface="Wingdings 2" pitchFamily="18" charset="2"/>
        <a:buChar char=""/>
        <a:defRPr sz="1800">
          <a:solidFill>
            <a:schemeClr val="tx1"/>
          </a:solidFill>
          <a:latin typeface="+mn-lt"/>
        </a:defRPr>
      </a:lvl2pPr>
      <a:lvl3pPr marL="345995" indent="-172996" algn="l" rtl="0" eaLnBrk="1" fontAlgn="base" hangingPunct="1">
        <a:spcBef>
          <a:spcPts val="599"/>
        </a:spcBef>
        <a:spcAft>
          <a:spcPts val="0"/>
        </a:spcAft>
        <a:buClr>
          <a:schemeClr val="bg2">
            <a:lumMod val="50000"/>
          </a:schemeClr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</a:defRPr>
      </a:lvl3pPr>
      <a:lvl4pPr marL="517404" indent="-171410" algn="l" rtl="0" eaLnBrk="1" fontAlgn="base" hangingPunct="1">
        <a:spcBef>
          <a:spcPts val="599"/>
        </a:spcBef>
        <a:spcAft>
          <a:spcPts val="0"/>
        </a:spcAft>
        <a:buClr>
          <a:schemeClr val="accent6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4pPr>
      <a:lvl5pPr marL="690402" indent="-172996" algn="l" rtl="0" eaLnBrk="1" fontAlgn="base" hangingPunct="1">
        <a:spcBef>
          <a:spcPts val="599"/>
        </a:spcBef>
        <a:spcAft>
          <a:spcPts val="0"/>
        </a:spcAft>
        <a:buClr>
          <a:schemeClr val="accent6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1944989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454223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963457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472690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33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4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701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935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69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40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636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8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8A84B7E-E0B4-4F44-B360-715BD001A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37" y="2514761"/>
            <a:ext cx="7662487" cy="958080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>
                    <a:lumMod val="50000"/>
                  </a:schemeClr>
                </a:solidFill>
              </a:rPr>
              <a:t>데이터 사이언스 </a:t>
            </a:r>
            <a:r>
              <a:rPr lang="en-US" altLang="ko-KR" sz="44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4400" dirty="0">
                <a:solidFill>
                  <a:schemeClr val="tx2">
                    <a:lumMod val="50000"/>
                  </a:schemeClr>
                </a:solidFill>
              </a:rPr>
              <a:t>차 개인보고서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53D4E-7343-4C6E-A8CE-3BFD5B4AA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38" y="3554958"/>
            <a:ext cx="7662487" cy="276999"/>
          </a:xfrm>
        </p:spPr>
        <p:txBody>
          <a:bodyPr/>
          <a:lstStyle/>
          <a:p>
            <a:r>
              <a:rPr lang="en-US" altLang="ko-KR" sz="1800" dirty="0"/>
              <a:t>2020.12.11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74490-DCC1-4E6D-85EC-2E265BEE39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C97C52-DB5A-4D6F-BF08-39DDB15948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9838" y="3914074"/>
            <a:ext cx="7662487" cy="276999"/>
          </a:xfrm>
        </p:spPr>
        <p:txBody>
          <a:bodyPr/>
          <a:lstStyle/>
          <a:p>
            <a:r>
              <a:rPr lang="ko-KR" altLang="en-US" sz="1800" dirty="0"/>
              <a:t>정규형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6514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3"/>
            </a:pPr>
            <a:r>
              <a:rPr lang="en-US" altLang="ko-KR" sz="2000" b="1" kern="0" dirty="0">
                <a:ea typeface="+mj-ea"/>
              </a:rPr>
              <a:t>Research Question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인력 배치 적절여부 파악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F5134F59-69EA-468E-804B-FC207293DD68}"/>
              </a:ext>
            </a:extLst>
          </p:cNvPr>
          <p:cNvSpPr txBox="1">
            <a:spLocks/>
          </p:cNvSpPr>
          <p:nvPr/>
        </p:nvSpPr>
        <p:spPr>
          <a:xfrm>
            <a:off x="785090" y="4820952"/>
            <a:ext cx="11965711" cy="2321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2996" indent="-172996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defRPr sz="1800">
                <a:solidFill>
                  <a:schemeClr val="tx1"/>
                </a:solidFill>
                <a:latin typeface="+mn-lt"/>
              </a:defRPr>
            </a:lvl2pPr>
            <a:lvl3pPr marL="345995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517404" indent="-171410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690402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1944989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454223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963457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472690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lvl="3" defTabSz="914400">
              <a:buFont typeface="Arial" pitchFamily="34" charset="0"/>
              <a:buChar char="•"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위 종합병원 요건에서 확인할 수 있듯이 병상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진료과목에 대한 기준은 존재하지만 인력 기준이 구체적으로 명시되어 있지 않은 것을 확인할 수 있다</a:t>
            </a:r>
            <a:r>
              <a:rPr lang="en-US" altLang="ko-KR" sz="1400" kern="0" dirty="0"/>
              <a:t>. </a:t>
            </a:r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매년 병원 전체 병상 수는 지속적으로 증가하여 </a:t>
            </a:r>
            <a:r>
              <a:rPr lang="en-US" altLang="ko-KR" sz="1400" kern="0" dirty="0"/>
              <a:t>OECD</a:t>
            </a:r>
            <a:r>
              <a:rPr lang="ko-KR" altLang="en-US" sz="1400" kern="0" dirty="0"/>
              <a:t>국가 중 높은 순위를 차지하는 반면 인구 천명 당 간호인력은 </a:t>
            </a:r>
            <a:r>
              <a:rPr lang="en-US" altLang="ko-KR" sz="1400" kern="0" dirty="0"/>
              <a:t>6.9</a:t>
            </a:r>
            <a:r>
              <a:rPr lang="ko-KR" altLang="en-US" sz="1400" kern="0" dirty="0"/>
              <a:t>명으로 </a:t>
            </a:r>
            <a:r>
              <a:rPr lang="en-US" altLang="ko-KR" sz="1400" kern="0" dirty="0"/>
              <a:t>OECD</a:t>
            </a:r>
            <a:r>
              <a:rPr lang="ko-KR" altLang="en-US" sz="1400" kern="0" dirty="0"/>
              <a:t>평균</a:t>
            </a:r>
            <a:r>
              <a:rPr lang="en-US" altLang="ko-KR" sz="1400" kern="0" dirty="0"/>
              <a:t>(9</a:t>
            </a:r>
            <a:r>
              <a:rPr lang="ko-KR" altLang="en-US" sz="1400" kern="0" dirty="0"/>
              <a:t>명</a:t>
            </a:r>
            <a:r>
              <a:rPr lang="en-US" altLang="ko-KR" sz="1400" kern="0" dirty="0"/>
              <a:t>)</a:t>
            </a:r>
            <a:r>
              <a:rPr lang="ko-KR" altLang="en-US" sz="1400" kern="0" dirty="0"/>
              <a:t>에 비해 크게 못 미치고 있으며 의사 또한 같은 상황이다</a:t>
            </a:r>
            <a:r>
              <a:rPr lang="en-US" altLang="ko-KR" sz="1400" kern="0" dirty="0"/>
              <a:t>.</a:t>
            </a:r>
          </a:p>
          <a:p>
            <a:pPr lvl="3" defTabSz="914400">
              <a:buFont typeface="Arial" pitchFamily="34" charset="0"/>
              <a:buChar char="•"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지방의 경우 위 수치보다 더 낮을 것이며 앞서 확인한 것처럼 종합병원 또한 인력 부족 현황이 나타나고 있다</a:t>
            </a:r>
            <a:r>
              <a:rPr lang="en-US" altLang="ko-KR" sz="1400" kern="0" dirty="0"/>
              <a:t>.</a:t>
            </a:r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lvl="3" defTabSz="914400">
              <a:buFont typeface="한컴 고딕" panose="02000500000000000000" pitchFamily="2" charset="-127"/>
              <a:buChar char="▶"/>
            </a:pPr>
            <a:r>
              <a:rPr lang="ko-KR" altLang="en-US" sz="1400" kern="0" dirty="0"/>
              <a:t> </a:t>
            </a:r>
            <a:r>
              <a:rPr lang="ko-KR" altLang="en-US" sz="1400" b="1" kern="0" dirty="0"/>
              <a:t>코로나</a:t>
            </a:r>
            <a:r>
              <a:rPr lang="en-US" altLang="ko-KR" sz="1400" b="1" kern="0" dirty="0"/>
              <a:t>19</a:t>
            </a:r>
            <a:r>
              <a:rPr lang="ko-KR" altLang="en-US" sz="1400" b="1" kern="0" dirty="0"/>
              <a:t>가 유행하고 있는 현시점에서 의료인력 부족은 큰 문제이다</a:t>
            </a:r>
            <a:r>
              <a:rPr lang="en-US" altLang="ko-KR" sz="1400" b="1" kern="0" dirty="0"/>
              <a:t>. </a:t>
            </a:r>
            <a:r>
              <a:rPr lang="ko-KR" altLang="en-US" sz="1400" b="1" kern="0" dirty="0"/>
              <a:t>지방의 의료 인력 확보를 통해 안정적인 의료서비스를 제공할 수 있어야 할 것이다</a:t>
            </a:r>
            <a:r>
              <a:rPr lang="en-US" altLang="ko-KR" sz="1400" b="1" kern="0" dirty="0"/>
              <a:t>.</a:t>
            </a:r>
            <a:r>
              <a:rPr lang="ko-KR" altLang="en-US" sz="1400" b="1" kern="0" dirty="0"/>
              <a:t> 또한</a:t>
            </a:r>
            <a:r>
              <a:rPr lang="en-US" altLang="ko-KR" sz="1400" b="1" kern="0" dirty="0"/>
              <a:t>, </a:t>
            </a:r>
            <a:r>
              <a:rPr lang="ko-KR" altLang="en-US" sz="1400" b="1" kern="0" dirty="0"/>
              <a:t>인력에 대한 구체적인 법적 기준을 마련하여 인력난으로 인해 의료시스템 붕괴되지 않도록 대비해야 한다</a:t>
            </a:r>
            <a:r>
              <a:rPr lang="en-US" altLang="ko-KR" sz="1400" b="1" kern="0" dirty="0"/>
              <a:t>. </a:t>
            </a:r>
            <a:r>
              <a:rPr lang="ko-KR" altLang="en-US" sz="1400" b="1" kern="0" dirty="0"/>
              <a:t>혹은 현재의 간호등급 제도를 보완할 필요성이 있다</a:t>
            </a:r>
            <a:r>
              <a:rPr lang="en-US" altLang="ko-KR" sz="1400" b="1" kern="0" dirty="0"/>
              <a:t>.</a:t>
            </a:r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ko-KR" altLang="en-US" sz="600" kern="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E692ED-9270-4DDC-995F-FEF257FC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57764"/>
              </p:ext>
            </p:extLst>
          </p:nvPr>
        </p:nvGraphicFramePr>
        <p:xfrm>
          <a:off x="925942" y="1798006"/>
          <a:ext cx="119657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71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종합병원 기준 요건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7322C7E-E8B7-4191-B277-C0B2C84E812A}"/>
              </a:ext>
            </a:extLst>
          </p:cNvPr>
          <p:cNvSpPr/>
          <p:nvPr/>
        </p:nvSpPr>
        <p:spPr>
          <a:xfrm>
            <a:off x="925942" y="2222778"/>
            <a:ext cx="11965711" cy="2321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 제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조의</a:t>
            </a:r>
            <a:r>
              <a:rPr lang="en-US" altLang="ko-KR" sz="1200" dirty="0">
                <a:solidFill>
                  <a:schemeClr val="tx1"/>
                </a:solidFill>
              </a:rPr>
              <a:t>3(</a:t>
            </a:r>
            <a:r>
              <a:rPr lang="ko-KR" altLang="en-US" sz="1200" dirty="0">
                <a:solidFill>
                  <a:schemeClr val="tx1"/>
                </a:solidFill>
              </a:rPr>
              <a:t>종합병원</a:t>
            </a:r>
            <a:r>
              <a:rPr lang="en-US" altLang="ko-KR" sz="1200" dirty="0">
                <a:solidFill>
                  <a:schemeClr val="tx1"/>
                </a:solidFill>
              </a:rPr>
              <a:t>) ① </a:t>
            </a:r>
            <a:r>
              <a:rPr lang="ko-KR" altLang="en-US" sz="1200" dirty="0">
                <a:solidFill>
                  <a:schemeClr val="tx1"/>
                </a:solidFill>
              </a:rPr>
              <a:t>종합병원은 다음 각 호의 요건을 갖추어야 한다</a:t>
            </a:r>
            <a:r>
              <a:rPr lang="en-US" altLang="ko-KR" sz="1200" dirty="0">
                <a:solidFill>
                  <a:schemeClr val="tx1"/>
                </a:solidFill>
              </a:rPr>
              <a:t>.  &lt;</a:t>
            </a:r>
            <a:r>
              <a:rPr lang="ko-KR" altLang="en-US" sz="1200" dirty="0">
                <a:solidFill>
                  <a:schemeClr val="tx1"/>
                </a:solidFill>
              </a:rPr>
              <a:t>개정 </a:t>
            </a:r>
            <a:r>
              <a:rPr lang="en-US" altLang="ko-KR" sz="1200" dirty="0">
                <a:solidFill>
                  <a:schemeClr val="tx1"/>
                </a:solidFill>
              </a:rPr>
              <a:t>2011. 8. 4.&gt;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1. 100</a:t>
            </a:r>
            <a:r>
              <a:rPr lang="ko-KR" altLang="en-US" sz="1200" dirty="0">
                <a:solidFill>
                  <a:schemeClr val="tx1"/>
                </a:solidFill>
              </a:rPr>
              <a:t>개 이상의 병상을 갖출 것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tx1"/>
                </a:solidFill>
              </a:rPr>
              <a:t>2. 100</a:t>
            </a:r>
            <a:r>
              <a:rPr lang="ko-KR" altLang="en-US" sz="1200" dirty="0">
                <a:solidFill>
                  <a:schemeClr val="tx1"/>
                </a:solidFill>
              </a:rPr>
              <a:t>병상 이상 </a:t>
            </a:r>
            <a:r>
              <a:rPr lang="en-US" altLang="ko-KR" sz="1200" dirty="0">
                <a:solidFill>
                  <a:schemeClr val="tx1"/>
                </a:solidFill>
              </a:rPr>
              <a:t>300</a:t>
            </a:r>
            <a:r>
              <a:rPr lang="ko-KR" altLang="en-US" sz="1200" dirty="0">
                <a:solidFill>
                  <a:schemeClr val="tx1"/>
                </a:solidFill>
              </a:rPr>
              <a:t>병상 이하인 경우에는 </a:t>
            </a:r>
            <a:r>
              <a:rPr lang="ko-KR" altLang="en-US" sz="1200" dirty="0" err="1">
                <a:solidFill>
                  <a:schemeClr val="tx1"/>
                </a:solidFill>
              </a:rPr>
              <a:t>내과ㆍ외과ㆍ소아청소년과ㆍ산부인과</a:t>
            </a:r>
            <a:r>
              <a:rPr lang="ko-KR" altLang="en-US" sz="1200" dirty="0">
                <a:solidFill>
                  <a:schemeClr val="tx1"/>
                </a:solidFill>
              </a:rPr>
              <a:t> 중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개 진료과목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영상의학과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마취통증의학과와 진단검사의학과 또는 병리과를 포함한 </a:t>
            </a:r>
            <a:r>
              <a:rPr lang="en-US" altLang="ko-KR" sz="1200" dirty="0">
                <a:solidFill>
                  <a:schemeClr val="tx1"/>
                </a:solidFill>
              </a:rPr>
              <a:t>7</a:t>
            </a:r>
            <a:r>
              <a:rPr lang="ko-KR" altLang="en-US" sz="1200" dirty="0">
                <a:solidFill>
                  <a:schemeClr val="tx1"/>
                </a:solidFill>
              </a:rPr>
              <a:t>개 이상의 진료과목을 갖추고 각 진료과목마다 전속하는 전문의를 둘 것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tx1"/>
                </a:solidFill>
              </a:rPr>
              <a:t>3. 300</a:t>
            </a:r>
            <a:r>
              <a:rPr lang="ko-KR" altLang="en-US" sz="1200" dirty="0">
                <a:solidFill>
                  <a:schemeClr val="tx1"/>
                </a:solidFill>
              </a:rPr>
              <a:t>병상을 초과하는 경우에는 내과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외과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소아청소년과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산부인과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영상의학과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마취통증의학과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진단검사의학과 또는 병리과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정신건강의학과 및 치과를 포함한 </a:t>
            </a:r>
            <a:r>
              <a:rPr lang="en-US" altLang="ko-KR" sz="1200" dirty="0">
                <a:solidFill>
                  <a:schemeClr val="tx1"/>
                </a:solidFill>
              </a:rPr>
              <a:t>9</a:t>
            </a:r>
            <a:r>
              <a:rPr lang="ko-KR" altLang="en-US" sz="1200" dirty="0">
                <a:solidFill>
                  <a:schemeClr val="tx1"/>
                </a:solidFill>
              </a:rPr>
              <a:t>개 이상의 진료과목을 갖추고 각 진료과목마다 전속하는 전문의를 둘 것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  ② 종합병원은 제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항제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호 또는 제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호에 따른 진료과목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이하 이 항에서 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필수진료과목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이라 한다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외에 필요하면 추가로 진료과목을 </a:t>
            </a:r>
            <a:r>
              <a:rPr lang="ko-KR" altLang="en-US" sz="1200" dirty="0" err="1">
                <a:solidFill>
                  <a:schemeClr val="tx1"/>
                </a:solidFill>
              </a:rPr>
              <a:t>설치ㆍ운영할</a:t>
            </a:r>
            <a:r>
              <a:rPr lang="ko-KR" altLang="en-US" sz="1200" dirty="0">
                <a:solidFill>
                  <a:schemeClr val="tx1"/>
                </a:solidFill>
              </a:rPr>
              <a:t>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이 경우 필수진료과목 외의 진료과목에 대하여는 해당 의료기관에 전속하지 아니한 전문의를 둘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7B28D-C42B-418C-96C6-DDDA50B0A2EC}"/>
              </a:ext>
            </a:extLst>
          </p:cNvPr>
          <p:cNvSpPr txBox="1"/>
          <p:nvPr/>
        </p:nvSpPr>
        <p:spPr>
          <a:xfrm>
            <a:off x="9777046" y="4543953"/>
            <a:ext cx="311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출처</a:t>
            </a:r>
            <a:r>
              <a:rPr lang="en-US" altLang="ko-KR" sz="1200" dirty="0"/>
              <a:t>: https://www.law.go.kr/</a:t>
            </a:r>
            <a:r>
              <a:rPr lang="ko-KR" altLang="en-US" sz="1200" dirty="0"/>
              <a:t>법령</a:t>
            </a:r>
            <a:r>
              <a:rPr lang="en-US" altLang="ko-KR" sz="1200" dirty="0"/>
              <a:t>/</a:t>
            </a:r>
            <a:r>
              <a:rPr lang="ko-KR" altLang="en-US" sz="1200" dirty="0"/>
              <a:t>의료법</a:t>
            </a:r>
          </a:p>
        </p:txBody>
      </p:sp>
    </p:spTree>
    <p:extLst>
      <p:ext uri="{BB962C8B-B14F-4D97-AF65-F5344CB8AC3E}">
        <p14:creationId xmlns:p14="http://schemas.microsoft.com/office/powerpoint/2010/main" val="260056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615553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4"/>
            </a:pPr>
            <a:r>
              <a:rPr lang="en-US" altLang="ko-KR" sz="2000" b="1" kern="0" dirty="0">
                <a:ea typeface="+mj-ea"/>
              </a:rPr>
              <a:t>Conclusion</a:t>
            </a:r>
            <a:br>
              <a:rPr lang="en-US" altLang="ko-KR" sz="2000" b="1" kern="0" dirty="0">
                <a:ea typeface="+mj-ea"/>
              </a:rPr>
            </a:br>
            <a:endParaRPr lang="en-US" altLang="ko-KR" sz="2000" b="1" kern="0" dirty="0"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결론 및 한계점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F5134F59-69EA-468E-804B-FC207293DD68}"/>
              </a:ext>
            </a:extLst>
          </p:cNvPr>
          <p:cNvSpPr txBox="1">
            <a:spLocks/>
          </p:cNvSpPr>
          <p:nvPr/>
        </p:nvSpPr>
        <p:spPr>
          <a:xfrm>
            <a:off x="785090" y="1754581"/>
            <a:ext cx="12247417" cy="5188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2996" indent="-172996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defRPr sz="1800">
                <a:solidFill>
                  <a:schemeClr val="tx1"/>
                </a:solidFill>
                <a:latin typeface="+mn-lt"/>
              </a:defRPr>
            </a:lvl2pPr>
            <a:lvl3pPr marL="345995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517404" indent="-171410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690402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1944989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454223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963457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472690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lvl="1" defTabSz="914400"/>
            <a:r>
              <a:rPr lang="ko-KR" altLang="en-US" b="1" kern="0" dirty="0"/>
              <a:t>결론</a:t>
            </a:r>
            <a:endParaRPr lang="en-US" altLang="ko-KR" sz="500" b="1" kern="0" dirty="0"/>
          </a:p>
          <a:p>
            <a:pPr lvl="1" defTabSz="914400"/>
            <a:endParaRPr lang="ko-KR" altLang="en-US" sz="500" b="1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의료서비스와 병실가격 간의 관계가 존재하나 병실가격에 비해 부족한 의료서비스를 제공하는 병원이 존재함</a:t>
            </a:r>
            <a:r>
              <a:rPr lang="en-US" altLang="ko-KR" sz="1400" kern="0" dirty="0"/>
              <a:t>.</a:t>
            </a:r>
          </a:p>
          <a:p>
            <a:pPr lvl="4" defTabSz="914400">
              <a:buFont typeface="한컴 고딕" panose="02000500000000000000" pitchFamily="2" charset="-127"/>
              <a:buChar char="▶"/>
            </a:pPr>
            <a:r>
              <a:rPr lang="en-US" altLang="ko-KR" sz="1400" kern="0" dirty="0"/>
              <a:t> </a:t>
            </a:r>
            <a:r>
              <a:rPr lang="ko-KR" altLang="en-US" sz="1400" kern="0" dirty="0"/>
              <a:t>의료분야는 정보 불균형이 크기에 지속적으로 병원에 대한 양적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질적 데이터 수집 및 공급을 통해 환자가 적절한 병원을 찾을 수 있도록 노력해야함</a:t>
            </a:r>
            <a:r>
              <a:rPr lang="en-US" altLang="ko-KR" sz="1400" kern="0" dirty="0"/>
              <a:t>.</a:t>
            </a:r>
          </a:p>
          <a:p>
            <a:pPr marL="517406" lvl="4" indent="0" defTabSz="914400">
              <a:buNone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수도권과 지방 간의 의료인력 및 장비의 격차가 크게 나타나고 있으며 광역시를 제외한 지역에서 더욱 극심하게 나타남</a:t>
            </a:r>
            <a:endParaRPr lang="en-US" altLang="ko-KR" sz="1400" kern="0" dirty="0"/>
          </a:p>
          <a:p>
            <a:pPr lvl="4" defTabSz="914400">
              <a:buFont typeface="한컴 고딕" panose="02000500000000000000" pitchFamily="2" charset="-127"/>
              <a:buChar char="▶"/>
            </a:pPr>
            <a:r>
              <a:rPr lang="ko-KR" altLang="en-US" sz="1400" kern="0" dirty="0"/>
              <a:t>의료인력에 대한 법적 근거 마련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간호등급제도 등을 통해 지방의 종합병원 인력 및 시설을 재정립하여 격차를 해결해야함</a:t>
            </a:r>
            <a:r>
              <a:rPr lang="en-US" altLang="ko-KR" sz="1400" kern="0" dirty="0"/>
              <a:t>.</a:t>
            </a:r>
          </a:p>
          <a:p>
            <a:pPr marL="0" lvl="1" indent="0" defTabSz="914400">
              <a:buNone/>
            </a:pPr>
            <a:endParaRPr lang="en-US" altLang="ko-KR" sz="1050" b="1" kern="0" dirty="0"/>
          </a:p>
          <a:p>
            <a:pPr lvl="1" defTabSz="914400"/>
            <a:r>
              <a:rPr lang="ko-KR" altLang="en-US" b="1" kern="0" dirty="0"/>
              <a:t>한계점</a:t>
            </a:r>
            <a:endParaRPr lang="en-US" altLang="ko-KR" sz="500" b="1" kern="0" dirty="0"/>
          </a:p>
          <a:p>
            <a:pPr lvl="1" defTabSz="914400"/>
            <a:endParaRPr lang="ko-KR" altLang="en-US" sz="500" b="1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간호사 수를 구하는 과정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의료인 수 </a:t>
            </a:r>
            <a:r>
              <a:rPr lang="en-US" altLang="ko-KR" sz="1400" kern="0" dirty="0"/>
              <a:t>– </a:t>
            </a:r>
            <a:r>
              <a:rPr lang="ko-KR" altLang="en-US" sz="1400" kern="0" dirty="0"/>
              <a:t>의사 수</a:t>
            </a:r>
            <a:r>
              <a:rPr lang="en-US" altLang="ko-KR" sz="1400" kern="0" dirty="0"/>
              <a:t>)</a:t>
            </a:r>
            <a:r>
              <a:rPr lang="ko-KR" altLang="en-US" sz="1400" kern="0" dirty="0"/>
              <a:t>에서 데이터의 품질이 좋지 않아 음의 값을 갖는 병원이 존재함</a:t>
            </a:r>
            <a:endParaRPr lang="en-US" altLang="ko-KR" sz="500" kern="0" dirty="0"/>
          </a:p>
          <a:p>
            <a:pPr lvl="4" defTabSz="914400">
              <a:buFont typeface="한컴 고딕" panose="02000500000000000000" pitchFamily="2" charset="-127"/>
              <a:buChar char="▶"/>
            </a:pPr>
            <a:r>
              <a:rPr lang="ko-KR" altLang="en-US" sz="1400" kern="0" dirty="0"/>
              <a:t> 해당병원의 경우 추가 정보 수집을 통해 해결했지만 최종데이터 기준월과 다를 수 있다는</a:t>
            </a:r>
            <a:endParaRPr lang="en-US" altLang="ko-KR" sz="1400" kern="0" dirty="0"/>
          </a:p>
          <a:p>
            <a:pPr marL="517406" lvl="4" indent="0" defTabSz="914400">
              <a:buNone/>
            </a:pPr>
            <a:r>
              <a:rPr lang="en-US" altLang="ko-KR" sz="1400" kern="0" dirty="0"/>
              <a:t>   </a:t>
            </a:r>
            <a:r>
              <a:rPr lang="ko-KR" altLang="en-US" sz="1400" kern="0" dirty="0"/>
              <a:t>  문제점 발생</a:t>
            </a:r>
            <a:r>
              <a:rPr lang="en-US" altLang="ko-KR" sz="1400" kern="0" dirty="0"/>
              <a:t>.</a:t>
            </a:r>
            <a:r>
              <a:rPr lang="ko-KR" altLang="en-US" sz="1400" kern="0" dirty="0"/>
              <a:t> 또한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일반병원으로 범위를 넓힌다면 수작업을 통해 해결이 불가함</a:t>
            </a:r>
            <a:r>
              <a:rPr lang="en-US" altLang="ko-KR" sz="1400" kern="0" dirty="0"/>
              <a:t>.</a:t>
            </a:r>
          </a:p>
          <a:p>
            <a:pPr lvl="3" defTabSz="914400">
              <a:buFont typeface="Arial" pitchFamily="34" charset="0"/>
              <a:buChar char="•"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상급 병실 가격 데이터 활용 및 주관적 정보 부족</a:t>
            </a:r>
            <a:endParaRPr lang="en-US" altLang="ko-KR" sz="500" kern="0" dirty="0"/>
          </a:p>
          <a:p>
            <a:pPr lvl="4" defTabSz="914400">
              <a:buFont typeface="한컴 고딕" panose="02000500000000000000" pitchFamily="2" charset="-127"/>
              <a:buChar char="▶"/>
            </a:pPr>
            <a:r>
              <a:rPr lang="ko-KR" altLang="en-US" sz="1400" kern="0" dirty="0"/>
              <a:t> 대부분의 사람이 이용하는 일반 병실 가격 데이터를 적용하지 못해 대표성이 떨어질 수 있으며 </a:t>
            </a:r>
            <a:endParaRPr lang="en-US" altLang="ko-KR" sz="1400" kern="0" dirty="0"/>
          </a:p>
          <a:p>
            <a:pPr marL="517406" lvl="4" indent="0" defTabSz="914400">
              <a:buNone/>
            </a:pPr>
            <a:r>
              <a:rPr lang="ko-KR" altLang="en-US" sz="1400" kern="0" dirty="0"/>
              <a:t>     환자들의 리뷰 데이터 혹은 병원 내 의사에 따라 다른 리뷰 정보를 추가하지 못해 질적 판단이 불가함</a:t>
            </a:r>
            <a:r>
              <a:rPr lang="en-US" altLang="ko-KR" sz="1400" kern="0" dirty="0"/>
              <a:t>.</a:t>
            </a:r>
            <a:r>
              <a:rPr lang="ko-KR" altLang="en-US" sz="1400" kern="0" dirty="0"/>
              <a:t> </a:t>
            </a: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ko-KR" altLang="en-US" sz="600" kern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7ACFFE-2BA3-48AC-80D4-4577EA2D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563" y="4376285"/>
            <a:ext cx="3329945" cy="196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6CA6A3-D7C3-4276-A0FD-A595DB25CB3D}"/>
              </a:ext>
            </a:extLst>
          </p:cNvPr>
          <p:cNvSpPr/>
          <p:nvPr/>
        </p:nvSpPr>
        <p:spPr>
          <a:xfrm>
            <a:off x="10707189" y="6138397"/>
            <a:ext cx="911860" cy="635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20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8E34155-6EFC-4B4F-A82F-7D776065EC0A}"/>
              </a:ext>
            </a:extLst>
          </p:cNvPr>
          <p:cNvSpPr txBox="1">
            <a:spLocks/>
          </p:cNvSpPr>
          <p:nvPr/>
        </p:nvSpPr>
        <p:spPr>
          <a:xfrm>
            <a:off x="789457" y="1686719"/>
            <a:ext cx="8915400" cy="43989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sz="1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2996" indent="-172996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rgbClr val="860202"/>
              </a:buClr>
              <a:buSzPct val="100000"/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2pPr>
            <a:lvl3pPr marL="345995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rgbClr val="860202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517404" indent="-171410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690402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1944989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454223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963457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472690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sz="2400" b="1" kern="0" dirty="0">
                <a:ea typeface="+mj-ea"/>
              </a:rPr>
              <a:t>Data Structure</a:t>
            </a:r>
            <a:endParaRPr lang="en-US" sz="2400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altLang="ko-KR" sz="2000" b="1" kern="0" dirty="0">
              <a:latin typeface="+mj-lt"/>
              <a:ea typeface="+mj-ea"/>
            </a:endParaRPr>
          </a:p>
          <a:p>
            <a:pPr marL="342900" indent="-342900" defTabSz="914400"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en-US" altLang="ko-KR" sz="2400" b="1" kern="0" dirty="0">
                <a:ea typeface="+mj-ea"/>
              </a:rPr>
              <a:t> Preprocessing &amp;</a:t>
            </a:r>
            <a:r>
              <a:rPr lang="ko-KR" altLang="en-US" sz="2400" b="1" kern="0" dirty="0">
                <a:ea typeface="+mj-ea"/>
              </a:rPr>
              <a:t> </a:t>
            </a:r>
            <a:r>
              <a:rPr lang="en-US" altLang="ko-KR" sz="2400" b="1" kern="0" dirty="0">
                <a:ea typeface="+mj-ea"/>
              </a:rPr>
              <a:t>EDA</a:t>
            </a:r>
            <a:endParaRPr lang="en-US" altLang="ko-KR" sz="2400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sz="2000" kern="0" dirty="0">
              <a:latin typeface="+mj-lt"/>
              <a:ea typeface="+mj-ea"/>
            </a:endParaRPr>
          </a:p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sz="2400" b="1" kern="0" dirty="0">
                <a:ea typeface="+mj-ea"/>
              </a:rPr>
              <a:t>Research 	Question</a:t>
            </a: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altLang="ko-KR" sz="2000" kern="0" dirty="0">
              <a:latin typeface="+mj-lt"/>
              <a:ea typeface="+mj-ea"/>
            </a:endParaRPr>
          </a:p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altLang="ko-KR" sz="2400" b="1" kern="0" dirty="0"/>
              <a:t>Conclusion</a:t>
            </a:r>
            <a:endParaRPr lang="ko-KR" altLang="en-US" sz="2400" b="1" kern="0" dirty="0"/>
          </a:p>
          <a:p>
            <a:pPr lvl="1" indent="0" defTabSz="914400">
              <a:buClr>
                <a:schemeClr val="tx1"/>
              </a:buClr>
              <a:buNone/>
            </a:pPr>
            <a:endParaRPr lang="en-US" altLang="ko-KR" sz="1600" kern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D1B87-B7A6-4022-868D-F12A95C87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30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altLang="ko-KR" sz="2000" b="1" kern="0" dirty="0">
                <a:ea typeface="+mj-ea"/>
              </a:rPr>
              <a:t>Data Structure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 확인 및 수집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11497"/>
              </p:ext>
            </p:extLst>
          </p:nvPr>
        </p:nvGraphicFramePr>
        <p:xfrm>
          <a:off x="1066798" y="1808166"/>
          <a:ext cx="11684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3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Additional Data integration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3142C9-09E4-42B2-9C33-027DC20C5D53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>
          <a:xfrm>
            <a:off x="7494802" y="3884079"/>
            <a:ext cx="2055598" cy="1169965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D257B2-1868-4A8B-9F0A-2A9F79449DD8}"/>
              </a:ext>
            </a:extLst>
          </p:cNvPr>
          <p:cNvSpPr/>
          <p:nvPr/>
        </p:nvSpPr>
        <p:spPr>
          <a:xfrm>
            <a:off x="9550400" y="4323264"/>
            <a:ext cx="3200401" cy="146155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상급병실료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최저 및 최고비용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54FDC6-F85B-48A2-9F0C-9EEFEB46BD4A}"/>
              </a:ext>
            </a:extLst>
          </p:cNvPr>
          <p:cNvSpPr/>
          <p:nvPr/>
        </p:nvSpPr>
        <p:spPr>
          <a:xfrm>
            <a:off x="9550400" y="2462627"/>
            <a:ext cx="3200401" cy="146155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시도별 의료인력현황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연령별 인구현황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0EE6669-BDBA-4C36-B0AD-6FF47B92659A}"/>
              </a:ext>
            </a:extLst>
          </p:cNvPr>
          <p:cNvCxnSpPr>
            <a:cxnSpLocks/>
            <a:stCxn id="45" idx="3"/>
            <a:endCxn id="18" idx="1"/>
          </p:cNvCxnSpPr>
          <p:nvPr/>
        </p:nvCxnSpPr>
        <p:spPr>
          <a:xfrm flipV="1">
            <a:off x="7494802" y="3193407"/>
            <a:ext cx="2055598" cy="690672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3DF343-800C-4BEF-8611-CC54650D58C3}"/>
              </a:ext>
            </a:extLst>
          </p:cNvPr>
          <p:cNvSpPr txBox="1"/>
          <p:nvPr/>
        </p:nvSpPr>
        <p:spPr>
          <a:xfrm>
            <a:off x="10335469" y="3919368"/>
            <a:ext cx="1630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 https://kosis.kr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548D96-B515-48AE-9AC6-3D5B0558E7A7}"/>
              </a:ext>
            </a:extLst>
          </p:cNvPr>
          <p:cNvSpPr txBox="1"/>
          <p:nvPr/>
        </p:nvSpPr>
        <p:spPr>
          <a:xfrm>
            <a:off x="10185992" y="5756554"/>
            <a:ext cx="192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 http://www.hira.or.kr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718053CF-4916-42B3-A714-FCF49CF240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5090" y="6193573"/>
            <a:ext cx="12247418" cy="1330714"/>
          </a:xfrm>
        </p:spPr>
        <p:txBody>
          <a:bodyPr/>
          <a:lstStyle/>
          <a:p>
            <a:pPr lvl="1"/>
            <a:r>
              <a:rPr lang="en-US" altLang="ko-KR" b="1" dirty="0"/>
              <a:t> R.Q </a:t>
            </a:r>
            <a:r>
              <a:rPr lang="ko-KR" altLang="en-US" b="1" dirty="0"/>
              <a:t>관련 데이터 수집 및 통합</a:t>
            </a:r>
            <a:endParaRPr lang="en-US" altLang="ko-KR" b="1" dirty="0"/>
          </a:p>
          <a:p>
            <a:pPr lvl="1"/>
            <a:endParaRPr lang="ko-KR" altLang="en-US" sz="1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상급병실료</a:t>
            </a:r>
            <a:r>
              <a:rPr lang="ko-KR" altLang="en-US" sz="1400" dirty="0"/>
              <a:t> 데이터는 기존 데이터에 통합하는 과정을 수행했으며 인력 및 인구 현황 데이터는 참고자료로 사용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1FEB32-BF24-4FAA-87EE-9553DB87FB01}"/>
              </a:ext>
            </a:extLst>
          </p:cNvPr>
          <p:cNvSpPr txBox="1"/>
          <p:nvPr/>
        </p:nvSpPr>
        <p:spPr>
          <a:xfrm>
            <a:off x="2826622" y="5345772"/>
            <a:ext cx="303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팀 프로젝트를 통해 생성한 최종 데이터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309484B-AF7B-4FAA-8969-AD260FB5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9725" y="2462627"/>
            <a:ext cx="6305077" cy="28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2"/>
            </a:pPr>
            <a:r>
              <a:rPr lang="en-US" altLang="ko-KR" sz="2000" b="1" kern="0" dirty="0">
                <a:ea typeface="+mj-ea"/>
              </a:rPr>
              <a:t>Preprocessing &amp;</a:t>
            </a:r>
            <a:r>
              <a:rPr lang="ko-KR" altLang="en-US" sz="2000" b="1" kern="0" dirty="0">
                <a:ea typeface="+mj-ea"/>
              </a:rPr>
              <a:t> </a:t>
            </a:r>
            <a:r>
              <a:rPr lang="en-US" altLang="ko-KR" sz="2000" b="1" kern="0" dirty="0">
                <a:ea typeface="+mj-ea"/>
              </a:rPr>
              <a:t>EDA</a:t>
            </a:r>
            <a:endParaRPr lang="en-US" altLang="ko-KR" sz="2000" kern="0" dirty="0"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팀 프로젝트에서 정하지 못한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83265"/>
              </p:ext>
            </p:extLst>
          </p:nvPr>
        </p:nvGraphicFramePr>
        <p:xfrm>
          <a:off x="1066799" y="1808166"/>
          <a:ext cx="4998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176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굿닥</a:t>
                      </a:r>
                      <a:r>
                        <a:rPr lang="ko-KR" altLang="en-US" sz="1600" dirty="0"/>
                        <a:t> 평점 </a:t>
                      </a:r>
                      <a:r>
                        <a:rPr lang="en-US" altLang="ko-KR" sz="1600" dirty="0"/>
                        <a:t>NA imputation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08F1B87-F4A4-45B8-9483-193204EB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2186404"/>
            <a:ext cx="2240464" cy="16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9AE5DA-499D-450F-B9FF-3FBFF426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10" y="2209865"/>
            <a:ext cx="2240464" cy="160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C10A6BC-146E-4740-9444-83AC177F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930635"/>
            <a:ext cx="2193953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84B90D-5F15-446F-98F4-F2D906E6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10" y="3955835"/>
            <a:ext cx="2238464" cy="16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511832F-1922-4313-8D81-F8DFA9AC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5549871"/>
            <a:ext cx="2193955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559887B-FFF3-478B-9C27-E8EEAE3B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10" y="5562471"/>
            <a:ext cx="2238465" cy="16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55045848-4BDC-4FF7-8999-46CBF05B752E}"/>
              </a:ext>
            </a:extLst>
          </p:cNvPr>
          <p:cNvSpPr/>
          <p:nvPr/>
        </p:nvSpPr>
        <p:spPr>
          <a:xfrm>
            <a:off x="3338284" y="4064556"/>
            <a:ext cx="488225" cy="1308476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1CE7EC43-0357-4268-8CBD-FD07F7895A68}"/>
              </a:ext>
            </a:extLst>
          </p:cNvPr>
          <p:cNvSpPr/>
          <p:nvPr/>
        </p:nvSpPr>
        <p:spPr>
          <a:xfrm>
            <a:off x="3338283" y="2305612"/>
            <a:ext cx="488225" cy="1308476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AF618273-9DED-4CAF-9EB3-4B3AC1EE7A55}"/>
              </a:ext>
            </a:extLst>
          </p:cNvPr>
          <p:cNvSpPr/>
          <p:nvPr/>
        </p:nvSpPr>
        <p:spPr>
          <a:xfrm>
            <a:off x="3338282" y="5689344"/>
            <a:ext cx="488225" cy="1308476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내용 개체 틀 3">
            <a:extLst>
              <a:ext uri="{FF2B5EF4-FFF2-40B4-BE49-F238E27FC236}">
                <a16:creationId xmlns:a16="http://schemas.microsoft.com/office/drawing/2014/main" id="{C420436A-2B20-4BF1-8040-66AFA0B14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6" y="1832985"/>
            <a:ext cx="7141799" cy="4633062"/>
          </a:xfrm>
        </p:spPr>
        <p:txBody>
          <a:bodyPr/>
          <a:lstStyle/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/>
              <a:t>팀 프로젝트의 경우 다양한 기법을 소개하는 것에 그쳐</a:t>
            </a:r>
            <a:r>
              <a:rPr lang="en-US" altLang="ko-KR" sz="1400" dirty="0"/>
              <a:t>,</a:t>
            </a:r>
            <a:r>
              <a:rPr lang="ko-KR" altLang="en-US" sz="1400" dirty="0"/>
              <a:t> 가장 타당한 </a:t>
            </a:r>
            <a:r>
              <a:rPr lang="ko-KR" altLang="en-US" sz="1400" dirty="0" err="1"/>
              <a:t>결측치</a:t>
            </a:r>
            <a:endParaRPr lang="en-US" altLang="ko-KR" sz="1400" dirty="0"/>
          </a:p>
          <a:p>
            <a:pPr marL="345994" lvl="3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처리 방안에 대해 찾아보고자 아래와 같은 과정을 진행함</a:t>
            </a: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/>
              <a:t>최종데이터 </a:t>
            </a:r>
            <a:r>
              <a:rPr lang="en-US" altLang="ko-KR" sz="1400" dirty="0"/>
              <a:t>50</a:t>
            </a:r>
            <a:r>
              <a:rPr lang="ko-KR" altLang="en-US" sz="1400" dirty="0"/>
              <a:t>개 행의 만족도를 </a:t>
            </a:r>
            <a:r>
              <a:rPr lang="en-US" altLang="ko-KR" sz="1400" dirty="0"/>
              <a:t>NA</a:t>
            </a:r>
            <a:r>
              <a:rPr lang="ko-KR" altLang="en-US" sz="1400" dirty="0"/>
              <a:t>로 대입하여 생성된 데이터에 대한 </a:t>
            </a:r>
            <a:r>
              <a:rPr lang="en-US" altLang="ko-KR" sz="1400" dirty="0"/>
              <a:t>NA imputation</a:t>
            </a:r>
            <a:r>
              <a:rPr lang="ko-KR" altLang="en-US" sz="1400" dirty="0"/>
              <a:t>을 각 만족도별로 처리한 뒤 예측 값과 실제 값을 비교하여 </a:t>
            </a:r>
            <a:r>
              <a:rPr lang="en-US" altLang="ko-KR" sz="1400" dirty="0"/>
              <a:t>MSE</a:t>
            </a:r>
            <a:r>
              <a:rPr lang="ko-KR" altLang="en-US" sz="1400" dirty="0"/>
              <a:t>값을 도출함</a:t>
            </a: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/>
              <a:t>그 결과 모든 만족도에서 </a:t>
            </a:r>
            <a:r>
              <a:rPr lang="en-US" altLang="ko-KR" sz="1400" dirty="0" err="1"/>
              <a:t>Knn</a:t>
            </a:r>
            <a:r>
              <a:rPr lang="ko-KR" altLang="en-US" sz="1400" dirty="0"/>
              <a:t>을 이용한 </a:t>
            </a:r>
            <a:r>
              <a:rPr lang="en-US" altLang="ko-KR" sz="1400" dirty="0"/>
              <a:t>MSE</a:t>
            </a:r>
            <a:r>
              <a:rPr lang="ko-KR" altLang="en-US" sz="1400" dirty="0"/>
              <a:t>값이 가장 낮게 나타남</a:t>
            </a: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/>
              <a:t>추가적으로 </a:t>
            </a:r>
            <a:r>
              <a:rPr lang="en-US" altLang="ko-KR" sz="1400" dirty="0"/>
              <a:t>K</a:t>
            </a:r>
            <a:r>
              <a:rPr lang="ko-KR" altLang="en-US" sz="1400" dirty="0"/>
              <a:t>에 따라 다른 결과가 나오기 때문에 </a:t>
            </a:r>
            <a:r>
              <a:rPr lang="en-US" altLang="ko-KR" sz="1400" dirty="0"/>
              <a:t>20</a:t>
            </a:r>
            <a:r>
              <a:rPr lang="ko-KR" altLang="en-US" sz="1400" dirty="0"/>
              <a:t>까지의 값을 대입하여</a:t>
            </a:r>
            <a:endParaRPr lang="en-US" altLang="ko-KR" sz="1400" dirty="0"/>
          </a:p>
          <a:p>
            <a:pPr marL="345994" lvl="3" indent="0">
              <a:buNone/>
            </a:pPr>
            <a:r>
              <a:rPr lang="ko-KR" altLang="en-US" sz="1400" dirty="0"/>
              <a:t>    최적의 </a:t>
            </a:r>
            <a:r>
              <a:rPr lang="en-US" altLang="ko-KR" sz="1400" dirty="0"/>
              <a:t>K</a:t>
            </a:r>
            <a:r>
              <a:rPr lang="ko-KR" altLang="en-US" sz="1400" dirty="0"/>
              <a:t>를 도출하고 이를 통해 최종데이터를 생성함</a:t>
            </a: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34344-49B8-4C4A-9692-48AEC0F58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652" y="2740809"/>
            <a:ext cx="6901143" cy="14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78F1A8-AFDB-4290-AF37-48B0A7EF4D93}"/>
              </a:ext>
            </a:extLst>
          </p:cNvPr>
          <p:cNvSpPr/>
          <p:nvPr/>
        </p:nvSpPr>
        <p:spPr>
          <a:xfrm>
            <a:off x="12263565" y="3322760"/>
            <a:ext cx="198120" cy="148266"/>
          </a:xfrm>
          <a:prstGeom prst="rect">
            <a:avLst/>
          </a:prstGeom>
          <a:noFill/>
          <a:ln>
            <a:solidFill>
              <a:srgbClr val="447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677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2"/>
            </a:pPr>
            <a:r>
              <a:rPr lang="en-US" altLang="ko-KR" sz="2000" b="1" kern="0" dirty="0">
                <a:ea typeface="+mj-ea"/>
              </a:rPr>
              <a:t>Preprocessing &amp;</a:t>
            </a:r>
            <a:r>
              <a:rPr lang="ko-KR" altLang="en-US" sz="2000" b="1" kern="0" dirty="0">
                <a:ea typeface="+mj-ea"/>
              </a:rPr>
              <a:t> </a:t>
            </a:r>
            <a:r>
              <a:rPr lang="en-US" altLang="ko-KR" sz="2000" b="1" kern="0" dirty="0">
                <a:ea typeface="+mj-ea"/>
              </a:rPr>
              <a:t>EDA</a:t>
            </a:r>
            <a:endParaRPr lang="en-US" altLang="ko-KR" sz="2000" kern="0" dirty="0"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추가데이터에 대한 </a:t>
            </a:r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10304"/>
              </p:ext>
            </p:extLst>
          </p:nvPr>
        </p:nvGraphicFramePr>
        <p:xfrm>
          <a:off x="1066798" y="1808166"/>
          <a:ext cx="119657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71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상급병실료</a:t>
                      </a:r>
                      <a:r>
                        <a:rPr lang="ko-KR" altLang="en-US" sz="1600" dirty="0"/>
                        <a:t>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1035" name="Picture 11">
            <a:extLst>
              <a:ext uri="{FF2B5EF4-FFF2-40B4-BE49-F238E27FC236}">
                <a16:creationId xmlns:a16="http://schemas.microsoft.com/office/drawing/2014/main" id="{3C47DA6F-7B81-46C7-8E67-86FBA66B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2422201"/>
            <a:ext cx="4907309" cy="291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26C42085-200E-47FA-AC5C-79E5D268E8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66797" y="5766593"/>
            <a:ext cx="11965711" cy="1330714"/>
          </a:xfrm>
        </p:spPr>
        <p:txBody>
          <a:bodyPr/>
          <a:lstStyle/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/>
              <a:t>병원 별 </a:t>
            </a:r>
            <a:r>
              <a:rPr lang="en-US" altLang="ko-KR" sz="1400" dirty="0"/>
              <a:t>1</a:t>
            </a:r>
            <a:r>
              <a:rPr lang="ko-KR" altLang="en-US" sz="1400" dirty="0"/>
              <a:t>인실 비용의 평균은 </a:t>
            </a:r>
            <a:r>
              <a:rPr lang="en-US" altLang="ko-KR" sz="1400" dirty="0"/>
              <a:t>10</a:t>
            </a:r>
            <a:r>
              <a:rPr lang="ko-KR" altLang="en-US" sz="1400" dirty="0"/>
              <a:t>만원</a:t>
            </a:r>
            <a:r>
              <a:rPr lang="en-US" altLang="ko-KR" sz="1400" dirty="0"/>
              <a:t>~20</a:t>
            </a:r>
            <a:r>
              <a:rPr lang="ko-KR" altLang="en-US" sz="1400" dirty="0"/>
              <a:t>만원 대 값의 빈도수가 높게 나타나고 있으며 가격이 오를수록 병원의 수가 줄어들고 있다</a:t>
            </a:r>
            <a:r>
              <a:rPr lang="en-US" altLang="ko-KR" sz="1400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인실 비용의 평균과 기존 데이터의 주요 변수 간의 </a:t>
            </a:r>
            <a:r>
              <a:rPr lang="ko-KR" altLang="en-US" sz="1400" dirty="0" err="1"/>
              <a:t>산점도를</a:t>
            </a:r>
            <a:r>
              <a:rPr lang="ko-KR" altLang="en-US" sz="1400" dirty="0"/>
              <a:t> 통해 여러 변수에서 어느정도 상관관계가 있음을 확인할 수 있다</a:t>
            </a:r>
            <a:r>
              <a:rPr lang="en-US" altLang="ko-KR" sz="1400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lvl="3">
              <a:buClr>
                <a:schemeClr val="accent6">
                  <a:lumMod val="50000"/>
                </a:schemeClr>
              </a:buClr>
              <a:buFont typeface="한컴 고딕" panose="02000500000000000000" pitchFamily="2" charset="-127"/>
              <a:buChar char="▶"/>
            </a:pPr>
            <a:r>
              <a:rPr lang="ko-KR" altLang="en-US" sz="1400" dirty="0"/>
              <a:t> 최종적으로 추가자료통합을 통해 </a:t>
            </a:r>
            <a:r>
              <a:rPr lang="ko-KR" altLang="en-US" sz="1400" dirty="0" err="1"/>
              <a:t>상급병실료</a:t>
            </a:r>
            <a:r>
              <a:rPr lang="ko-KR" altLang="en-US" sz="1400" dirty="0"/>
              <a:t> 별 병원 특성을 파악해보고자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1059A035-4DC9-4B55-97F6-FCA9FB05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07" y="2160761"/>
            <a:ext cx="7058402" cy="351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0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2"/>
            </a:pPr>
            <a:r>
              <a:rPr lang="en-US" altLang="ko-KR" sz="2000" b="1" kern="0" dirty="0">
                <a:ea typeface="+mj-ea"/>
              </a:rPr>
              <a:t>Preprocessing &amp;</a:t>
            </a:r>
            <a:r>
              <a:rPr lang="ko-KR" altLang="en-US" sz="2000" b="1" kern="0" dirty="0">
                <a:ea typeface="+mj-ea"/>
              </a:rPr>
              <a:t> </a:t>
            </a:r>
            <a:r>
              <a:rPr lang="en-US" altLang="ko-KR" sz="2000" b="1" kern="0" dirty="0">
                <a:ea typeface="+mj-ea"/>
              </a:rPr>
              <a:t>EDA</a:t>
            </a:r>
            <a:endParaRPr lang="en-US" altLang="ko-KR" sz="2000" kern="0" dirty="0"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추가데이터에 대한 </a:t>
            </a:r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97827"/>
              </p:ext>
            </p:extLst>
          </p:nvPr>
        </p:nvGraphicFramePr>
        <p:xfrm>
          <a:off x="1066798" y="1808166"/>
          <a:ext cx="119657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71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시도별 의료인력현황</a:t>
                      </a:r>
                      <a:r>
                        <a:rPr lang="en-US" altLang="ko-KR" sz="1600" dirty="0"/>
                        <a:t> &amp; </a:t>
                      </a:r>
                      <a:r>
                        <a:rPr lang="ko-KR" altLang="en-US" sz="1600" dirty="0"/>
                        <a:t>연령별 인구현황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35CA439-4F5B-4139-B1B3-7F9D6935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3" y="2263801"/>
            <a:ext cx="2949907" cy="36909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73B609-1879-40FC-9D96-1D44E669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33" y="2285098"/>
            <a:ext cx="2949906" cy="36985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F89375-B594-40B3-8FE2-3CA6DA27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631" y="2290925"/>
            <a:ext cx="2949906" cy="3736904"/>
          </a:xfrm>
          <a:prstGeom prst="rect">
            <a:avLst/>
          </a:prstGeom>
        </p:spPr>
      </p:pic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B17D1CED-D593-4E81-8BF4-CC0B652AEB6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66798" y="6066408"/>
            <a:ext cx="10881363" cy="1254955"/>
          </a:xfrm>
        </p:spPr>
        <p:txBody>
          <a:bodyPr/>
          <a:lstStyle/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/>
              <a:t>의료인력 </a:t>
            </a:r>
            <a:r>
              <a:rPr lang="en-US" altLang="ko-KR" sz="1400" dirty="0"/>
              <a:t>1</a:t>
            </a:r>
            <a:r>
              <a:rPr lang="ko-KR" altLang="en-US" sz="1400" dirty="0"/>
              <a:t>명당 병상 수 확인 결과 수도권에 비해 지방에서 인력의 부담이 클 것으로 예상된다</a:t>
            </a:r>
            <a:r>
              <a:rPr lang="en-US" altLang="ko-KR" sz="1400" dirty="0"/>
              <a:t>.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sz="1400" dirty="0"/>
              <a:t>60</a:t>
            </a:r>
            <a:r>
              <a:rPr lang="ko-KR" altLang="en-US" sz="1400" dirty="0"/>
              <a:t>세 이상 인구 비율 또한 지방에서 높게 나타나고 있다</a:t>
            </a:r>
            <a:r>
              <a:rPr lang="en-US" altLang="ko-KR" sz="1400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lvl="3">
              <a:buClr>
                <a:schemeClr val="accent6">
                  <a:lumMod val="50000"/>
                </a:schemeClr>
              </a:buClr>
              <a:buFont typeface="한컴 고딕" panose="02000500000000000000" pitchFamily="2" charset="-127"/>
              <a:buChar char="▶"/>
            </a:pPr>
            <a:r>
              <a:rPr lang="ko-KR" altLang="en-US" sz="1400" dirty="0"/>
              <a:t> 통합 데이터의 지방 종합병원 현황을 살펴보고 인력이 적절하게 배치되어 있는지 확인해보고자 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0804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3"/>
            </a:pPr>
            <a:r>
              <a:rPr lang="en-US" altLang="ko-KR" sz="2000" b="1" kern="0" dirty="0">
                <a:ea typeface="+mj-ea"/>
              </a:rPr>
              <a:t>Research Question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상급병실료</a:t>
            </a:r>
            <a:r>
              <a:rPr lang="ko-KR" altLang="en-US" dirty="0"/>
              <a:t> 별 병원의 특성의 파악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46926"/>
              </p:ext>
            </p:extLst>
          </p:nvPr>
        </p:nvGraphicFramePr>
        <p:xfrm>
          <a:off x="868512" y="2493817"/>
          <a:ext cx="12163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997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그룹별 주요변수 평균 값 </a:t>
                      </a:r>
                      <a:r>
                        <a:rPr lang="en-US" altLang="ko-KR" sz="1600" dirty="0" err="1"/>
                        <a:t>barplot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B17D1CED-D593-4E81-8BF4-CC0B652AEB6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5092" y="1808167"/>
            <a:ext cx="12247419" cy="583342"/>
          </a:xfrm>
        </p:spPr>
        <p:txBody>
          <a:bodyPr/>
          <a:lstStyle/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상급병실료</a:t>
            </a:r>
            <a:r>
              <a:rPr lang="ko-KR" altLang="en-US" sz="1400" dirty="0"/>
              <a:t> 평균비용을 기준으로 </a:t>
            </a:r>
            <a:r>
              <a:rPr lang="en-US" altLang="ko-KR" sz="1400" dirty="0"/>
              <a:t>5</a:t>
            </a:r>
            <a:r>
              <a:rPr lang="ko-KR" altLang="en-US" sz="1400" dirty="0"/>
              <a:t>구간 나누어 그룹을 부여함 </a:t>
            </a:r>
            <a:r>
              <a:rPr lang="en-US" altLang="ko-KR" sz="1400" dirty="0"/>
              <a:t>(</a:t>
            </a:r>
            <a:r>
              <a:rPr lang="ko-KR" altLang="en-US" sz="1400" dirty="0"/>
              <a:t>그룹</a:t>
            </a:r>
            <a:r>
              <a:rPr lang="en-US" altLang="ko-KR" sz="1400" dirty="0"/>
              <a:t>0: </a:t>
            </a:r>
            <a:r>
              <a:rPr lang="ko-KR" altLang="en-US" sz="1400" dirty="0"/>
              <a:t>가장 저렴한 가격대 병원</a:t>
            </a:r>
            <a:r>
              <a:rPr lang="en-US" altLang="ko-KR" sz="1400" dirty="0"/>
              <a:t> ~ </a:t>
            </a:r>
            <a:r>
              <a:rPr lang="ko-KR" altLang="en-US" sz="1400" dirty="0"/>
              <a:t>그룹</a:t>
            </a:r>
            <a:r>
              <a:rPr lang="en-US" altLang="ko-KR" sz="1400" dirty="0"/>
              <a:t>4: </a:t>
            </a:r>
            <a:r>
              <a:rPr lang="ko-KR" altLang="en-US" sz="1400" dirty="0"/>
              <a:t>가장 비싼 가격대 병원</a:t>
            </a:r>
            <a:r>
              <a:rPr lang="en-US" altLang="ko-KR" sz="1400" dirty="0"/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400" dirty="0"/>
              <a:t>이를 통해 얻은 그룹별 주요변수의 시각화 결과는 아래와 같다</a:t>
            </a:r>
            <a:r>
              <a:rPr lang="en-US" altLang="ko-KR" sz="1400" dirty="0"/>
              <a:t>.</a:t>
            </a:r>
          </a:p>
          <a:p>
            <a:pPr marL="345994" lvl="3" indent="0">
              <a:buNone/>
            </a:pPr>
            <a:endParaRPr lang="en-US" altLang="ko-KR" sz="1400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97A9FC6-2FAB-494E-BCB4-1721A566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2" y="2874236"/>
            <a:ext cx="12163996" cy="43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2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3"/>
            </a:pPr>
            <a:r>
              <a:rPr lang="en-US" altLang="ko-KR" sz="2000" b="1" kern="0">
                <a:ea typeface="+mj-ea"/>
              </a:rPr>
              <a:t>Research Question</a:t>
            </a:r>
            <a:endParaRPr lang="en-US" altLang="ko-KR" sz="2000" b="1" kern="0" dirty="0"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상급병실료</a:t>
            </a:r>
            <a:r>
              <a:rPr lang="ko-KR" altLang="en-US" dirty="0"/>
              <a:t> 별 병원의 특성의 파악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17972"/>
              </p:ext>
            </p:extLst>
          </p:nvPr>
        </p:nvGraphicFramePr>
        <p:xfrm>
          <a:off x="785090" y="3846488"/>
          <a:ext cx="12163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997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최저가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최고가 병원그룹의 주요변수 </a:t>
                      </a:r>
                      <a:r>
                        <a:rPr lang="en-US" altLang="ko-KR" sz="1600" dirty="0" err="1"/>
                        <a:t>barplot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F5134F59-69EA-468E-804B-FC207293DD68}"/>
              </a:ext>
            </a:extLst>
          </p:cNvPr>
          <p:cNvSpPr txBox="1">
            <a:spLocks/>
          </p:cNvSpPr>
          <p:nvPr/>
        </p:nvSpPr>
        <p:spPr>
          <a:xfrm>
            <a:off x="785090" y="1772920"/>
            <a:ext cx="12372110" cy="2277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2996" indent="-172996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defRPr sz="1800">
                <a:solidFill>
                  <a:schemeClr val="tx1"/>
                </a:solidFill>
                <a:latin typeface="+mn-lt"/>
              </a:defRPr>
            </a:lvl2pPr>
            <a:lvl3pPr marL="345995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517404" indent="-171410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690402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1944989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454223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963457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472690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lvl="1" defTabSz="914400"/>
            <a:r>
              <a:rPr lang="en-US" altLang="ko-KR" b="1" kern="0" dirty="0"/>
              <a:t> </a:t>
            </a:r>
            <a:r>
              <a:rPr lang="ko-KR" altLang="en-US" b="1" kern="0" dirty="0"/>
              <a:t>그룹별 특성 파악결과</a:t>
            </a:r>
            <a:endParaRPr lang="en-US" altLang="ko-KR" b="1" kern="0" dirty="0"/>
          </a:p>
          <a:p>
            <a:pPr lvl="1" defTabSz="914400"/>
            <a:endParaRPr lang="ko-KR" altLang="en-US" sz="100" b="1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전문의 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병상</a:t>
            </a:r>
            <a:r>
              <a:rPr lang="en-US" altLang="ko-KR" sz="1400" kern="0" dirty="0"/>
              <a:t>,</a:t>
            </a:r>
            <a:r>
              <a:rPr lang="ko-KR" altLang="en-US" sz="1400" kern="0" dirty="0"/>
              <a:t> 진료 과목 등 대부분의 항목에서 병실 가격이 높아질수록 수가 증가함을 확인함</a:t>
            </a: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특히 최종점수에서도 그룹 간의 차이가 나타나 높은 가격을 지불할수록 어느정도 보장된 서비스를 받을 수 있을 것으로 예상됨</a:t>
            </a: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하지만 저렴한 가격대의 병원에서도 높은 점수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많은 의료진을 가진 곳이 존재했으며 반대로 비싼 가격대의 병원에서 낮은 점수와 적은 의료진을 가진 곳이 존재함</a:t>
            </a:r>
            <a:endParaRPr lang="en-US" altLang="ko-KR" sz="14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lvl="3" defTabSz="914400">
              <a:buFont typeface="한컴 고딕" panose="02000500000000000000" pitchFamily="2" charset="-127"/>
              <a:buChar char="▶"/>
            </a:pPr>
            <a:r>
              <a:rPr lang="ko-KR" altLang="en-US" sz="1400" kern="0" dirty="0"/>
              <a:t> </a:t>
            </a:r>
            <a:r>
              <a:rPr lang="ko-KR" altLang="en-US" sz="1400" b="1" kern="0" dirty="0"/>
              <a:t>즉</a:t>
            </a:r>
            <a:r>
              <a:rPr lang="en-US" altLang="ko-KR" sz="1400" b="1" kern="0" dirty="0"/>
              <a:t>, </a:t>
            </a:r>
            <a:r>
              <a:rPr lang="ko-KR" altLang="en-US" sz="1400" b="1" kern="0" dirty="0"/>
              <a:t>환자에게 병원의 </a:t>
            </a:r>
            <a:r>
              <a:rPr lang="ko-KR" altLang="en-US" sz="1400" b="1" kern="0" dirty="0" err="1"/>
              <a:t>병실료가</a:t>
            </a:r>
            <a:r>
              <a:rPr lang="ko-KR" altLang="en-US" sz="1400" b="1" kern="0" dirty="0"/>
              <a:t> 적절하게 책정된 것인지 객관적인 정보를 제공하여 정보 불균형 문제를 해결할 수 있을 것이다</a:t>
            </a:r>
            <a:r>
              <a:rPr lang="en-US" altLang="ko-KR" sz="1400" b="1" kern="0" dirty="0"/>
              <a:t>.</a:t>
            </a:r>
            <a:endParaRPr lang="en-US" altLang="ko-KR" sz="14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ko-KR" altLang="en-US" sz="600" kern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67C291-D46B-4C10-9544-468FF66F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" y="4217328"/>
            <a:ext cx="8813967" cy="2993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A13570-B921-42F1-AD3D-D5C89D0FD358}"/>
              </a:ext>
            </a:extLst>
          </p:cNvPr>
          <p:cNvSpPr txBox="1"/>
          <p:nvPr/>
        </p:nvSpPr>
        <p:spPr>
          <a:xfrm>
            <a:off x="9599057" y="5349240"/>
            <a:ext cx="226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가장 낮은 가격대 병실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9F2F6-6DBF-44FD-B34B-B2BEBA76639D}"/>
              </a:ext>
            </a:extLst>
          </p:cNvPr>
          <p:cNvSpPr txBox="1"/>
          <p:nvPr/>
        </p:nvSpPr>
        <p:spPr>
          <a:xfrm>
            <a:off x="9599057" y="6885995"/>
            <a:ext cx="226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가장 높은 가격대 병실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20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07777"/>
          </a:xfrm>
        </p:spPr>
        <p:txBody>
          <a:bodyPr/>
          <a:lstStyle/>
          <a:p>
            <a:pPr marL="514350" indent="-514350" defTabSz="914400">
              <a:buClr>
                <a:schemeClr val="tx1"/>
              </a:buClr>
              <a:buFont typeface="+mj-lt"/>
              <a:buAutoNum type="romanUcPeriod" startAt="3"/>
            </a:pPr>
            <a:r>
              <a:rPr lang="en-US" altLang="ko-KR" sz="2000" b="1" kern="0" dirty="0">
                <a:ea typeface="+mj-ea"/>
              </a:rPr>
              <a:t>Research Question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인력 배치 적절여부 파악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04636"/>
              </p:ext>
            </p:extLst>
          </p:nvPr>
        </p:nvGraphicFramePr>
        <p:xfrm>
          <a:off x="785093" y="1673617"/>
          <a:ext cx="71341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4144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의료인력 배치현황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F5134F59-69EA-468E-804B-FC207293DD68}"/>
              </a:ext>
            </a:extLst>
          </p:cNvPr>
          <p:cNvSpPr txBox="1">
            <a:spLocks/>
          </p:cNvSpPr>
          <p:nvPr/>
        </p:nvSpPr>
        <p:spPr>
          <a:xfrm>
            <a:off x="8070575" y="1911450"/>
            <a:ext cx="4975627" cy="5188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2996" indent="-172996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defRPr sz="1800">
                <a:solidFill>
                  <a:schemeClr val="tx1"/>
                </a:solidFill>
                <a:latin typeface="+mn-lt"/>
              </a:defRPr>
            </a:lvl2pPr>
            <a:lvl3pPr marL="345995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517404" indent="-171410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690402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1944989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454223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963457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472690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lvl="1" defTabSz="914400"/>
            <a:r>
              <a:rPr lang="en-US" altLang="ko-KR" b="1" kern="0" dirty="0"/>
              <a:t> </a:t>
            </a:r>
            <a:r>
              <a:rPr lang="ko-KR" altLang="en-US" b="1" kern="0" dirty="0"/>
              <a:t>지역별 의료인력 </a:t>
            </a:r>
            <a:r>
              <a:rPr lang="en-US" altLang="ko-KR" b="1" kern="0" dirty="0"/>
              <a:t>1</a:t>
            </a:r>
            <a:r>
              <a:rPr lang="ko-KR" altLang="en-US" b="1" kern="0" dirty="0"/>
              <a:t>명당 병상 수 현황</a:t>
            </a:r>
            <a:endParaRPr lang="en-US" altLang="ko-KR" b="1" kern="0" dirty="0"/>
          </a:p>
          <a:p>
            <a:pPr lvl="1" defTabSz="914400"/>
            <a:endParaRPr lang="ko-KR" altLang="en-US" sz="100" b="1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r>
              <a:rPr lang="en-US" altLang="ko-KR" sz="1400" kern="0" dirty="0"/>
              <a:t>EDA</a:t>
            </a:r>
            <a:r>
              <a:rPr lang="ko-KR" altLang="en-US" sz="1400" kern="0" dirty="0"/>
              <a:t>에서 언급한 바와 같이 의료인력 </a:t>
            </a:r>
            <a:r>
              <a:rPr lang="en-US" altLang="ko-KR" sz="1400" kern="0" dirty="0"/>
              <a:t>1</a:t>
            </a:r>
            <a:r>
              <a:rPr lang="ko-KR" altLang="en-US" sz="1400" kern="0" dirty="0"/>
              <a:t>명당 병상 수가 많은 곳은 대부분 지방에 위치 함</a:t>
            </a:r>
            <a:r>
              <a:rPr lang="en-US" altLang="ko-KR" sz="1400" kern="0" dirty="0"/>
              <a:t> </a:t>
            </a:r>
          </a:p>
          <a:p>
            <a:pPr marL="345994" lvl="3" indent="0" defTabSz="914400">
              <a:buNone/>
            </a:pPr>
            <a:r>
              <a:rPr lang="en-US" altLang="ko-KR" sz="1400" kern="0" dirty="0"/>
              <a:t>   (</a:t>
            </a:r>
            <a:r>
              <a:rPr lang="ko-KR" altLang="en-US" sz="1400" kern="0" dirty="0"/>
              <a:t>상위</a:t>
            </a:r>
            <a:r>
              <a:rPr lang="en-US" altLang="ko-KR" sz="1400" kern="0" dirty="0"/>
              <a:t>30</a:t>
            </a:r>
            <a:r>
              <a:rPr lang="ko-KR" altLang="en-US" sz="1400" kern="0" dirty="0"/>
              <a:t>곳</a:t>
            </a:r>
            <a:r>
              <a:rPr lang="en-US" altLang="ko-KR" sz="1400" kern="0" dirty="0"/>
              <a:t>: 1</a:t>
            </a:r>
            <a:r>
              <a:rPr lang="ko-KR" altLang="en-US" sz="1400" kern="0" dirty="0"/>
              <a:t>명당 부담해야하는 병상 수가 많음을 의미함</a:t>
            </a:r>
            <a:r>
              <a:rPr lang="en-US" altLang="ko-KR" sz="1400" kern="0" dirty="0"/>
              <a:t>) </a:t>
            </a:r>
            <a:r>
              <a:rPr lang="ko-KR" altLang="en-US" sz="1400" kern="0" dirty="0"/>
              <a:t>  </a:t>
            </a: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하위</a:t>
            </a:r>
            <a:r>
              <a:rPr lang="en-US" altLang="ko-KR" sz="1400" kern="0" dirty="0"/>
              <a:t>30</a:t>
            </a:r>
            <a:r>
              <a:rPr lang="ko-KR" altLang="en-US" sz="1400" kern="0" dirty="0"/>
              <a:t>곳은 대부분 서울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경기에서 차지하고 있으며 의사의 경우 두 지역을 제외한 다른 지역에서 비율이 매우 적음</a:t>
            </a:r>
            <a:endParaRPr lang="en-US" altLang="ko-KR" sz="14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lvl="3" defTabSz="914400">
              <a:buFont typeface="Arial" pitchFamily="34" charset="0"/>
              <a:buChar char="•"/>
            </a:pPr>
            <a:r>
              <a:rPr lang="ko-KR" altLang="en-US" sz="1400" kern="0" dirty="0"/>
              <a:t> 특히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전남지역이 다른 지역에 비해 의료인력 부족현상이 극심하게 나타나고 있음</a:t>
            </a:r>
            <a:endParaRPr lang="en-US" altLang="ko-KR" sz="1400" kern="0" dirty="0"/>
          </a:p>
          <a:p>
            <a:pPr marL="345994" lvl="3" indent="0" defTabSz="914400">
              <a:buNone/>
            </a:pPr>
            <a:endParaRPr lang="en-US" altLang="ko-KR" sz="1400" kern="0" dirty="0"/>
          </a:p>
          <a:p>
            <a:pPr lvl="3" defTabSz="914400">
              <a:buFont typeface="Arial" pitchFamily="34" charset="0"/>
              <a:buChar char="•"/>
            </a:pPr>
            <a:endParaRPr lang="en-US" altLang="ko-KR" sz="14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en-US" altLang="ko-KR" sz="500" kern="0" dirty="0"/>
          </a:p>
          <a:p>
            <a:pPr marL="345994" lvl="3" indent="0" defTabSz="914400">
              <a:buNone/>
            </a:pPr>
            <a:endParaRPr lang="ko-KR" altLang="en-US" sz="600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B92E3-9EFF-4620-8E40-96C81B16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3" y="2051855"/>
            <a:ext cx="3194682" cy="24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2ADC5A9A-6BEC-4BD0-A8F3-98881A21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147" y="2062584"/>
            <a:ext cx="3125647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B2F7F034-967A-4954-825E-6D2BA952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0" y="4505869"/>
            <a:ext cx="3196489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A232BA09-EF9C-4096-BF44-2C2CD1CD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65" y="4503944"/>
            <a:ext cx="3218824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1395A49-9C27-4A1C-A404-F09F5488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92892"/>
              </p:ext>
            </p:extLst>
          </p:nvPr>
        </p:nvGraphicFramePr>
        <p:xfrm>
          <a:off x="8314415" y="2256320"/>
          <a:ext cx="4487946" cy="115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82">
                  <a:extLst>
                    <a:ext uri="{9D8B030D-6E8A-4147-A177-3AD203B41FA5}">
                      <a16:colId xmlns:a16="http://schemas.microsoft.com/office/drawing/2014/main" val="2900619781"/>
                    </a:ext>
                  </a:extLst>
                </a:gridCol>
                <a:gridCol w="1495982">
                  <a:extLst>
                    <a:ext uri="{9D8B030D-6E8A-4147-A177-3AD203B41FA5}">
                      <a16:colId xmlns:a16="http://schemas.microsoft.com/office/drawing/2014/main" val="1302035110"/>
                    </a:ext>
                  </a:extLst>
                </a:gridCol>
                <a:gridCol w="1495982">
                  <a:extLst>
                    <a:ext uri="{9D8B030D-6E8A-4147-A177-3AD203B41FA5}">
                      <a16:colId xmlns:a16="http://schemas.microsoft.com/office/drawing/2014/main" val="1076270933"/>
                    </a:ext>
                  </a:extLst>
                </a:gridCol>
              </a:tblGrid>
              <a:tr h="3842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간호사</a:t>
                      </a:r>
                    </a:p>
                  </a:txBody>
                  <a:tcPr>
                    <a:solidFill>
                      <a:srgbClr val="4471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의사</a:t>
                      </a:r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699519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상위</a:t>
                      </a:r>
                      <a:r>
                        <a:rPr lang="en-US" altLang="ko-KR" sz="1400" b="1" dirty="0"/>
                        <a:t>30</a:t>
                      </a:r>
                      <a:r>
                        <a:rPr lang="ko-KR" altLang="en-US" sz="1400" b="1" dirty="0"/>
                        <a:t>곳 중간값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6.02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15.63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08203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하위</a:t>
                      </a:r>
                      <a:r>
                        <a:rPr lang="en-US" altLang="ko-KR" sz="1400" b="1" dirty="0"/>
                        <a:t>30</a:t>
                      </a:r>
                      <a:r>
                        <a:rPr lang="ko-KR" altLang="en-US" sz="1400" b="1" dirty="0"/>
                        <a:t>곳 중간값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0.77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2.01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94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0FBAC6-5036-467B-996E-D28B9BAF83A8}"/>
              </a:ext>
            </a:extLst>
          </p:cNvPr>
          <p:cNvSpPr txBox="1"/>
          <p:nvPr/>
        </p:nvSpPr>
        <p:spPr>
          <a:xfrm>
            <a:off x="12043135" y="3408959"/>
            <a:ext cx="759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단위</a:t>
            </a:r>
            <a:r>
              <a:rPr lang="en-US" altLang="ko-KR" sz="1200" dirty="0"/>
              <a:t>: </a:t>
            </a:r>
            <a:r>
              <a:rPr lang="ko-KR" altLang="en-US" sz="12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777259149"/>
      </p:ext>
    </p:extLst>
  </p:cSld>
  <p:clrMapOvr>
    <a:masterClrMapping/>
  </p:clrMapOvr>
</p:sld>
</file>

<file path=ppt/theme/theme1.xml><?xml version="1.0" encoding="utf-8"?>
<a:theme xmlns:a="http://schemas.openxmlformats.org/drawingml/2006/main" name="GSAM - Pres_STANDALONE">
  <a:themeElements>
    <a:clrScheme name="LS foundation color">
      <a:dk1>
        <a:srgbClr val="000000"/>
      </a:dk1>
      <a:lt1>
        <a:srgbClr val="FFFFFF"/>
      </a:lt1>
      <a:dk2>
        <a:srgbClr val="7C7C81"/>
      </a:dk2>
      <a:lt2>
        <a:srgbClr val="7399C6"/>
      </a:lt2>
      <a:accent1>
        <a:srgbClr val="00355F"/>
      </a:accent1>
      <a:accent2>
        <a:srgbClr val="007DBB"/>
      </a:accent2>
      <a:accent3>
        <a:srgbClr val="7FBEDD"/>
      </a:accent3>
      <a:accent4>
        <a:srgbClr val="59B7B3"/>
      </a:accent4>
      <a:accent5>
        <a:srgbClr val="ACDBD9"/>
      </a:accent5>
      <a:accent6>
        <a:srgbClr val="7A68AE"/>
      </a:accent6>
      <a:hlink>
        <a:srgbClr val="5CA5D9"/>
      </a:hlink>
      <a:folHlink>
        <a:srgbClr val="7F7F7F"/>
      </a:folHlink>
    </a:clrScheme>
    <a:fontScheme name="사용자 지정 5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>
    <a:extraClrScheme>
      <a:clrScheme name="GStyle Template_white landscape 1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CD252B"/>
        </a:hlink>
        <a:folHlink>
          <a:srgbClr val="FFA4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3AE6E4A591E46BDF9414D8CFA3BCB" ma:contentTypeVersion="26" ma:contentTypeDescription="Create a new document." ma:contentTypeScope="" ma:versionID="8b0589aa6314ee5a86dfbafb78b82f4b">
  <xsd:schema xmlns:xsd="http://www.w3.org/2001/XMLSchema" xmlns:xs="http://www.w3.org/2001/XMLSchema" xmlns:p="http://schemas.microsoft.com/office/2006/metadata/properties" xmlns:ns2="1d13df32-22dd-44ea-964b-3c39c147e051" targetNamespace="http://schemas.microsoft.com/office/2006/metadata/properties" ma:root="true" ma:fieldsID="c1080663b1e12b218e7ae979bf81588e" ns2:_="">
    <xsd:import namespace="1d13df32-22dd-44ea-964b-3c39c147e051"/>
    <xsd:element name="properties">
      <xsd:complexType>
        <xsd:sequence>
          <xsd:element name="documentManagement">
            <xsd:complexType>
              <xsd:all>
                <xsd:element ref="ns2:Document_x0020_Name"/>
                <xsd:element ref="ns2:Date_x0020_of_x0020_First_x0020_Use"/>
                <xsd:element ref="ns2:Share_x0020_Class_x0020__x0028_1_x0029__x0020_New" minOccurs="0"/>
                <xsd:element ref="ns2:Share_x0020_Class_x0020__x0028_3_x0029__x0020_New" minOccurs="0"/>
                <xsd:element ref="ns2:Share_x0020_Class_x0020__x0028_3_x0029__x0020_New0" minOccurs="0"/>
                <xsd:element ref="ns2:Share_x0020_Class_x0020__x0028_4_x0029__x0020_New" minOccurs="0"/>
                <xsd:element ref="ns2:Share_x0020_Class_x0020__x0028_5_x0029__x0020_New" minOccurs="0"/>
                <xsd:element ref="ns2:Share_x0020_Class_x0020__x0028_6_x0029__x0020_New" minOccurs="0"/>
                <xsd:element ref="ns2:Share_x0020_Class_x0020__x0028_7_x0029__x0020_New" minOccurs="0"/>
                <xsd:element ref="ns2:Share_x0020_Class_x0020__x0028_8_x0029_" minOccurs="0"/>
                <xsd:element ref="ns2:Funds_x0020__x0028_Equity_x0029_" minOccurs="0"/>
                <xsd:element ref="ns2:Funds_x0020__x0028_Equity_x0020_Active_x0020_2_x0029_" minOccurs="0"/>
                <xsd:element ref="ns2:Funds_x0020__x0028_Equity_x0020_Active_x0020_3_x0029_" minOccurs="0"/>
                <xsd:element ref="ns2:Funds_x0020__x0028_Equity_x0020_Active_x0020_4_x0029_" minOccurs="0"/>
                <xsd:element ref="ns2:Funds_x0020__x0028_Quant_x0020_Equity_x0029_" minOccurs="0"/>
                <xsd:element ref="ns2:Funds_x0020__x0028_Quant_x0020_Equity_x0020_2_x0029_" minOccurs="0"/>
                <xsd:element ref="ns2:Funds_x0020__x0028_Fixed_x0020_Income_x0029_" minOccurs="0"/>
                <xsd:element ref="ns2:Funds_x0020__x0028_Fixed_x0020_Income_x0020_2_x0029_" minOccurs="0"/>
                <xsd:element ref="ns2:Funds_x0020__x0028_Fixed_x0020_Income_x0020_3_x0029_" minOccurs="0"/>
                <xsd:element ref="ns2:Funds_x0020__x0028_Fixed_x0020_Income_x0020_4_x0029_" minOccurs="0"/>
                <xsd:element ref="ns2:Funds_x0020__x0028_Money_x0020_Market_x0029_" minOccurs="0"/>
                <xsd:element ref="ns2:Language"/>
                <xsd:element ref="ns2:Countr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3df32-22dd-44ea-964b-3c39c147e051" elementFormDefault="qualified">
    <xsd:import namespace="http://schemas.microsoft.com/office/2006/documentManagement/types"/>
    <xsd:import namespace="http://schemas.microsoft.com/office/infopath/2007/PartnerControls"/>
    <xsd:element name="Document_x0020_Name" ma:index="2" ma:displayName="Document Name" ma:internalName="Document_x0020_Name">
      <xsd:simpleType>
        <xsd:restriction base="dms:Text">
          <xsd:maxLength value="100"/>
        </xsd:restriction>
      </xsd:simpleType>
    </xsd:element>
    <xsd:element name="Date_x0020_of_x0020_First_x0020_Use" ma:index="3" ma:displayName="Date of First Use" ma:format="DateOnly" ma:internalName="Date_x0020_of_x0020_First_x0020_Use">
      <xsd:simpleType>
        <xsd:restriction base="dms:DateTime"/>
      </xsd:simpleType>
    </xsd:element>
    <xsd:element name="Share_x0020_Class_x0020__x0028_1_x0029__x0020_New" ma:index="4" nillable="true" ma:displayName="Share Class (1)" ma:internalName="Share_x0020_Class_x0020__x0028_1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ministration Accumulation Class Accumulation"/>
                    <xsd:enumeration value="Administration Class Distribution"/>
                    <xsd:enumeration value="Base (Acc) (EUR-Hedged)"/>
                    <xsd:enumeration value="Base (Acc) (Long BRICs Ccy vs.USD)"/>
                    <xsd:enumeration value="Base Shares (Acc.) (Close) Accumulation"/>
                    <xsd:enumeration value="Base Shares (Acc.) (Duration-Hedged) Accumulation"/>
                    <xsd:enumeration value="Base Shares (Acc.) (SEK-Hedged) Accumulation"/>
                    <xsd:enumeration value="Base Shares (Acc.) (Snap) Accumulation"/>
                    <xsd:enumeration value="Base Shares (Acc.) (USD-Hedged)"/>
                    <xsd:enumeration value="Base Shares (Acc.) (Weekly) Accumulation"/>
                    <xsd:enumeration value="Base Shares (Acc.) Accumulation"/>
                    <xsd:enumeration value="Base Shares (Close) Distribution"/>
                    <xsd:enumeration value="Base Shares (Duration-Hedged) Distribution"/>
                    <xsd:enumeration value="Base Shares (EUR-Hedged) Distribution"/>
                    <xsd:enumeration value="Base Shares (GBP-Hedged) Distribution"/>
                    <xsd:enumeration value="Base Shares (M-Dist) Distribution"/>
                    <xsd:enumeration value="Base Shares (M-Dist II)"/>
                    <xsd:enumeration value="Base Shares (Q-Dist) Distribution"/>
                    <xsd:enumeration value="Base Shares (S-Dist) Distribution"/>
                    <xsd:enumeration value="Base Shares (Snap) Distribution"/>
                    <xsd:enumeration value="Base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3_x0029__x0020_New" ma:index="5" nillable="true" ma:displayName="Share Class (2)" ma:internalName="Share_x0020_Class_x0020__x0028_3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A Shares (Acc.) (EUR-Hedged) Accumulation"/>
                    <xsd:enumeration value="Class A Shares (Acc.) (Snap) Accumulation"/>
                    <xsd:enumeration value="Class A Shares (Acc.) Accumulation"/>
                    <xsd:enumeration value="Class A Shares (Close) Distribution"/>
                    <xsd:enumeration value="Class A Shares (EUR)"/>
                    <xsd:enumeration value="Class A Shares (M-Dist) Distribution"/>
                    <xsd:enumeration value="Class A Shares (Q-Dist) Distribution"/>
                    <xsd:enumeration value="Class A Shares (Snap) Distribution"/>
                    <xsd:enumeration value="Class A Shares (USD-Hedged)"/>
                    <xsd:enumeration value="Class A Shares Distribution"/>
                    <xsd:enumeration value="Class B Shares Distribution"/>
                    <xsd:enumeration value="Class E Shares (Acc.) (Close) Accumulation"/>
                    <xsd:enumeration value="Class E Shares (Acc.) (EUR-Hedged) (Duration-Hedged) Accumulation"/>
                    <xsd:enumeration value="Class E Shares (Acc.) (EUR-Hedged) Accumulation"/>
                    <xsd:enumeration value="Class E Shares (Acc.) (Snap) Accumulation"/>
                    <xsd:enumeration value="Class E Shares (Acc.) Accumulation"/>
                    <xsd:enumeration value="Class E Shares (EUR-Hedged) (Q-Dist) (Duration-Hedged) Distribution"/>
                    <xsd:enumeration value="Class E Shares (EUR-Hedged)(Q-Dist) Distribution"/>
                    <xsd:enumeration value="Class E Shares (Q-Dist) Distribution"/>
                    <xsd:enumeration value="Class E Shares (Snap) Distribution"/>
                    <xsd:enumeration value="Class E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3_x0029__x0020_New0" ma:index="6" nillable="true" ma:displayName="Share Class (3)" ma:internalName="Share_x0020_Class_x0020__x0028_3_x0029__x0020_New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 Shares (Acc.) (CHF-Hedged) Accumulation"/>
                    <xsd:enumeration value="Class I Shares (Acc.) (Close) Accumulation"/>
                    <xsd:enumeration value="Class I Shares (Acc.) (Duration-Hedged) Accumulation"/>
                    <xsd:enumeration value="Class I Shares (Acc.) (EUR-Hedged)"/>
                    <xsd:enumeration value="Class I Shares (Acc.) (EUR-Hedged) Accumulation"/>
                    <xsd:enumeration value="Class I Shares (Acc.) (EUR) (Close)"/>
                    <xsd:enumeration value="Class I Shares (Acc.) (EUR) Accumulation"/>
                    <xsd:enumeration value="Class I Shares (Acc.) (GBP-Hedged) Accumulation"/>
                    <xsd:enumeration value="Class I Shares (Acc.) (Snap) Accumulation"/>
                    <xsd:enumeration value="Class I Shares (Acc.) (USD-Hedged) Accumulation"/>
                    <xsd:enumeration value="Class I Shares (Acc.) Accumulation"/>
                    <xsd:enumeration value="Class I Shares (AUD-Hedged)"/>
                    <xsd:enumeration value="Class I Shares (Close) Distribution"/>
                    <xsd:enumeration value="Class I Shares (EUR-Hedged) Distribution"/>
                    <xsd:enumeration value="Class I Shares (EUR) Distribution"/>
                    <xsd:enumeration value="Class I Shares (GBP-Hedged) (Duration-Hedged) Distribution"/>
                    <xsd:enumeration value="Class I Shares (GBP-Hedged) (Q-Dist) Distribution"/>
                    <xsd:enumeration value="Class I Shares (GBP-Hedged) Distribution"/>
                    <xsd:enumeration value="Class I Shares (GBP) Distribution"/>
                    <xsd:enumeration value="Class I Shares (Q-Dist) (Duration-Hedged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4_x0029__x0020_New" ma:index="7" nillable="true" ma:displayName="Share Class (4)" ma:internalName="Share_x0020_Class_x0020__x0028_4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 Shares (Q-Dist) Distribution"/>
                    <xsd:enumeration value="Class I Shares (Snap) Distribution"/>
                    <xsd:enumeration value="Class I Shares Distribution"/>
                    <xsd:enumeration value="Class I Shares (M-Dist II)"/>
                    <xsd:enumeration value="Class ID Shares Distribution"/>
                    <xsd:enumeration value="Class IO Shares (Acc.) (Close) (EUR)"/>
                    <xsd:enumeration value="Class IO Shares (Acc.) (Close) (GBP) Accumulation"/>
                    <xsd:enumeration value="Class IO Shares (Acc.) (Close) (USD) Accumulation"/>
                    <xsd:enumeration value="Class IO Shares (Acc.) (Close) Accumulation"/>
                    <xsd:enumeration value="Class IO Shares (Acc.) (EUR-Hedged) Accumulation"/>
                    <xsd:enumeration value="Class IO Shares (Acc.) (GBP-Hedged) Accumulation"/>
                    <xsd:enumeration value="Class IO Shares (Acc.) (GBP) (Close) Accumulation"/>
                    <xsd:enumeration value="Class IO Shares (Acc.) (GBP) Accumulation"/>
                    <xsd:enumeration value="Class IO Shares (Acc.) (JPY-Hedged) Accumulation"/>
                    <xsd:enumeration value="Class IO Shares (Acc.) (NZD-Hedged) Accumulation"/>
                    <xsd:enumeration value="Class IO Shares (Acc.) (Snap) Accumulation"/>
                    <xsd:enumeration value="Class IO Shares (Acc.) (USD-Hedged) Accumulation"/>
                    <xsd:enumeration value="Class IO Shares (Acc.) Accumulation"/>
                    <xsd:enumeration value="Class IO Shares (AUD)"/>
                    <xsd:enumeration value="Class IO Shares (Close) Distribution"/>
                    <xsd:enumeration value="Class IO Shares (GBP-Hedged) Distribution"/>
                    <xsd:enumeration value="Class IO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5_x0029__x0020_New" ma:index="8" nillable="true" ma:displayName="Share Class (5)" ma:internalName="Share_x0020_Class_x0020__x0028_5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X Shares (JPY-Hedged) Distribution"/>
                    <xsd:enumeration value="Class IX Shares Distribution"/>
                    <xsd:enumeration value="Class IXO Shares Distribution"/>
                    <xsd:enumeration value="Class P Shares (Acc.)"/>
                    <xsd:enumeration value="Class P Shares (Acc.) (CHF-Hedged) Accumulation"/>
                    <xsd:enumeration value="Class P Shares (Acc.) (Close) Accumulation"/>
                    <xsd:enumeration value="Class P Shares (Acc.) (EUR-Hedged) Accumulation"/>
                    <xsd:enumeration value="Class P Shares (Acc.) (GBP Hedged) Accumulation"/>
                    <xsd:enumeration value="Class P Shares (Acc.) (Snap) (EUR) Accumulation"/>
                    <xsd:enumeration value="Class P Shares (Acc.) (Snap) Accumulation"/>
                    <xsd:enumeration value="Class P Shares (Acc.) (USD-Hedged) (Weekly) Accumulation"/>
                    <xsd:enumeration value="Class P Shares (Acc.) (USD-Hedged) Accumulation"/>
                    <xsd:enumeration value="Class P Shares (Acc.) (Weekly) Accumulation"/>
                    <xsd:enumeration value="Class P Shares (Acc.) Accumulation"/>
                    <xsd:enumeration value="Class P Shares (EUR-Hedged) Distribution"/>
                    <xsd:enumeration value="Class P Shares (GBP-Hedged) (Weekly) Distribution"/>
                    <xsd:enumeration value="Class P Shares (GBP-Hedged) Distribution"/>
                    <xsd:enumeration value="Class P Shares (M-Dist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6_x0029__x0020_New" ma:index="9" nillable="true" ma:displayName="Share Class (6)" ma:internalName="Share_x0020_Class_x0020__x0028_6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P Shares (M-Dist II)"/>
                    <xsd:enumeration value="Class P Shares (Q-Dist)"/>
                    <xsd:enumeration value="Class P Shares (Snap) (EUR) Distribution"/>
                    <xsd:enumeration value="Class P Shares (Snap) Distribution"/>
                    <xsd:enumeration value="Class P Shares (USD-Hedged) (Weekly) Distribution"/>
                    <xsd:enumeration value="Class P Shares (USD-Hedged) Distribution"/>
                    <xsd:enumeration value="Class P Shares (Weekly)"/>
                    <xsd:enumeration value="Class P Shares Distribution"/>
                    <xsd:enumeration value="Class U Shares Distribution"/>
                    <xsd:enumeration value="Classic Accumulation Class Accumulation"/>
                    <xsd:enumeration value="Institutional Accumulation Class Accumulation"/>
                    <xsd:enumeration value="Institutional Class Distribution"/>
                    <xsd:enumeration value="Institutional Accumulation (T) Class"/>
                    <xsd:enumeration value="M+ Accumulation Class Accumulation"/>
                    <xsd:enumeration value="M+ Class Distribution"/>
                    <xsd:enumeration value="M+ Accumulation (T) Class"/>
                    <xsd:enumeration value="Other Currency Shares (Acc.) (CHF-Hedged) (Weekly) Accumulation"/>
                    <xsd:enumeration value="Other Currency Shares (Acc.) (EUR-Hedged) Accumulation"/>
                    <xsd:enumeration value="Other Currency Shares (Acc.) (EUR) Accumulation"/>
                    <xsd:enumeration value="Other Currency Shares (Acc.) (GBP) Accumulation"/>
                    <xsd:enumeration value="Other Currency Shares (Acc.) (USD-Hedged) (Weekly) Accumulation"/>
                    <xsd:enumeration value="Other Currency Shares (Acc) (EUR-Hedged) (Duration-Hedged) Accumulation"/>
                    <xsd:enumeration value="Other Currency Shares (EUR-Hedged) (Q-Dist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7_x0029__x0020_New" ma:index="10" nillable="true" ma:displayName="Share Class (7)" ma:internalName="Share_x0020_Class_x0020__x0028_7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Other Currency Shares (EUR-Hedged) Distribution"/>
                    <xsd:enumeration value="Other Currency Shares (EUR) Distribution"/>
                    <xsd:enumeration value="Other Currency Shares (GBP-Hedged) (Weekly) Distribution"/>
                    <xsd:enumeration value="Other Currency Shares (GBP-Hedged) Distribution"/>
                    <xsd:enumeration value="Other Currency Shares (GBP) (Snap) Distribution"/>
                    <xsd:enumeration value="Other Currency Shares (GBP) Distribution"/>
                    <xsd:enumeration value="Other Currency Shares (SGD-Hedged) Distribution"/>
                    <xsd:enumeration value="Other Currency Shares (SGD) Distribution"/>
                    <xsd:enumeration value="Other Currency Shares (Snap) (USD) Distribution"/>
                    <xsd:enumeration value="Other Currency Shares (USD) Distribution"/>
                    <xsd:enumeration value="Other Currency Shares (M-Dist II) (SGD-Hedged)"/>
                    <xsd:enumeration value="Preferred Accumulation Class Accumulation"/>
                    <xsd:enumeration value="Preferred Class Distribution"/>
                    <xsd:enumeration value="Select Accumulation Class Accumulation"/>
                    <xsd:enumeration value="Super Administration Accumulation Class Accumulation"/>
                    <xsd:enumeration value="Value Class Distribution"/>
                    <xsd:enumeration value="X Accumulation"/>
                    <xsd:enumeration value="X Clas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8_x0029_" ma:index="11" nillable="true" ma:displayName="Share Class (8)" ma:internalName="Share_x0020_Class_x0020__x0028_8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R Shares"/>
                    <xsd:enumeration value="Class R Shares (Acc.)"/>
                    <xsd:enumeration value="Class R Shares (Acc) (Close)"/>
                    <xsd:enumeration value="Class R Shares (Acc) (EUR-Hedged)"/>
                    <xsd:enumeration value="Class R Shares (Acc) (Snap)"/>
                    <xsd:enumeration value="Class R Shares (Acc) (USD-Hedged)"/>
                    <xsd:enumeration value="Class R Shares (Close)"/>
                    <xsd:enumeration value="Class R Shares (EUR-Hedged)"/>
                    <xsd:enumeration value="Class R Shares (GBP-Hedged)"/>
                    <xsd:enumeration value="Class R Shares (GBP-Hedged) (Duration-Hedged)"/>
                    <xsd:enumeration value="Class R Shares (GBP)"/>
                    <xsd:enumeration value="Class R Shares (Snap)"/>
                    <xsd:enumeration value="Class R Shares (USD-Hedged)"/>
                    <xsd:enumeration value="Class R Shares (Acc) (EUR)"/>
                    <xsd:enumeration value="Class R Shares (EUR)"/>
                    <xsd:enumeration value="Class R Shares (Acc) (Weekly)"/>
                    <xsd:enumeration value="Class R Shares (Weekly)"/>
                    <xsd:enumeration value="Class R Shares (Weekly) (GBP-Hedged)"/>
                    <xsd:enumeration value="Class R Shares (USD)"/>
                    <xsd:enumeration value="Class R Shares (Q-Dist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9_" ma:index="12" nillable="true" ma:displayName="Funds (Equity Active 1)" ma:internalName="Funds_x0020__x0028_Equity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(380700)"/>
                    <xsd:enumeration value="BRICs(101047)"/>
                    <xsd:enumeration value="China Opportunity(101518)"/>
                    <xsd:enumeration value="Europe(100086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2_x0029_" ma:index="13" nillable="true" ma:displayName="Funds (Equity Active 2)" ma:internalName="Funds_x0020__x0028_Equity_x0020_Active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Emerging Markets Equity(300703)"/>
                    <xsd:enumeration value="Global Equity(121081)"/>
                    <xsd:enumeration value="Global Equity Partners(101089)"/>
                    <xsd:enumeration value="Global Financial Services(100987)"/>
                    <xsd:enumeration value="Global Property Securities(703873)"/>
                    <xsd:enumeration value="GMS Alpha+ World Equity(990003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3_x0029_" ma:index="14" nillable="true" ma:displayName="Funds (Equity Active 3)" ma:internalName="Funds_x0020__x0028_Equity_x0020_Active_x0020_3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dia Equity Portfolio(101380)"/>
                    <xsd:enumeration value="Japan(100084)"/>
                    <xsd:enumeration value="N11 Equity Portfolio(101548)"/>
                    <xsd:enumeration value="US Blend Equity(723481)"/>
                    <xsd:enumeration value="Growth Markets Equity(101597)"/>
                    <xsd:enumeration value="North American Shale Revolution(713043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4_x0029_" ma:index="15" nillable="true" ma:displayName="Funds (Equity Active 4)" ma:internalName="Funds_x0020__x0028_Equity_x0020_Active_x0020_4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S Focused Growth Equity(700917)"/>
                    <xsd:enumeration value="US Growth Opportunities(701475)"/>
                    <xsd:enumeration value="US Premier Equity(703483)"/>
                    <xsd:enumeration value="US Small Cap CORE Equity(703417)"/>
                  </xsd:restriction>
                </xsd:simpleType>
              </xsd:element>
            </xsd:sequence>
          </xsd:extension>
        </xsd:complexContent>
      </xsd:complexType>
    </xsd:element>
    <xsd:element name="Funds_x0020__x0028_Quant_x0020_Equity_x0029_" ma:index="16" nillable="true" ma:displayName="Funds (Quant Equity 1)" ma:internalName="Funds_x0020__x0028_Quant_x0020_Equity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solute Return Tracker(322154)"/>
                    <xsd:enumeration value="Dynamic Allocation Portfolio(303886)"/>
                    <xsd:enumeration value="Emerging Markets CORE SM Equity(101297)"/>
                    <xsd:enumeration value="Europe CORE Equity(300725)"/>
                    <xsd:enumeration value="Global CORE Equity(101016)"/>
                    <xsd:enumeration value="Global Small Cap CORE(121169)"/>
                    <xsd:enumeration value="Japan CORE Equity(301273)"/>
                  </xsd:restriction>
                </xsd:simpleType>
              </xsd:element>
            </xsd:sequence>
          </xsd:extension>
        </xsd:complexContent>
      </xsd:complexType>
    </xsd:element>
    <xsd:element name="Funds_x0020__x0028_Quant_x0020_Equity_x0020_2_x0029_" ma:index="17" nillable="true" ma:displayName="Funds (Quant Equity 2)" ma:internalName="Funds_x0020__x0028_Quant_x0020_Equity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K CORE Equity(301274)"/>
                    <xsd:enumeration value="US CORE Equity(700427)"/>
                    <xsd:enumeration value="US CORE Flex(121175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9_" ma:index="18" nillable="true" ma:displayName="Funds (Fixed Income 1)" ma:internalName="Funds_x0020__x0028_Fixed_x0020_Income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odities Enhanced Index(609146)"/>
                    <xsd:enumeration value="Emerging Markets Debt Local(609479)"/>
                    <xsd:enumeration value="Euro Core Liquidity(100342)"/>
                    <xsd:enumeration value="Euro Fixed Income Plus(103106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2_x0029_" ma:index="19" nillable="true" ma:displayName="Funds (Fixed Income 2)" ma:internalName="Funds_x0020__x0028_Fixed_x0020_Income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Credit(103107)"/>
                    <xsd:enumeration value="Global Currency(125077)"/>
                    <xsd:enumeration value="Global Currency Plus(105254)"/>
                    <xsd:enumeration value="Global Emerging Markets Debt(602715)"/>
                    <xsd:enumeration value="Global Fixed Income Hedged(100578)"/>
                    <xsd:enumeration value="Global Fixed Income Plus Hdgd(123104)"/>
                    <xsd:enumeration value="Global Income Builder Portfolio(601822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3_x0029_" ma:index="20" nillable="true" ma:displayName="Funds (Fixed Income 3)" ma:internalName="Funds_x0020__x0028_Fixed_x0020_Income_x0020_3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Fixed Income(100005)"/>
                    <xsd:enumeration value="Global High Yield(300799)"/>
                    <xsd:enumeration value="Liberty Harbor Opportunistic Corporate Bond(514314)"/>
                    <xsd:enumeration value="Strategic Absolute Return Bond I(123131)"/>
                    <xsd:enumeration value="Strategic Absolute Return Bond II(123133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4_x0029_" ma:index="21" nillable="true" ma:displayName="Funds (Fixed Income 4)" ma:internalName="Funds_x0020__x0028_Fixed_x0020_Income_x0020_4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terling Broad Fixed Income Plus(103105)"/>
                    <xsd:enumeration value="Sterling Broad Fixed Income(100577)"/>
                    <xsd:enumeration value="Sterling Credit(103321)"/>
                    <xsd:enumeration value="US Fixed Income(600931)"/>
                    <xsd:enumeration value="US Mortgage Backed Securities(606622)"/>
                    <xsd:enumeration value="US Real Estate Balanced Portfolio(601387)"/>
                    <xsd:enumeration value="Emerging Markets Corp Bond(600553)"/>
                  </xsd:restriction>
                </xsd:simpleType>
              </xsd:element>
            </xsd:sequence>
          </xsd:extension>
        </xsd:complexContent>
      </xsd:complexType>
    </xsd:element>
    <xsd:element name="Funds_x0020__x0028_Money_x0020_Market_x0029_" ma:index="22" nillable="true" ma:displayName="Funds (Money Market)" ma:internalName="Funds_x0020__x0028_Money_x0020_Market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lended Liquidity(105127)"/>
                    <xsd:enumeration value="Euro Govt. Liquid Reserves(103774)"/>
                    <xsd:enumeration value="Euro Liquid Reserves(103773)"/>
                    <xsd:enumeration value="Sterling Liquid Reserves(103766)"/>
                    <xsd:enumeration value="Sterling Govt. Liquid Reserves(103775)"/>
                    <xsd:enumeration value="US$ Liquid Reserves(600651)"/>
                    <xsd:enumeration value="US$ Treasury Liquid Reserves(600664)"/>
                    <xsd:enumeration value="Yen Liquid Reserves(103772)"/>
                  </xsd:restriction>
                </xsd:simpleType>
              </xsd:element>
            </xsd:sequence>
          </xsd:extension>
        </xsd:complexContent>
      </xsd:complexType>
    </xsd:element>
    <xsd:element name="Language" ma:index="23" ma:displayName="Language" ma:format="RadioButtons" ma:internalName="Language">
      <xsd:simpleType>
        <xsd:restriction base="dms:Choice">
          <xsd:enumeration value="Dutch"/>
          <xsd:enumeration value="English"/>
          <xsd:enumeration value="French"/>
          <xsd:enumeration value="German"/>
          <xsd:enumeration value="Italian"/>
          <xsd:enumeration value="Spanish"/>
          <xsd:enumeration value="Danish"/>
          <xsd:enumeration value="Portuguese"/>
          <xsd:enumeration value="Norwegian"/>
          <xsd:enumeration value="Greek"/>
          <xsd:enumeration value="Swedish"/>
          <xsd:enumeration value="Finnish"/>
        </xsd:restriction>
      </xsd:simpleType>
    </xsd:element>
    <xsd:element name="Countries" ma:index="24" nillable="true" ma:displayName="Countries" ma:internalName="Countrie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ustria"/>
                    <xsd:enumeration value="Belgium"/>
                    <xsd:enumeration value="Denmark"/>
                    <xsd:enumeration value="Europe"/>
                    <xsd:enumeration value="Finland"/>
                    <xsd:enumeration value="France"/>
                    <xsd:enumeration value="Germany"/>
                    <xsd:enumeration value="Italy"/>
                    <xsd:enumeration value="Latin America"/>
                    <xsd:enumeration value="Luxembourg"/>
                    <xsd:enumeration value="Netherlands"/>
                    <xsd:enumeration value="Norway"/>
                    <xsd:enumeration value="Sweden"/>
                    <xsd:enumeration value="Switzerland"/>
                    <xsd:enumeration value="Spain"/>
                    <xsd:enumeration value="United Kingdom"/>
                    <xsd:enumeration value="Hide from web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94FD8-9674-4F70-B904-29CFA34EB2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7F025A-9B84-48CB-BBFF-1BD49725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3df32-22dd-44ea-964b-3c39c147e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13184</TotalTime>
  <Words>1009</Words>
  <Application>Microsoft Office PowerPoint</Application>
  <PresentationFormat>사용자 지정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한컴 고딕</vt:lpstr>
      <vt:lpstr>Arial</vt:lpstr>
      <vt:lpstr>Calibri</vt:lpstr>
      <vt:lpstr>Wingdings</vt:lpstr>
      <vt:lpstr>Wingdings 2</vt:lpstr>
      <vt:lpstr>GSAM - Pres_STANDALONE</vt:lpstr>
      <vt:lpstr>PowerPoint 프레젠테이션</vt:lpstr>
      <vt:lpstr>PowerPoint 프레젠테이션</vt:lpstr>
      <vt:lpstr>Data Structure</vt:lpstr>
      <vt:lpstr>Preprocessing &amp; EDA</vt:lpstr>
      <vt:lpstr>Preprocessing &amp; EDA</vt:lpstr>
      <vt:lpstr>Preprocessing &amp; EDA</vt:lpstr>
      <vt:lpstr>Research Question</vt:lpstr>
      <vt:lpstr>Research Question</vt:lpstr>
      <vt:lpstr>Research Question</vt:lpstr>
      <vt:lpstr>Research Question</vt:lpstr>
      <vt:lpstr>Conclusion 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Gyeonghun</dc:creator>
  <cp:keywords/>
  <cp:lastModifiedBy>정 규형</cp:lastModifiedBy>
  <cp:revision>583</cp:revision>
  <cp:lastPrinted>2019-10-08T01:22:56Z</cp:lastPrinted>
  <dcterms:created xsi:type="dcterms:W3CDTF">2015-12-01T16:59:20Z</dcterms:created>
  <dcterms:modified xsi:type="dcterms:W3CDTF">2020-12-11T12:26:28Z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.gs.fw.compl.rubi.open">
    <vt:lpwstr>0</vt:lpwstr>
  </property>
  <property fmtid="{D5CDD505-2E9C-101B-9397-08002B2CF9AE}" pid="3" name="com.gs.fw.compl.rubi.guid">
    <vt:lpwstr>f1086992-807d-4059-9e23-32feaf7521ed</vt:lpwstr>
  </property>
  <property fmtid="{D5CDD505-2E9C-101B-9397-08002B2CF9AE}" pid="4" name="com.gs.fw.compl.rubi.submissionId">
    <vt:lpwstr>31866</vt:lpwstr>
  </property>
  <property fmtid="{D5CDD505-2E9C-101B-9397-08002B2CF9AE}" pid="5" name="com.gs.fw.compl.rubi.contentId">
    <vt:lpwstr>49188</vt:lpwstr>
  </property>
  <property fmtid="{D5CDD505-2E9C-101B-9397-08002B2CF9AE}" pid="6" name="com.gs.fw.compl.rubi.environment">
    <vt:lpwstr>Prod</vt:lpwstr>
  </property>
  <property fmtid="{D5CDD505-2E9C-101B-9397-08002B2CF9AE}" pid="7" name="com.gs.fw.compl.rubi.state">
    <vt:lpwstr>CERTIFIED</vt:lpwstr>
  </property>
  <property fmtid="{D5CDD505-2E9C-101B-9397-08002B2CF9AE}" pid="8" name="com.gs.fw.cmpl.rubi.gsam.ecomm.orchestria">
    <vt:lpwstr>&lt;Rubi&gt;&lt;Client&gt;com.gs.fw.cmpl.rubi.gsam.ecomm.orchestria&lt;/Client&gt;&lt;Id&gt;31866&lt;/Id&gt;&lt;State&gt;CERTIFIED&lt;/State&gt;&lt;I&gt;AA&lt;/I&gt;&lt;/Rubi&gt;</vt:lpwstr>
  </property>
  <property fmtid="{D5CDD505-2E9C-101B-9397-08002B2CF9AE}" pid="9" name="com.gs.fw.Portal">
    <vt:lpwstr>&lt;Rubi&gt;&lt;Client&gt;com.gs.fw.Portal&lt;/Client&gt;&lt;Id&gt;31866&lt;/Id&gt;&lt;State&gt;CERTIFIED&lt;/State&gt;&lt;/Rubi&gt;</vt:lpwstr>
  </property>
  <property fmtid="{D5CDD505-2E9C-101B-9397-08002B2CF9AE}" pid="10" name="com.gs.fw.compl.rubi.version">
    <vt:lpwstr>5</vt:lpwstr>
  </property>
  <property fmtid="{D5CDD505-2E9C-101B-9397-08002B2CF9AE}" pid="11" name="com.gs.fw.compl.rubi.answercount">
    <vt:lpwstr>1</vt:lpwstr>
  </property>
  <property fmtid="{D5CDD505-2E9C-101B-9397-08002B2CF9AE}" pid="12" name="com.gs.fw.compl.rubi.instance">
    <vt:lpwstr>GSAM</vt:lpwstr>
  </property>
  <property fmtid="{D5CDD505-2E9C-101B-9397-08002B2CF9AE}" pid="13" name="Project">
    <vt:lpwstr>root</vt:lpwstr>
  </property>
  <property fmtid="{D5CDD505-2E9C-101B-9397-08002B2CF9AE}" pid="14" name="DocTopsCleaned">
    <vt:lpwstr>True</vt:lpwstr>
  </property>
  <property fmtid="{D5CDD505-2E9C-101B-9397-08002B2CF9AE}" pid="15" name="ShowHideDoctop">
    <vt:lpwstr>False</vt:lpwstr>
  </property>
  <property fmtid="{D5CDD505-2E9C-101B-9397-08002B2CF9AE}" pid="16" name="ContentTypeId">
    <vt:lpwstr>0x0101004253AE6E4A591E46BDF9414D8CFA3BCB</vt:lpwstr>
  </property>
</Properties>
</file>