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3" r:id="rId9"/>
    <p:sldId id="264" r:id="rId10"/>
    <p:sldId id="265" r:id="rId11"/>
    <p:sldId id="270" r:id="rId12"/>
    <p:sldId id="267" r:id="rId13"/>
    <p:sldId id="266" r:id="rId14"/>
    <p:sldId id="262" r:id="rId15"/>
    <p:sldId id="268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Bell MT" panose="02020503060305020303" pitchFamily="18" charset="0"/>
      <p:regular r:id="rId20"/>
      <p:bold r:id="rId21"/>
      <p: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EDEDE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2" autoAdjust="0"/>
    <p:restoredTop sz="94622" autoAdjust="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EFB99-348B-4338-905D-550826FF733A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E5A27-021F-45A3-8635-65CC9E3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3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14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09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20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5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8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1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4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1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47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8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1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7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5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2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1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4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9966" y="2250441"/>
            <a:ext cx="3018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((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서원대학교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IT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학부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))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 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학생 정보 관리 프로그램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3766" y="4574068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컴퓨터공학과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201811425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정소연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2" y="4928651"/>
            <a:ext cx="4586608" cy="192934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7668740" y="0"/>
            <a:ext cx="4523264" cy="203540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8CDA9E-A5B8-4C24-B770-947B6C559915}"/>
              </a:ext>
            </a:extLst>
          </p:cNvPr>
          <p:cNvSpPr txBox="1"/>
          <p:nvPr/>
        </p:nvSpPr>
        <p:spPr>
          <a:xfrm>
            <a:off x="5517956" y="2946255"/>
            <a:ext cx="1156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[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제안발표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84B51D-C053-44B9-A862-5222AF16DB98}"/>
              </a:ext>
            </a:extLst>
          </p:cNvPr>
          <p:cNvSpPr/>
          <p:nvPr/>
        </p:nvSpPr>
        <p:spPr>
          <a:xfrm>
            <a:off x="4586613" y="2089051"/>
            <a:ext cx="3018774" cy="28396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EDA39B-2F3E-43AC-91EB-70DD6D2D17D1}"/>
              </a:ext>
            </a:extLst>
          </p:cNvPr>
          <p:cNvSpPr/>
          <p:nvPr/>
        </p:nvSpPr>
        <p:spPr>
          <a:xfrm>
            <a:off x="4649966" y="2035406"/>
            <a:ext cx="3018775" cy="28396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1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9164" y="725218"/>
            <a:ext cx="740908" cy="28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164" y="1014080"/>
            <a:ext cx="4410182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4000"/>
              </a:lnSpc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_ </a:t>
            </a:r>
            <a:r>
              <a:rPr lang="ko-KR" altLang="en-US" dirty="0"/>
              <a:t>검색 </a:t>
            </a:r>
            <a:r>
              <a:rPr lang="en-US" altLang="ko-KR" sz="1600" dirty="0"/>
              <a:t>( </a:t>
            </a:r>
            <a:r>
              <a:rPr lang="ko-KR" altLang="en-US" sz="1600" dirty="0"/>
              <a:t>전체 학생 정보 출력 </a:t>
            </a:r>
            <a:r>
              <a:rPr lang="en-US" altLang="ko-KR" sz="1600" dirty="0"/>
              <a:t>)</a:t>
            </a: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1005228" y="1803"/>
            <a:ext cx="1" cy="6581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1F711C-3EE1-456B-9418-B33AAD4BD10C}"/>
              </a:ext>
            </a:extLst>
          </p:cNvPr>
          <p:cNvSpPr/>
          <p:nvPr/>
        </p:nvSpPr>
        <p:spPr>
          <a:xfrm>
            <a:off x="7334788" y="2852834"/>
            <a:ext cx="3911390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txt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파일에 저장되어 있는 모든 학생들의 정보를 테이블에 출력한다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정보를 확인 후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하단의 닫기 버튼을 통해 해당 창을 닫는다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D64F46-1600-4350-9666-4E75C9EFC9A2}"/>
              </a:ext>
            </a:extLst>
          </p:cNvPr>
          <p:cNvCxnSpPr>
            <a:cxnSpLocks/>
          </p:cNvCxnSpPr>
          <p:nvPr/>
        </p:nvCxnSpPr>
        <p:spPr>
          <a:xfrm>
            <a:off x="7277494" y="1738859"/>
            <a:ext cx="0" cy="431716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23A103-00AD-4BCB-AAA4-4F9A389AD709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6F1B70-1C2A-4424-9B18-C60AA3DF7324}"/>
              </a:ext>
            </a:extLst>
          </p:cNvPr>
          <p:cNvSpPr/>
          <p:nvPr/>
        </p:nvSpPr>
        <p:spPr>
          <a:xfrm>
            <a:off x="7334788" y="1857527"/>
            <a:ext cx="422769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검색 버튼을 클릭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한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F00F8-B76A-458B-AAE6-68F837B8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36" y="1953983"/>
            <a:ext cx="6164496" cy="39983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216638E2-ED9E-45A0-A9F3-72D17769CA45}"/>
              </a:ext>
            </a:extLst>
          </p:cNvPr>
          <p:cNvSpPr/>
          <p:nvPr/>
        </p:nvSpPr>
        <p:spPr>
          <a:xfrm>
            <a:off x="5665509" y="2432115"/>
            <a:ext cx="1168924" cy="33936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556F3F-4094-4194-9CA1-C87F3D66A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78" y="1857527"/>
            <a:ext cx="6253784" cy="41020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9164" y="725218"/>
            <a:ext cx="740908" cy="28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164" y="1014080"/>
            <a:ext cx="4410182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4000"/>
              </a:lnSpc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_ </a:t>
            </a:r>
            <a:r>
              <a:rPr lang="ko-KR" altLang="en-US" dirty="0"/>
              <a:t>검색 </a:t>
            </a:r>
            <a:r>
              <a:rPr lang="en-US" altLang="ko-KR" sz="1600" dirty="0"/>
              <a:t>( </a:t>
            </a:r>
            <a:r>
              <a:rPr lang="ko-KR" altLang="en-US" sz="1600" dirty="0"/>
              <a:t>선택 학생 정보 출력 </a:t>
            </a:r>
            <a:r>
              <a:rPr lang="en-US" altLang="ko-KR" sz="1600" dirty="0"/>
              <a:t>)</a:t>
            </a: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1005228" y="1803"/>
            <a:ext cx="1" cy="6581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1F711C-3EE1-456B-9418-B33AAD4BD10C}"/>
              </a:ext>
            </a:extLst>
          </p:cNvPr>
          <p:cNvSpPr/>
          <p:nvPr/>
        </p:nvSpPr>
        <p:spPr>
          <a:xfrm>
            <a:off x="7495044" y="2783274"/>
            <a:ext cx="3911390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텍스트 필드에 검색을 원하는 학생의 이름을 입력한 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검색 버튼을 클릭한다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해당 학생의 정보만을 출력한다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정보를 확인 후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하단의 닫기 버튼을 통해 해당 창을 닫는다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D64F46-1600-4350-9666-4E75C9EFC9A2}"/>
              </a:ext>
            </a:extLst>
          </p:cNvPr>
          <p:cNvCxnSpPr>
            <a:cxnSpLocks/>
          </p:cNvCxnSpPr>
          <p:nvPr/>
        </p:nvCxnSpPr>
        <p:spPr>
          <a:xfrm>
            <a:off x="7277494" y="1738859"/>
            <a:ext cx="0" cy="431716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23A103-00AD-4BCB-AAA4-4F9A389AD709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C1C54C-11CB-4577-AAAA-4AF1E6FBB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88" y="1972836"/>
            <a:ext cx="5631088" cy="37044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985C27B3-AF75-4E7C-A05D-2932A06631BF}"/>
              </a:ext>
            </a:extLst>
          </p:cNvPr>
          <p:cNvSpPr/>
          <p:nvPr/>
        </p:nvSpPr>
        <p:spPr>
          <a:xfrm>
            <a:off x="3136408" y="2443909"/>
            <a:ext cx="888837" cy="33936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72318-FB8E-4A35-94CA-3986A4B70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02" y="1915875"/>
            <a:ext cx="5804260" cy="38183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896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9164" y="725218"/>
            <a:ext cx="740908" cy="28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164" y="1014080"/>
            <a:ext cx="2282997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4000"/>
              </a:lnSpc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_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1005228" y="1803"/>
            <a:ext cx="1" cy="6581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1F711C-3EE1-456B-9418-B33AAD4BD10C}"/>
              </a:ext>
            </a:extLst>
          </p:cNvPr>
          <p:cNvSpPr/>
          <p:nvPr/>
        </p:nvSpPr>
        <p:spPr>
          <a:xfrm>
            <a:off x="6985996" y="1805900"/>
            <a:ext cx="4709380" cy="428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삭제하고자 하는 학생의 학번을 텍스트 필드에 입력한 뒤 조회버튼을 클릭한다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b="1" u="sng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전체 삭제 버튼을 클릭하면</a:t>
            </a:r>
            <a:r>
              <a:rPr lang="en-US" altLang="ko-KR" sz="1400" b="1" u="sng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파일에 저장되어 있는 모든 학생의 정보가 삭제된다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존재하지 않는 학번일 경우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메시지 창을 통해 해당 학생이 존재하지 않음을 알린다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존재하는 학번일 경우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학생의 정보를 출력한다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Bell MT" panose="020B0604020202020204" pitchFamily="18" charset="0"/>
                <a:ea typeface="나눔스퀘어 Light" panose="020B0600000101010101" pitchFamily="50" charset="-127"/>
              </a:rPr>
              <a:t>          ►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버튼을 클릭하면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확인 메시지 창을 출력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       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확인을 클릭하면 정보를 삭제하고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취소를 클릭하면 초기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화면으로 돌아간다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D64F46-1600-4350-9666-4E75C9EFC9A2}"/>
              </a:ext>
            </a:extLst>
          </p:cNvPr>
          <p:cNvCxnSpPr>
            <a:cxnSpLocks/>
          </p:cNvCxnSpPr>
          <p:nvPr/>
        </p:nvCxnSpPr>
        <p:spPr>
          <a:xfrm>
            <a:off x="6834435" y="1434206"/>
            <a:ext cx="0" cy="429514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23A103-00AD-4BCB-AAA4-4F9A389AD709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BC7D01-64E8-425A-A95B-145F848C7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32" y="1717189"/>
            <a:ext cx="4128085" cy="30986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D0C519-A855-4BED-BC98-8D3F9B6B2DFC}"/>
              </a:ext>
            </a:extLst>
          </p:cNvPr>
          <p:cNvSpPr/>
          <p:nvPr/>
        </p:nvSpPr>
        <p:spPr>
          <a:xfrm>
            <a:off x="6834435" y="1316887"/>
            <a:ext cx="422769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삭제 버튼을 클릭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한 경우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17B275-4179-4FCB-9218-0A5AD43FA2E6}"/>
              </a:ext>
            </a:extLst>
          </p:cNvPr>
          <p:cNvSpPr txBox="1"/>
          <p:nvPr/>
        </p:nvSpPr>
        <p:spPr>
          <a:xfrm>
            <a:off x="3280445" y="2716157"/>
            <a:ext cx="13857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50" dirty="0"/>
              <a:t>정소연</a:t>
            </a:r>
            <a:endParaRPr lang="en-US" altLang="ko-KR" sz="1250" dirty="0"/>
          </a:p>
          <a:p>
            <a:endParaRPr lang="en-US" altLang="ko-KR" sz="1250" dirty="0"/>
          </a:p>
          <a:p>
            <a:r>
              <a:rPr lang="en-US" altLang="ko-KR" sz="1250" dirty="0"/>
              <a:t>201811425</a:t>
            </a:r>
          </a:p>
          <a:p>
            <a:endParaRPr lang="en-US" altLang="ko-KR" sz="1100" dirty="0"/>
          </a:p>
          <a:p>
            <a:r>
              <a:rPr lang="ko-KR" altLang="en-US" sz="1250" dirty="0"/>
              <a:t>여</a:t>
            </a:r>
            <a:endParaRPr lang="en-US" altLang="ko-KR" sz="1250" dirty="0"/>
          </a:p>
          <a:p>
            <a:endParaRPr lang="en-US" altLang="ko-KR" sz="1000" dirty="0"/>
          </a:p>
          <a:p>
            <a:r>
              <a:rPr lang="ko-KR" altLang="en-US" sz="1200" dirty="0"/>
              <a:t>컴퓨터공학전공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2419C-00DF-449C-8D86-55C7D508FFF9}"/>
              </a:ext>
            </a:extLst>
          </p:cNvPr>
          <p:cNvSpPr txBox="1"/>
          <p:nvPr/>
        </p:nvSpPr>
        <p:spPr>
          <a:xfrm>
            <a:off x="3132161" y="2271381"/>
            <a:ext cx="13857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201811425</a:t>
            </a:r>
            <a:endParaRPr lang="ko-KR" altLang="en-US" sz="1300" dirty="0"/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739BDBF2-9E2E-4028-B90F-580FA8958051}"/>
              </a:ext>
            </a:extLst>
          </p:cNvPr>
          <p:cNvSpPr/>
          <p:nvPr/>
        </p:nvSpPr>
        <p:spPr>
          <a:xfrm>
            <a:off x="4813061" y="2271381"/>
            <a:ext cx="763167" cy="30960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61D98D-04D4-4BE3-A521-B411D495D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14" y="4663527"/>
            <a:ext cx="2660624" cy="127828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73A47BAF-C410-43ED-A489-4597DEFF9B69}"/>
              </a:ext>
            </a:extLst>
          </p:cNvPr>
          <p:cNvSpPr/>
          <p:nvPr/>
        </p:nvSpPr>
        <p:spPr>
          <a:xfrm>
            <a:off x="3497344" y="4194355"/>
            <a:ext cx="856338" cy="30223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A154531F-CE5A-45BC-96C1-4AD8193E5F45}"/>
              </a:ext>
            </a:extLst>
          </p:cNvPr>
          <p:cNvSpPr/>
          <p:nvPr/>
        </p:nvSpPr>
        <p:spPr>
          <a:xfrm>
            <a:off x="4666185" y="4194355"/>
            <a:ext cx="856338" cy="30223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E7C803-A65F-4CA4-8B3C-9720D8EBC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566" y="4659835"/>
            <a:ext cx="2668309" cy="128198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F49D30-06D9-4676-995C-2B875CF50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684" y="2670691"/>
            <a:ext cx="2409587" cy="107174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705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15" grpId="1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9164" y="725218"/>
            <a:ext cx="740908" cy="28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164" y="1014080"/>
            <a:ext cx="2282997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4000"/>
              </a:lnSpc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_ </a:t>
            </a:r>
            <a:r>
              <a:rPr lang="ko-KR" altLang="en-US" dirty="0"/>
              <a:t>종료</a:t>
            </a:r>
            <a:r>
              <a:rPr lang="en-US" altLang="ko-KR" dirty="0"/>
              <a:t> </a:t>
            </a: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1005228" y="1803"/>
            <a:ext cx="1" cy="6581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1F711C-3EE1-456B-9418-B33AAD4BD10C}"/>
              </a:ext>
            </a:extLst>
          </p:cNvPr>
          <p:cNvSpPr/>
          <p:nvPr/>
        </p:nvSpPr>
        <p:spPr>
          <a:xfrm>
            <a:off x="6655325" y="2412419"/>
            <a:ext cx="3911390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종료 확인 메시지를 통해 종료 여부를 묻는다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취소 버튼을 클릭하면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초기화면으로 돌아간다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종료 버튼을 클릭하면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등록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등의 작업 내용으로 변경된 학생들의 정보가 파일에 저장되고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프로그램이 종료된다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D64F46-1600-4350-9666-4E75C9EFC9A2}"/>
              </a:ext>
            </a:extLst>
          </p:cNvPr>
          <p:cNvCxnSpPr>
            <a:cxnSpLocks/>
          </p:cNvCxnSpPr>
          <p:nvPr/>
        </p:nvCxnSpPr>
        <p:spPr>
          <a:xfrm>
            <a:off x="6551630" y="1717189"/>
            <a:ext cx="0" cy="409346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56EF35-0E60-4B30-BC84-20D0C4BEA695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24463-B03F-4752-9A0F-7B58CC90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33" y="2562104"/>
            <a:ext cx="3439005" cy="17337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C7FB5B4-80A6-41DB-8229-C84F732863EB}"/>
              </a:ext>
            </a:extLst>
          </p:cNvPr>
          <p:cNvSpPr/>
          <p:nvPr/>
        </p:nvSpPr>
        <p:spPr>
          <a:xfrm>
            <a:off x="6655325" y="1788967"/>
            <a:ext cx="422769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종료 버튼을 클릭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한 경우</a:t>
            </a:r>
          </a:p>
        </p:txBody>
      </p:sp>
    </p:spTree>
    <p:extLst>
      <p:ext uri="{BB962C8B-B14F-4D97-AF65-F5344CB8AC3E}">
        <p14:creationId xmlns:p14="http://schemas.microsoft.com/office/powerpoint/2010/main" val="3058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B3A4D37-5772-4F2D-A749-A03B6ADC0657}"/>
              </a:ext>
            </a:extLst>
          </p:cNvPr>
          <p:cNvSpPr/>
          <p:nvPr/>
        </p:nvSpPr>
        <p:spPr>
          <a:xfrm>
            <a:off x="4538481" y="1786886"/>
            <a:ext cx="2748440" cy="28133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25893" y="2762696"/>
            <a:ext cx="21736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 &amp;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3FD96-AECD-4099-91E2-982E1CB8EA08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918817" y="2338223"/>
            <a:ext cx="2291012" cy="22352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2170" y="2284578"/>
            <a:ext cx="2291012" cy="22352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2748" y="3058493"/>
            <a:ext cx="188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감사합니다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612" y="4178873"/>
            <a:ext cx="2246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201811425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정소연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0" y="4573423"/>
            <a:ext cx="4918817" cy="228457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273182" y="0"/>
            <a:ext cx="4918819" cy="228457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E3FD96-AECD-4099-91E2-982E1CB8EA08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2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2" y="4712618"/>
            <a:ext cx="4707168" cy="214538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7563787" y="0"/>
            <a:ext cx="4628217" cy="209513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3221" y="2469173"/>
            <a:ext cx="652486" cy="314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3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FIRST.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3221" y="2993645"/>
            <a:ext cx="894540" cy="314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3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SECOND.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3221" y="3518117"/>
            <a:ext cx="730008" cy="314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3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THIRD.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3221" y="4042589"/>
            <a:ext cx="899157" cy="314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3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FOURTH.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0988" y="2462473"/>
            <a:ext cx="1303562" cy="314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필요성 및 목적</a:t>
            </a: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0988" y="2993645"/>
            <a:ext cx="1922321" cy="314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개발 내용 및 주요 기능</a:t>
            </a: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0988" y="3518117"/>
            <a:ext cx="851515" cy="314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파일설계</a:t>
            </a: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0988" y="4042589"/>
            <a:ext cx="739305" cy="314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UI </a:t>
            </a:r>
            <a:r>
              <a:rPr lang="ko-KR" altLang="en-US" sz="1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설계</a:t>
            </a: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5707" y="1828524"/>
            <a:ext cx="700000" cy="331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INDEX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4EBD5-48C8-4F56-8330-4DBDCD270B0B}"/>
              </a:ext>
            </a:extLst>
          </p:cNvPr>
          <p:cNvSpPr/>
          <p:nvPr/>
        </p:nvSpPr>
        <p:spPr>
          <a:xfrm>
            <a:off x="4707170" y="2152906"/>
            <a:ext cx="2766761" cy="255971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8F9BF4-F841-42D6-B5A4-A2CAF5FDF489}"/>
              </a:ext>
            </a:extLst>
          </p:cNvPr>
          <p:cNvSpPr/>
          <p:nvPr/>
        </p:nvSpPr>
        <p:spPr>
          <a:xfrm>
            <a:off x="4770524" y="2099261"/>
            <a:ext cx="2766762" cy="255971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77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자유형 88"/>
          <p:cNvSpPr/>
          <p:nvPr/>
        </p:nvSpPr>
        <p:spPr>
          <a:xfrm>
            <a:off x="0" y="1"/>
            <a:ext cx="12192000" cy="3439402"/>
          </a:xfrm>
          <a:custGeom>
            <a:avLst/>
            <a:gdLst>
              <a:gd name="connsiteX0" fmla="*/ 0 w 12192000"/>
              <a:gd name="connsiteY0" fmla="*/ 0 h 3824153"/>
              <a:gd name="connsiteX1" fmla="*/ 12192000 w 12192000"/>
              <a:gd name="connsiteY1" fmla="*/ 0 h 3824153"/>
              <a:gd name="connsiteX2" fmla="*/ 12192000 w 12192000"/>
              <a:gd name="connsiteY2" fmla="*/ 3824153 h 3824153"/>
              <a:gd name="connsiteX3" fmla="*/ 0 w 12192000"/>
              <a:gd name="connsiteY3" fmla="*/ 582915 h 382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24153">
                <a:moveTo>
                  <a:pt x="0" y="0"/>
                </a:moveTo>
                <a:lnTo>
                  <a:pt x="12192000" y="0"/>
                </a:lnTo>
                <a:lnTo>
                  <a:pt x="12192000" y="3824153"/>
                </a:lnTo>
                <a:lnTo>
                  <a:pt x="0" y="58291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9164" y="2144566"/>
            <a:ext cx="569387" cy="28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FIRST.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3857" y="2677538"/>
            <a:ext cx="3142566" cy="63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필요성 및 목적</a:t>
            </a:r>
            <a:endParaRPr lang="en-US" altLang="ko-KR" sz="32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33857" y="4116963"/>
            <a:ext cx="5398917" cy="15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4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학생들의 정보를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입력받아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저장하고 검색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수정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삭제 등의 기능을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통해 정보를 확인하고 관리하는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프로그램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24000"/>
              </a:lnSpc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24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자주 사용하는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기능들로만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구성되어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보다 간단하게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정보를 관리할 수 있음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47466" y="3764089"/>
            <a:ext cx="0" cy="228791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005228" y="-2513"/>
            <a:ext cx="1" cy="201069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3637E4B-01DB-42EF-94CA-B71E75C3F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35" y="2677538"/>
            <a:ext cx="3704408" cy="37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9164" y="725218"/>
            <a:ext cx="742511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SECOND.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164" y="1160096"/>
            <a:ext cx="3390672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개발 내용 및 주요 기능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005228" y="1803"/>
            <a:ext cx="1" cy="6581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FE081267-ECCA-459E-A87C-1F43697EC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13054"/>
              </p:ext>
            </p:extLst>
          </p:nvPr>
        </p:nvGraphicFramePr>
        <p:xfrm>
          <a:off x="1128922" y="2121085"/>
          <a:ext cx="10230377" cy="3814524"/>
        </p:xfrm>
        <a:graphic>
          <a:graphicData uri="http://schemas.openxmlformats.org/drawingml/2006/table">
            <a:tbl>
              <a:tblPr/>
              <a:tblGrid>
                <a:gridCol w="68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7167">
                  <a:extLst>
                    <a:ext uri="{9D8B030D-6E8A-4147-A177-3AD203B41FA5}">
                      <a16:colId xmlns:a16="http://schemas.microsoft.com/office/drawing/2014/main" val="618732180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4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T="45724" marB="45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세부기능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기능설명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우선순위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881">
                <a:tc row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정보 등록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 저장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전공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전화번호를 입력하여 학생 정보를 저장한다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정보 검색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검색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저장되어 있는 모든 학생들의 정보를 출력한다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 검색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학생의 이름을 검색하여 해당 학생의 모든 정보를 출력한다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26354"/>
                  </a:ext>
                </a:extLst>
              </a:tr>
              <a:tr h="442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정보 수정</a:t>
                      </a:r>
                    </a:p>
                  </a:txBody>
                  <a:tcPr marT="45724" marB="45724" anchor="ctr">
                    <a:lnL w="12700" cmpd="sng">
                      <a:noFill/>
                      <a:prstDash val="soli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 수정</a:t>
                      </a:r>
                    </a:p>
                  </a:txBody>
                  <a:tcPr marT="45724" marB="45724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수정하고자 하는 학생의 학번을 입력하고 정보를 수정한다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정보 삭제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삭제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저장되어 있는 모든 학생의 정보를 삭제한다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삭제를 원하는 학생의 학번을 검색하고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학생의 저장 정보를 출력한 뒤 확인 후 삭제한다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39145"/>
                  </a:ext>
                </a:extLst>
              </a:tr>
              <a:tr h="443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 삭제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39169"/>
                  </a:ext>
                </a:extLst>
              </a:tr>
              <a:tr h="445691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 근로자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종료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종료</a:t>
                      </a: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프로그램의 종료 여부를 다시 한 번 체크하고 종료한다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578E0B-5997-49C2-9258-CF3915777D00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18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9164" y="725218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164" y="1027480"/>
            <a:ext cx="3575018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시스템구조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및 파일설계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1005228" y="1803"/>
            <a:ext cx="1" cy="6581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E3571-5B02-4943-A21D-F6DD05AEC4C4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BCCC48-B85F-4A53-B6B0-FE2D3E9A9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07" y="2432322"/>
            <a:ext cx="1898913" cy="18989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6E3F3D-3084-458E-A907-5A82435D4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15" y="2245249"/>
            <a:ext cx="2367501" cy="2367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129705-5288-4982-881C-1205D05EE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840" y="2627737"/>
            <a:ext cx="1508082" cy="1508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F19BD-57E9-491A-830E-AFDD7D70BCA5}"/>
              </a:ext>
            </a:extLst>
          </p:cNvPr>
          <p:cNvSpPr txBox="1"/>
          <p:nvPr/>
        </p:nvSpPr>
        <p:spPr>
          <a:xfrm>
            <a:off x="1946129" y="4612750"/>
            <a:ext cx="100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USER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40F95-C953-4F79-9E61-8BA1A081819A}"/>
              </a:ext>
            </a:extLst>
          </p:cNvPr>
          <p:cNvSpPr txBox="1"/>
          <p:nvPr/>
        </p:nvSpPr>
        <p:spPr>
          <a:xfrm>
            <a:off x="5822313" y="4708590"/>
            <a:ext cx="54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PC</a:t>
            </a:r>
            <a:endParaRPr lang="ko-KR" altLang="en-US" sz="20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F2E9DD-03C5-4A28-9614-BF0AD636DC80}"/>
              </a:ext>
            </a:extLst>
          </p:cNvPr>
          <p:cNvCxnSpPr/>
          <p:nvPr/>
        </p:nvCxnSpPr>
        <p:spPr>
          <a:xfrm>
            <a:off x="3648171" y="3046513"/>
            <a:ext cx="10369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EDCA3D-40A1-42BB-813F-663A99FC96EC}"/>
              </a:ext>
            </a:extLst>
          </p:cNvPr>
          <p:cNvCxnSpPr>
            <a:cxnSpLocks/>
          </p:cNvCxnSpPr>
          <p:nvPr/>
        </p:nvCxnSpPr>
        <p:spPr>
          <a:xfrm flipH="1">
            <a:off x="3681166" y="3525625"/>
            <a:ext cx="9709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0E8B75-ADC5-40C2-AC61-A2B08FE4DE35}"/>
              </a:ext>
            </a:extLst>
          </p:cNvPr>
          <p:cNvSpPr txBox="1"/>
          <p:nvPr/>
        </p:nvSpPr>
        <p:spPr>
          <a:xfrm>
            <a:off x="10056522" y="4708590"/>
            <a:ext cx="74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FILE</a:t>
            </a:r>
            <a:endParaRPr lang="ko-KR" altLang="en-US" sz="20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289249-7E0A-490D-9FE0-102FA4636745}"/>
              </a:ext>
            </a:extLst>
          </p:cNvPr>
          <p:cNvCxnSpPr/>
          <p:nvPr/>
        </p:nvCxnSpPr>
        <p:spPr>
          <a:xfrm>
            <a:off x="7904888" y="3048084"/>
            <a:ext cx="10369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E26C6C-CD02-48F4-B1D5-89FB5D4E829F}"/>
              </a:ext>
            </a:extLst>
          </p:cNvPr>
          <p:cNvCxnSpPr>
            <a:cxnSpLocks/>
          </p:cNvCxnSpPr>
          <p:nvPr/>
        </p:nvCxnSpPr>
        <p:spPr>
          <a:xfrm flipH="1">
            <a:off x="7937883" y="3527196"/>
            <a:ext cx="9709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67F427-36D9-40EB-84A9-BFB7D6038792}"/>
              </a:ext>
            </a:extLst>
          </p:cNvPr>
          <p:cNvSpPr txBox="1"/>
          <p:nvPr/>
        </p:nvSpPr>
        <p:spPr>
          <a:xfrm>
            <a:off x="7707568" y="2168863"/>
            <a:ext cx="154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FileWriter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A8E1F5-44D1-439F-AA72-516861E550B3}"/>
              </a:ext>
            </a:extLst>
          </p:cNvPr>
          <p:cNvSpPr txBox="1"/>
          <p:nvPr/>
        </p:nvSpPr>
        <p:spPr>
          <a:xfrm>
            <a:off x="7748044" y="3888918"/>
            <a:ext cx="154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FileReader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046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9164" y="725218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164" y="1027480"/>
            <a:ext cx="1415772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파일설계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1005228" y="1803"/>
            <a:ext cx="1" cy="6581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E3571-5B02-4943-A21D-F6DD05AEC4C4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157E7B-AB3B-48D9-957C-0E9FB202601C}"/>
              </a:ext>
            </a:extLst>
          </p:cNvPr>
          <p:cNvSpPr txBox="1"/>
          <p:nvPr/>
        </p:nvSpPr>
        <p:spPr>
          <a:xfrm>
            <a:off x="1146681" y="1832700"/>
            <a:ext cx="1047069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사용자가 입력한 내용을 배열에 한 문장으로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FileWriter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객체를 이용하여 파일을 생성하고 배열에 저장된 내용을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String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형식으로 파일에 저장한다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프로그램을 시작할 때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txt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파일에 저장된 내용을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FileReader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객체를 사용하여 읽어와 배열에 저장한다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파일은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‘ student.txt ‘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라는 이름의 파일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개를 사용한다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D6B53E9-7DD9-4F4A-A7E4-9382DCDB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01" y="4666745"/>
            <a:ext cx="6197053" cy="11784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65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9164" y="725218"/>
            <a:ext cx="740908" cy="28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164" y="1014080"/>
            <a:ext cx="2898550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4000"/>
              </a:lnSpc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_ </a:t>
            </a:r>
            <a:r>
              <a:rPr lang="ko-KR" altLang="en-US" dirty="0"/>
              <a:t>초기화면</a:t>
            </a:r>
            <a:r>
              <a:rPr lang="en-US" altLang="ko-KR" dirty="0"/>
              <a:t> </a:t>
            </a: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1005228" y="1803"/>
            <a:ext cx="1" cy="6581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7268068" y="2233493"/>
            <a:ext cx="4006389" cy="3372748"/>
            <a:chOff x="917186" y="2205640"/>
            <a:chExt cx="4039137" cy="645736"/>
          </a:xfrm>
        </p:grpSpPr>
        <p:sp>
          <p:nvSpPr>
            <p:cNvPr id="88" name="직사각형 87"/>
            <p:cNvSpPr/>
            <p:nvPr/>
          </p:nvSpPr>
          <p:spPr>
            <a:xfrm>
              <a:off x="1012961" y="2267916"/>
              <a:ext cx="3943362" cy="442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주요 기능인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등록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검색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수정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삭제 </a:t>
              </a:r>
              <a:r>
                <a:rPr lang="ko-KR" altLang="en-US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기능이 표시되고 각 기능의 버튼을 클릭하여 사용할 수 있다</a:t>
              </a:r>
              <a:r>
                <a: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프로그램 종료를 원할 시에는 오른쪽 하단의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종료</a:t>
              </a:r>
              <a:r>
                <a:rPr lang="ko-KR" altLang="en-US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버튼을 통해 프로그램을 종료할 수 있다</a:t>
              </a:r>
              <a:r>
                <a: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</a:t>
              </a: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917186" y="2205640"/>
              <a:ext cx="0" cy="64573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E718ED2-080C-493F-90E0-F77C9DBD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31" y="2233495"/>
            <a:ext cx="5001323" cy="3286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D6F35E-A9D0-44C3-A834-2437AE04E23D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55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9164" y="725218"/>
            <a:ext cx="740908" cy="28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164" y="1014080"/>
            <a:ext cx="2282997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4000"/>
              </a:lnSpc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_ </a:t>
            </a:r>
            <a:r>
              <a:rPr lang="ko-KR" altLang="en-US" dirty="0"/>
              <a:t>등록</a:t>
            </a:r>
            <a:r>
              <a:rPr lang="en-US" altLang="ko-KR" dirty="0"/>
              <a:t> </a:t>
            </a: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1005228" y="1803"/>
            <a:ext cx="1" cy="6581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D0EFA9-DA80-4908-AE6A-427278428CA7}"/>
              </a:ext>
            </a:extLst>
          </p:cNvPr>
          <p:cNvSpPr/>
          <p:nvPr/>
        </p:nvSpPr>
        <p:spPr>
          <a:xfrm>
            <a:off x="6880009" y="1872054"/>
            <a:ext cx="422769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등록 버튼을 클릭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한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1F711C-3EE1-456B-9418-B33AAD4BD10C}"/>
              </a:ext>
            </a:extLst>
          </p:cNvPr>
          <p:cNvSpPr/>
          <p:nvPr/>
        </p:nvSpPr>
        <p:spPr>
          <a:xfrm>
            <a:off x="6880009" y="2439719"/>
            <a:ext cx="4797330" cy="347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정보를 저장하고자 하는 학생의 이름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학번을 입력하고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성별을 선택한다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0000"/>
                </a:solidFill>
              </a:rPr>
              <a:t>ComboBox</a:t>
            </a:r>
            <a:r>
              <a:rPr lang="ko-KR" altLang="en-US" sz="1400" dirty="0">
                <a:solidFill>
                  <a:srgbClr val="000000"/>
                </a:solidFill>
              </a:rPr>
              <a:t>를 통해 해당 학생의 전공을 선택하고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전화번호를 입력한다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srgbClr val="000000"/>
                </a:solidFill>
              </a:rPr>
              <a:t>저장 버튼을 클릭하면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학생의 정보가 </a:t>
            </a:r>
            <a:r>
              <a:rPr lang="en-US" altLang="ko-KR" sz="1400" dirty="0">
                <a:solidFill>
                  <a:srgbClr val="000000"/>
                </a:solidFill>
              </a:rPr>
              <a:t>txt </a:t>
            </a:r>
            <a:r>
              <a:rPr lang="ko-KR" altLang="en-US" sz="1400" dirty="0">
                <a:solidFill>
                  <a:srgbClr val="000000"/>
                </a:solidFill>
              </a:rPr>
              <a:t>파일에 저장된다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취소 버튼을 클릭하면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해당 프레임이 닫히고 초기 화면으로 돌아온다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ea typeface="나눔스퀘어 Light" panose="020B0600000101010101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D64F46-1600-4350-9666-4E75C9EFC9A2}"/>
              </a:ext>
            </a:extLst>
          </p:cNvPr>
          <p:cNvCxnSpPr>
            <a:cxnSpLocks/>
          </p:cNvCxnSpPr>
          <p:nvPr/>
        </p:nvCxnSpPr>
        <p:spPr>
          <a:xfrm>
            <a:off x="6730894" y="1633928"/>
            <a:ext cx="0" cy="467693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9D9BCC-B326-473D-8AD4-7011713DE3C4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FC10E6-E94F-4A94-9385-9A49A68BA4DE}"/>
              </a:ext>
            </a:extLst>
          </p:cNvPr>
          <p:cNvGrpSpPr/>
          <p:nvPr/>
        </p:nvGrpSpPr>
        <p:grpSpPr>
          <a:xfrm>
            <a:off x="890549" y="1872054"/>
            <a:ext cx="5086911" cy="3727634"/>
            <a:chOff x="757705" y="1994436"/>
            <a:chExt cx="5731656" cy="39161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224E463-6746-4309-B8AD-476C7EEC2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705" y="1994436"/>
              <a:ext cx="3709603" cy="39161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E73FF74-D8F4-4F8C-9EDF-D1A62D7C6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2521" y="2842041"/>
              <a:ext cx="2926840" cy="1163683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0CA48C4B-910D-465A-AE11-B000B76E260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780148" y="4005724"/>
              <a:ext cx="1245793" cy="254158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9425837-85A7-405B-AF41-27F49FBF4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61" y="5072250"/>
            <a:ext cx="2728287" cy="12386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1444AD-2D86-4D65-9575-E09592B9A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076" y="5066745"/>
            <a:ext cx="2702446" cy="12441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483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9164" y="725218"/>
            <a:ext cx="740908" cy="28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164" y="1014080"/>
            <a:ext cx="2173993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4000"/>
              </a:lnSpc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ko-KR" altLang="en-US" dirty="0">
                <a:latin typeface="+mj-ea"/>
                <a:ea typeface="+mj-ea"/>
              </a:rPr>
              <a:t>설계 </a:t>
            </a:r>
            <a:r>
              <a:rPr lang="en-US" altLang="ko-KR" dirty="0">
                <a:latin typeface="+mj-ea"/>
                <a:ea typeface="+mj-ea"/>
              </a:rPr>
              <a:t>_ </a:t>
            </a:r>
            <a:r>
              <a:rPr lang="ko-KR" altLang="en-US" dirty="0">
                <a:latin typeface="+mj-ea"/>
                <a:ea typeface="+mj-ea"/>
              </a:rPr>
              <a:t>수정</a:t>
            </a: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1005228" y="1803"/>
            <a:ext cx="1" cy="6581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1F711C-3EE1-456B-9418-B33AAD4BD10C}"/>
              </a:ext>
            </a:extLst>
          </p:cNvPr>
          <p:cNvSpPr/>
          <p:nvPr/>
        </p:nvSpPr>
        <p:spPr>
          <a:xfrm>
            <a:off x="6808056" y="2309301"/>
            <a:ext cx="4374605" cy="347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정보를 수정하고자 하는 학생의 학번을 입력하고 검색 버튼을 클릭한다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존재하지 않는 학번일 경우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메시지 창을 통해 해당 학생이 존재하지 않음을 알린다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존재하는 학번일 경우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해당 학생의 정보를 출력하고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이름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전공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휴대전화 중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수정할 정보를 선택하고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새로운 정보를 입력한 뒤 수정 버튼을 클릭한다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D64F46-1600-4350-9666-4E75C9EFC9A2}"/>
              </a:ext>
            </a:extLst>
          </p:cNvPr>
          <p:cNvCxnSpPr>
            <a:cxnSpLocks/>
          </p:cNvCxnSpPr>
          <p:nvPr/>
        </p:nvCxnSpPr>
        <p:spPr>
          <a:xfrm>
            <a:off x="6692877" y="1543987"/>
            <a:ext cx="0" cy="446706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391B04-812A-40DB-B26F-0F1BFBEE1CA0}"/>
              </a:ext>
            </a:extLst>
          </p:cNvPr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F6E006-A3C4-4EDE-9A63-12122B818FD5}"/>
              </a:ext>
            </a:extLst>
          </p:cNvPr>
          <p:cNvSpPr/>
          <p:nvPr/>
        </p:nvSpPr>
        <p:spPr>
          <a:xfrm>
            <a:off x="6808056" y="1829694"/>
            <a:ext cx="4227699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초기 화면에서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수정 버튼을 클릭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한 경우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311CEE-6D72-4920-A136-8AFCC7C3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28" y="1829694"/>
            <a:ext cx="3838255" cy="4030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192BF7-B1A0-4081-BBD3-AE2C13709A75}"/>
              </a:ext>
            </a:extLst>
          </p:cNvPr>
          <p:cNvSpPr txBox="1"/>
          <p:nvPr/>
        </p:nvSpPr>
        <p:spPr>
          <a:xfrm>
            <a:off x="2231485" y="2374560"/>
            <a:ext cx="13857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201811425</a:t>
            </a:r>
            <a:endParaRPr lang="ko-KR" altLang="en-US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CC091-E306-4D1D-A701-AD7C305CA61F}"/>
              </a:ext>
            </a:extLst>
          </p:cNvPr>
          <p:cNvSpPr txBox="1"/>
          <p:nvPr/>
        </p:nvSpPr>
        <p:spPr>
          <a:xfrm>
            <a:off x="2330287" y="2861862"/>
            <a:ext cx="1385740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50" dirty="0"/>
              <a:t>정소연</a:t>
            </a:r>
            <a:endParaRPr lang="en-US" altLang="ko-KR" sz="1250" dirty="0"/>
          </a:p>
          <a:p>
            <a:endParaRPr lang="en-US" altLang="ko-KR" sz="1250" dirty="0"/>
          </a:p>
          <a:p>
            <a:r>
              <a:rPr lang="en-US" altLang="ko-KR" sz="1250" dirty="0"/>
              <a:t>201811425</a:t>
            </a:r>
          </a:p>
          <a:p>
            <a:endParaRPr lang="en-US" altLang="ko-KR" sz="1100" dirty="0"/>
          </a:p>
          <a:p>
            <a:r>
              <a:rPr lang="ko-KR" altLang="en-US" sz="1250" dirty="0"/>
              <a:t>여</a:t>
            </a:r>
            <a:endParaRPr lang="en-US" altLang="ko-KR" sz="1250" dirty="0"/>
          </a:p>
          <a:p>
            <a:endParaRPr lang="en-US" altLang="ko-KR" sz="1000" dirty="0"/>
          </a:p>
          <a:p>
            <a:r>
              <a:rPr lang="ko-KR" altLang="en-US" sz="1250" dirty="0"/>
              <a:t>컴퓨터공학</a:t>
            </a:r>
            <a:endParaRPr lang="en-US" altLang="ko-KR" sz="1250" dirty="0"/>
          </a:p>
          <a:p>
            <a:endParaRPr lang="en-US" altLang="ko-KR" sz="1100" dirty="0"/>
          </a:p>
          <a:p>
            <a:r>
              <a:rPr lang="en-US" altLang="ko-KR" sz="1250" dirty="0"/>
              <a:t>010-1111-2222</a:t>
            </a:r>
            <a:endParaRPr lang="ko-KR" altLang="en-US" sz="12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B7CBE3-6B4A-4C40-BF67-2EB79D9591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7" b="5821"/>
          <a:stretch/>
        </p:blipFill>
        <p:spPr>
          <a:xfrm>
            <a:off x="1219618" y="4793282"/>
            <a:ext cx="3259576" cy="10324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20180A-02FF-4CE2-BF7D-8EE190B74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747" y="4837081"/>
            <a:ext cx="3515216" cy="9431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835744-A72D-4CA6-AD64-3327711F9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103" y="4837081"/>
            <a:ext cx="2870076" cy="128049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D205EA-CF13-4CEB-8134-D097A5FAB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2108" y="4837081"/>
            <a:ext cx="2870071" cy="131916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D7CC301-8260-4E57-8F0E-5850E272F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9213" y="2764376"/>
            <a:ext cx="2638895" cy="11737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F35111B0-908A-4207-88E6-1977297278A2}"/>
              </a:ext>
            </a:extLst>
          </p:cNvPr>
          <p:cNvSpPr/>
          <p:nvPr/>
        </p:nvSpPr>
        <p:spPr>
          <a:xfrm>
            <a:off x="3716027" y="2374560"/>
            <a:ext cx="763167" cy="30960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4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741</Words>
  <Application>Microsoft Office PowerPoint</Application>
  <PresentationFormat>와이드스크린</PresentationFormat>
  <Paragraphs>156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나눔스퀘어 Light</vt:lpstr>
      <vt:lpstr>나눔스퀘어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김세희</dc:creator>
  <cp:lastModifiedBy>OWNER</cp:lastModifiedBy>
  <cp:revision>142</cp:revision>
  <dcterms:created xsi:type="dcterms:W3CDTF">2018-05-09T07:56:16Z</dcterms:created>
  <dcterms:modified xsi:type="dcterms:W3CDTF">2021-12-24T05:42:29Z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