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snapToObjects="1">
      <p:cViewPr varScale="1">
        <p:scale>
          <a:sx n="45" d="100"/>
          <a:sy n="45" d="100"/>
        </p:scale>
        <p:origin x="-672"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pPr/>
              <a:t>10/5/2025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pPr/>
              <a:t>‹nº›</a:t>
            </a:fld>
            <a:endParaRPr lang="en-US"/>
          </a:p>
        </p:txBody>
      </p:sp>
    </p:spTree>
    <p:extLst>
      <p:ext uri="{BB962C8B-B14F-4D97-AF65-F5344CB8AC3E}">
        <p14:creationId xmlns:p14="http://schemas.microsoft.com/office/powerpoint/2010/main" xmlns=""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pPr/>
              <a:t>10/5/2025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pPr/>
              <a:t>‹nº›</a:t>
            </a:fld>
            <a:endParaRPr lang="en-US"/>
          </a:p>
        </p:txBody>
      </p:sp>
    </p:spTree>
    <p:extLst>
      <p:ext uri="{BB962C8B-B14F-4D97-AF65-F5344CB8AC3E}">
        <p14:creationId xmlns:p14="http://schemas.microsoft.com/office/powerpoint/2010/main" xmlns=""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pPr/>
              <a:t>10/5/2025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pPr/>
              <a:t>‹nº›</a:t>
            </a:fld>
            <a:endParaRPr lang="en-US"/>
          </a:p>
        </p:txBody>
      </p:sp>
    </p:spTree>
    <p:extLst>
      <p:ext uri="{BB962C8B-B14F-4D97-AF65-F5344CB8AC3E}">
        <p14:creationId xmlns:p14="http://schemas.microsoft.com/office/powerpoint/2010/main" xmlns=""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pPr/>
              <a:t>10/5/2025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pPr/>
              <a:t>‹nº›</a:t>
            </a:fld>
            <a:endParaRPr lang="en-US"/>
          </a:p>
        </p:txBody>
      </p:sp>
    </p:spTree>
    <p:extLst>
      <p:ext uri="{BB962C8B-B14F-4D97-AF65-F5344CB8AC3E}">
        <p14:creationId xmlns:p14="http://schemas.microsoft.com/office/powerpoint/2010/main" xmlns=""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pPr/>
              <a:t>10/5/2025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pPr/>
              <a:t>‹nº›</a:t>
            </a:fld>
            <a:endParaRPr lang="en-US"/>
          </a:p>
        </p:txBody>
      </p:sp>
    </p:spTree>
    <p:extLst>
      <p:ext uri="{BB962C8B-B14F-4D97-AF65-F5344CB8AC3E}">
        <p14:creationId xmlns:p14="http://schemas.microsoft.com/office/powerpoint/2010/main" xmlns=""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pPr/>
              <a:t>10/5/2025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pPr/>
              <a:t>‹nº›</a:t>
            </a:fld>
            <a:endParaRPr lang="en-US"/>
          </a:p>
        </p:txBody>
      </p:sp>
    </p:spTree>
    <p:extLst>
      <p:ext uri="{BB962C8B-B14F-4D97-AF65-F5344CB8AC3E}">
        <p14:creationId xmlns:p14="http://schemas.microsoft.com/office/powerpoint/2010/main" xmlns=""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pPr/>
              <a:t>10/5/2025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pPr/>
              <a:t>‹nº›</a:t>
            </a:fld>
            <a:endParaRPr lang="en-US"/>
          </a:p>
        </p:txBody>
      </p:sp>
    </p:spTree>
    <p:extLst>
      <p:ext uri="{BB962C8B-B14F-4D97-AF65-F5344CB8AC3E}">
        <p14:creationId xmlns:p14="http://schemas.microsoft.com/office/powerpoint/2010/main" xmlns=""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pPr/>
              <a:t>10/5/2025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pPr/>
              <a:t>‹nº›</a:t>
            </a:fld>
            <a:endParaRPr lang="en-US"/>
          </a:p>
        </p:txBody>
      </p:sp>
    </p:spTree>
    <p:extLst>
      <p:ext uri="{BB962C8B-B14F-4D97-AF65-F5344CB8AC3E}">
        <p14:creationId xmlns:p14="http://schemas.microsoft.com/office/powerpoint/2010/main" xmlns=""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pPr/>
              <a:t>10/5/2025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pPr/>
              <a:t>‹nº›</a:t>
            </a:fld>
            <a:endParaRPr lang="en-US"/>
          </a:p>
        </p:txBody>
      </p:sp>
    </p:spTree>
    <p:extLst>
      <p:ext uri="{BB962C8B-B14F-4D97-AF65-F5344CB8AC3E}">
        <p14:creationId xmlns:p14="http://schemas.microsoft.com/office/powerpoint/2010/main" xmlns=""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pPr/>
              <a:t>10/5/2025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pPr/>
              <a:t>‹nº›</a:t>
            </a:fld>
            <a:endParaRPr lang="en-US"/>
          </a:p>
        </p:txBody>
      </p:sp>
    </p:spTree>
    <p:extLst>
      <p:ext uri="{BB962C8B-B14F-4D97-AF65-F5344CB8AC3E}">
        <p14:creationId xmlns:p14="http://schemas.microsoft.com/office/powerpoint/2010/main" xmlns=""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pPr/>
              <a:t>10/5/2025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pPr/>
              <a:t>‹nº›</a:t>
            </a:fld>
            <a:endParaRPr lang="en-US"/>
          </a:p>
        </p:txBody>
      </p:sp>
    </p:spTree>
    <p:extLst>
      <p:ext uri="{BB962C8B-B14F-4D97-AF65-F5344CB8AC3E}">
        <p14:creationId xmlns:p14="http://schemas.microsoft.com/office/powerpoint/2010/main" xmlns=""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pPr/>
              <a:t>10/5/2025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pPr/>
              <a:t>‹nº›</a:t>
            </a:fld>
            <a:endParaRPr lang="en-US"/>
          </a:p>
        </p:txBody>
      </p:sp>
    </p:spTree>
    <p:extLst>
      <p:ext uri="{BB962C8B-B14F-4D97-AF65-F5344CB8AC3E}">
        <p14:creationId xmlns:p14="http://schemas.microsoft.com/office/powerpoint/2010/main" xmlns=""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F2D6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3600" b="1">
                <a:solidFill>
                  <a:srgbClr val="FFFFFF"/>
                </a:solidFill>
              </a:defRPr>
            </a:pPr>
            <a:r>
              <a:rPr>
                <a:latin typeface="Times New Roman" pitchFamily="18" charset="0"/>
                <a:cs typeface="Times New Roman" pitchFamily="18" charset="0"/>
              </a:rPr>
              <a:t>Sustainability from Earth to Mars</a:t>
            </a:r>
          </a:p>
        </p:txBody>
      </p:sp>
      <p:sp>
        <p:nvSpPr>
          <p:cNvPr id="3" name="Content Placeholder 2"/>
          <p:cNvSpPr>
            <a:spLocks noGrp="1"/>
          </p:cNvSpPr>
          <p:nvPr>
            <p:ph idx="1"/>
          </p:nvPr>
        </p:nvSpPr>
        <p:spPr/>
        <p:txBody>
          <a:bodyPr>
            <a:normAutofit/>
          </a:bodyPr>
          <a:lstStyle/>
          <a:p>
            <a:pPr algn="just">
              <a:defRPr sz="1800">
                <a:solidFill>
                  <a:srgbClr val="E6E6FA"/>
                </a:solidFill>
              </a:defRPr>
            </a:pPr>
            <a:r>
              <a:rPr sz="2800">
                <a:latin typeface="Times New Roman" pitchFamily="18" charset="0"/>
                <a:cs typeface="Times New Roman" pitchFamily="18" charset="0"/>
              </a:rPr>
              <a:t>Hello! I’m here to share how we can take the lessons of Earth’s sustainability—energy, water, and food—to build a balanced future on both our planet and Mars.</a:t>
            </a:r>
          </a:p>
          <a:p>
            <a:pPr algn="just">
              <a:defRPr sz="1800">
                <a:solidFill>
                  <a:srgbClr val="E6E6FA"/>
                </a:solidFill>
              </a:defRPr>
            </a:pPr>
            <a:endParaRPr sz="2800">
              <a:latin typeface="Times New Roman" pitchFamily="18" charset="0"/>
              <a:cs typeface="Times New Roman" pitchFamily="18" charset="0"/>
            </a:endParaRPr>
          </a:p>
          <a:p>
            <a:pPr algn="just">
              <a:defRPr sz="1800">
                <a:solidFill>
                  <a:srgbClr val="E6E6FA"/>
                </a:solidFill>
              </a:defRPr>
            </a:pPr>
            <a:r>
              <a:rPr sz="2800">
                <a:latin typeface="Times New Roman" pitchFamily="18" charset="0"/>
                <a:cs typeface="Times New Roman" pitchFamily="18" charset="0"/>
              </a:rPr>
              <a:t>This project celebrates 25 years of data from NASA’s Terra satellite and applies its insights to future interplanetary living systems.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F2D6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05786"/>
          </a:xfrm>
        </p:spPr>
        <p:txBody>
          <a:bodyPr/>
          <a:lstStyle/>
          <a:p>
            <a:pPr>
              <a:defRPr sz="3600" b="1">
                <a:solidFill>
                  <a:srgbClr val="FFFFFF"/>
                </a:solidFill>
              </a:defRPr>
            </a:pPr>
            <a:r>
              <a:rPr>
                <a:latin typeface="Times New Roman" pitchFamily="18" charset="0"/>
                <a:cs typeface="Times New Roman" pitchFamily="18" charset="0"/>
              </a:rPr>
              <a:t>Renewable Energy on Mars</a:t>
            </a:r>
          </a:p>
        </p:txBody>
      </p:sp>
      <p:sp>
        <p:nvSpPr>
          <p:cNvPr id="3" name="Content Placeholder 2"/>
          <p:cNvSpPr>
            <a:spLocks noGrp="1"/>
          </p:cNvSpPr>
          <p:nvPr>
            <p:ph idx="1"/>
          </p:nvPr>
        </p:nvSpPr>
        <p:spPr>
          <a:xfrm>
            <a:off x="457200" y="1105786"/>
            <a:ext cx="8229600" cy="5020377"/>
          </a:xfrm>
        </p:spPr>
        <p:txBody>
          <a:bodyPr>
            <a:noAutofit/>
          </a:bodyPr>
          <a:lstStyle/>
          <a:p>
            <a:pPr algn="l">
              <a:defRPr sz="1800">
                <a:solidFill>
                  <a:srgbClr val="E6E6FA"/>
                </a:solidFill>
              </a:defRPr>
            </a:pPr>
            <a:r>
              <a:rPr sz="2400">
                <a:latin typeface="Times New Roman" pitchFamily="18" charset="0"/>
                <a:cs typeface="Times New Roman" pitchFamily="18" charset="0"/>
              </a:rPr>
              <a:t>Renewable energy is the backbone of life on Mars. Solar energy faces challenges—less sunlight and frequent dust storms—but hybrid systems using wind turbines and bioenergy can help. </a:t>
            </a:r>
          </a:p>
          <a:p>
            <a:pPr algn="l">
              <a:defRPr sz="1800">
                <a:solidFill>
                  <a:srgbClr val="E6E6FA"/>
                </a:solidFill>
              </a:defRPr>
            </a:pPr>
            <a:endParaRPr sz="2400">
              <a:latin typeface="Times New Roman" pitchFamily="18" charset="0"/>
              <a:cs typeface="Times New Roman" pitchFamily="18" charset="0"/>
            </a:endParaRPr>
          </a:p>
          <a:p>
            <a:pPr algn="l">
              <a:defRPr sz="1800">
                <a:solidFill>
                  <a:srgbClr val="E6E6FA"/>
                </a:solidFill>
              </a:defRPr>
            </a:pPr>
            <a:r>
              <a:rPr sz="2400">
                <a:latin typeface="Times New Roman" pitchFamily="18" charset="0"/>
                <a:cs typeface="Times New Roman" pitchFamily="18" charset="0"/>
              </a:rPr>
              <a:t>Scientists are exploring technologies like CO₂ electrolysis to generate methane and oxygen, and silica aerogel domes to trap heat and protect solar farms. Data from Earth’s Terra satellite helps model energy balance and predict climate impacts to design resilient power systems.</a:t>
            </a:r>
          </a:p>
          <a:p>
            <a:pPr algn="l">
              <a:defRPr sz="1800">
                <a:solidFill>
                  <a:srgbClr val="E6E6FA"/>
                </a:solidFill>
              </a:defRPr>
            </a:pPr>
            <a:endParaRPr sz="2400">
              <a:latin typeface="Times New Roman" pitchFamily="18" charset="0"/>
              <a:cs typeface="Times New Roman" pitchFamily="18" charset="0"/>
            </a:endParaRPr>
          </a:p>
          <a:p>
            <a:pPr algn="l">
              <a:defRPr sz="1800">
                <a:solidFill>
                  <a:srgbClr val="E6E6FA"/>
                </a:solidFill>
              </a:defRPr>
            </a:pPr>
            <a:r>
              <a:rPr sz="2400">
                <a:latin typeface="Times New Roman" pitchFamily="18" charset="0"/>
                <a:cs typeface="Times New Roman" pitchFamily="18" charset="0"/>
              </a:rPr>
              <a:t>On both planets, renewable energy isn’t just power—it’s survival.</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F2D6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3600" b="1">
                <a:solidFill>
                  <a:srgbClr val="FFFFFF"/>
                </a:solidFill>
              </a:defRPr>
            </a:pPr>
            <a:r>
              <a:rPr>
                <a:latin typeface="Times New Roman" pitchFamily="18" charset="0"/>
                <a:cs typeface="Times New Roman" pitchFamily="18" charset="0"/>
              </a:rPr>
              <a:t>Recycling &amp; Water Cycles</a:t>
            </a:r>
          </a:p>
        </p:txBody>
      </p:sp>
      <p:sp>
        <p:nvSpPr>
          <p:cNvPr id="3" name="Content Placeholder 2"/>
          <p:cNvSpPr>
            <a:spLocks noGrp="1"/>
          </p:cNvSpPr>
          <p:nvPr>
            <p:ph idx="1"/>
          </p:nvPr>
        </p:nvSpPr>
        <p:spPr/>
        <p:txBody>
          <a:bodyPr>
            <a:normAutofit/>
          </a:bodyPr>
          <a:lstStyle/>
          <a:p>
            <a:pPr algn="l">
              <a:defRPr sz="1800">
                <a:solidFill>
                  <a:srgbClr val="E6E6FA"/>
                </a:solidFill>
              </a:defRPr>
            </a:pPr>
            <a:r>
              <a:rPr sz="2400">
                <a:latin typeface="Times New Roman" pitchFamily="18" charset="0"/>
                <a:cs typeface="Times New Roman" pitchFamily="18" charset="0"/>
              </a:rPr>
              <a:t>Water is life—on Earth and Mars. Sustainable habitats use closed-loop systems that recycle nearly 95% of water, inspired by the International Space Station.</a:t>
            </a:r>
          </a:p>
          <a:p>
            <a:pPr algn="l">
              <a:defRPr sz="1800">
                <a:solidFill>
                  <a:srgbClr val="E6E6FA"/>
                </a:solidFill>
              </a:defRPr>
            </a:pPr>
            <a:endParaRPr sz="2400">
              <a:latin typeface="Times New Roman" pitchFamily="18" charset="0"/>
              <a:cs typeface="Times New Roman" pitchFamily="18" charset="0"/>
            </a:endParaRPr>
          </a:p>
          <a:p>
            <a:pPr algn="l">
              <a:defRPr sz="1800">
                <a:solidFill>
                  <a:srgbClr val="E6E6FA"/>
                </a:solidFill>
              </a:defRPr>
            </a:pPr>
            <a:r>
              <a:rPr sz="2400">
                <a:latin typeface="Times New Roman" pitchFamily="18" charset="0"/>
                <a:cs typeface="Times New Roman" pitchFamily="18" charset="0"/>
              </a:rPr>
              <a:t>Evaporation, condensation, and purification mimic Earth's hydrological cycle. Organic waste and greywater are reused through biological purification and advanced filtration. </a:t>
            </a:r>
          </a:p>
          <a:p>
            <a:pPr algn="l">
              <a:defRPr sz="1800">
                <a:solidFill>
                  <a:srgbClr val="E6E6FA"/>
                </a:solidFill>
              </a:defRPr>
            </a:pPr>
            <a:endParaRPr sz="2400">
              <a:latin typeface="Times New Roman" pitchFamily="18" charset="0"/>
              <a:cs typeface="Times New Roman" pitchFamily="18" charset="0"/>
            </a:endParaRPr>
          </a:p>
          <a:p>
            <a:pPr algn="l">
              <a:defRPr sz="1800">
                <a:solidFill>
                  <a:srgbClr val="E6E6FA"/>
                </a:solidFill>
              </a:defRPr>
            </a:pPr>
            <a:r>
              <a:rPr sz="2400">
                <a:latin typeface="Times New Roman" pitchFamily="18" charset="0"/>
                <a:cs typeface="Times New Roman" pitchFamily="18" charset="0"/>
              </a:rPr>
              <a:t>The Terra satellite helps us understand Earth’s natural water balance, soil moisture, and atmospheric changes, guiding the creation of self-sustaining water cycles for Mars.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F2D6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3600" b="1">
                <a:solidFill>
                  <a:srgbClr val="FFFFFF"/>
                </a:solidFill>
              </a:defRPr>
            </a:pPr>
            <a:r>
              <a:rPr>
                <a:latin typeface="Times New Roman" pitchFamily="18" charset="0"/>
                <a:cs typeface="Times New Roman" pitchFamily="18" charset="0"/>
              </a:rPr>
              <a:t>Space Agriculture</a:t>
            </a:r>
          </a:p>
        </p:txBody>
      </p:sp>
      <p:sp>
        <p:nvSpPr>
          <p:cNvPr id="3" name="Content Placeholder 2"/>
          <p:cNvSpPr>
            <a:spLocks noGrp="1"/>
          </p:cNvSpPr>
          <p:nvPr>
            <p:ph idx="1"/>
          </p:nvPr>
        </p:nvSpPr>
        <p:spPr/>
        <p:txBody>
          <a:bodyPr>
            <a:normAutofit/>
          </a:bodyPr>
          <a:lstStyle/>
          <a:p>
            <a:pPr algn="l">
              <a:defRPr sz="1800">
                <a:solidFill>
                  <a:srgbClr val="E6E6FA"/>
                </a:solidFill>
              </a:defRPr>
            </a:pPr>
            <a:r>
              <a:rPr sz="2400">
                <a:latin typeface="Times New Roman" pitchFamily="18" charset="0"/>
                <a:cs typeface="Times New Roman" pitchFamily="18" charset="0"/>
              </a:rPr>
              <a:t>Agriculture beyond Earth is one of humanity’s greatest experiments. Hydroponics and aeroponics allow crops to grow without soil, using nutrient-rich water. Scientists are also testing Martian regolith simulants for planting food crops.</a:t>
            </a:r>
          </a:p>
          <a:p>
            <a:pPr algn="l">
              <a:defRPr sz="1800">
                <a:solidFill>
                  <a:srgbClr val="E6E6FA"/>
                </a:solidFill>
              </a:defRPr>
            </a:pPr>
            <a:endParaRPr sz="2400">
              <a:latin typeface="Times New Roman" pitchFamily="18" charset="0"/>
              <a:cs typeface="Times New Roman" pitchFamily="18" charset="0"/>
            </a:endParaRPr>
          </a:p>
          <a:p>
            <a:pPr algn="l">
              <a:defRPr sz="1800">
                <a:solidFill>
                  <a:srgbClr val="E6E6FA"/>
                </a:solidFill>
              </a:defRPr>
            </a:pPr>
            <a:r>
              <a:rPr sz="2400">
                <a:latin typeface="Times New Roman" pitchFamily="18" charset="0"/>
                <a:cs typeface="Times New Roman" pitchFamily="18" charset="0"/>
              </a:rPr>
              <a:t>Closed Ecological Life Support Systems (CELSS) integrate plants, microbes, and humans in a symbiotic loop—plants recycle CO₂ and produce oxygen.</a:t>
            </a:r>
          </a:p>
          <a:p>
            <a:pPr algn="l">
              <a:defRPr sz="1800">
                <a:solidFill>
                  <a:srgbClr val="E6E6FA"/>
                </a:solidFill>
              </a:defRPr>
            </a:pPr>
            <a:endParaRPr sz="2400">
              <a:latin typeface="Times New Roman" pitchFamily="18" charset="0"/>
              <a:cs typeface="Times New Roman" pitchFamily="18" charset="0"/>
            </a:endParaRPr>
          </a:p>
          <a:p>
            <a:pPr algn="l">
              <a:defRPr sz="1800">
                <a:solidFill>
                  <a:srgbClr val="E6E6FA"/>
                </a:solidFill>
              </a:defRPr>
            </a:pPr>
            <a:r>
              <a:rPr sz="2400">
                <a:latin typeface="Times New Roman" pitchFamily="18" charset="0"/>
                <a:cs typeface="Times New Roman" pitchFamily="18" charset="0"/>
              </a:rPr>
              <a:t>Terra’s data on vegetation growth and land cover helps design agricultural models for extraterrestrial environments.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F2D6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sz="3600" b="1">
                <a:solidFill>
                  <a:srgbClr val="FFFFFF"/>
                </a:solidFill>
              </a:defRPr>
            </a:pPr>
            <a:r>
              <a:rPr>
                <a:latin typeface="Times New Roman" pitchFamily="18" charset="0"/>
                <a:cs typeface="Times New Roman" pitchFamily="18" charset="0"/>
              </a:rPr>
              <a:t>Integrating Energy, Water &amp; Food Systems</a:t>
            </a:r>
          </a:p>
        </p:txBody>
      </p:sp>
      <p:sp>
        <p:nvSpPr>
          <p:cNvPr id="3" name="Content Placeholder 2"/>
          <p:cNvSpPr>
            <a:spLocks noGrp="1"/>
          </p:cNvSpPr>
          <p:nvPr>
            <p:ph idx="1"/>
          </p:nvPr>
        </p:nvSpPr>
        <p:spPr/>
        <p:txBody>
          <a:bodyPr>
            <a:normAutofit/>
          </a:bodyPr>
          <a:lstStyle/>
          <a:p>
            <a:pPr algn="l">
              <a:defRPr sz="1800">
                <a:solidFill>
                  <a:srgbClr val="E6E6FA"/>
                </a:solidFill>
              </a:defRPr>
            </a:pPr>
            <a:r>
              <a:rPr sz="2400">
                <a:latin typeface="Times New Roman" pitchFamily="18" charset="0"/>
                <a:cs typeface="Times New Roman" pitchFamily="18" charset="0"/>
              </a:rPr>
              <a:t>True sustainability is the harmony of interconnected systems. Energy powers water purification and agriculture; agriculture provides oxygen and biomass; recycled water nourishes both people and plants.</a:t>
            </a:r>
          </a:p>
          <a:p>
            <a:pPr algn="l">
              <a:defRPr sz="1800">
                <a:solidFill>
                  <a:srgbClr val="E6E6FA"/>
                </a:solidFill>
              </a:defRPr>
            </a:pPr>
            <a:endParaRPr sz="2400">
              <a:latin typeface="Times New Roman" pitchFamily="18" charset="0"/>
              <a:cs typeface="Times New Roman" pitchFamily="18" charset="0"/>
            </a:endParaRPr>
          </a:p>
          <a:p>
            <a:pPr algn="l">
              <a:defRPr sz="1800">
                <a:solidFill>
                  <a:srgbClr val="E6E6FA"/>
                </a:solidFill>
              </a:defRPr>
            </a:pPr>
            <a:r>
              <a:rPr sz="2400">
                <a:latin typeface="Times New Roman" pitchFamily="18" charset="0"/>
                <a:cs typeface="Times New Roman" pitchFamily="18" charset="0"/>
              </a:rPr>
              <a:t>AI-driven monitoring, inspired by Earth observation satellites like Terra, can detect imbalances and optimize resource use in real time.</a:t>
            </a:r>
          </a:p>
          <a:p>
            <a:pPr algn="l">
              <a:defRPr sz="1800">
                <a:solidFill>
                  <a:srgbClr val="E6E6FA"/>
                </a:solidFill>
              </a:defRPr>
            </a:pPr>
            <a:endParaRPr sz="2400">
              <a:latin typeface="Times New Roman" pitchFamily="18" charset="0"/>
              <a:cs typeface="Times New Roman" pitchFamily="18" charset="0"/>
            </a:endParaRPr>
          </a:p>
          <a:p>
            <a:pPr algn="l">
              <a:defRPr sz="1800">
                <a:solidFill>
                  <a:srgbClr val="E6E6FA"/>
                </a:solidFill>
              </a:defRPr>
            </a:pPr>
            <a:r>
              <a:rPr sz="2400">
                <a:latin typeface="Times New Roman" pitchFamily="18" charset="0"/>
                <a:cs typeface="Times New Roman" pitchFamily="18" charset="0"/>
              </a:rPr>
              <a:t>The goal: a circular economy where nothing is wasted and every molecule has a purpose.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F2D6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3600" b="1">
                <a:solidFill>
                  <a:srgbClr val="FFFFFF"/>
                </a:solidFill>
              </a:defRPr>
            </a:pPr>
            <a:r>
              <a:rPr>
                <a:latin typeface="Times New Roman" pitchFamily="18" charset="0"/>
                <a:cs typeface="Times New Roman" pitchFamily="18" charset="0"/>
              </a:rPr>
              <a:t>The Human Element</a:t>
            </a:r>
          </a:p>
        </p:txBody>
      </p:sp>
      <p:sp>
        <p:nvSpPr>
          <p:cNvPr id="3" name="Content Placeholder 2"/>
          <p:cNvSpPr>
            <a:spLocks noGrp="1"/>
          </p:cNvSpPr>
          <p:nvPr>
            <p:ph idx="1"/>
          </p:nvPr>
        </p:nvSpPr>
        <p:spPr/>
        <p:txBody>
          <a:bodyPr>
            <a:normAutofit/>
          </a:bodyPr>
          <a:lstStyle/>
          <a:p>
            <a:pPr algn="l">
              <a:defRPr sz="1800">
                <a:solidFill>
                  <a:srgbClr val="E6E6FA"/>
                </a:solidFill>
              </a:defRPr>
            </a:pPr>
            <a:r>
              <a:rPr sz="2400">
                <a:latin typeface="Times New Roman" pitchFamily="18" charset="0"/>
                <a:cs typeface="Times New Roman" pitchFamily="18" charset="0"/>
              </a:rPr>
              <a:t>Behind every system, there are humans—innovators, dreamers, and communities learning from Earth’s ecosystems. The lessons from Terra’s 25 years of observation teach us responsibility: to protect what we have and replicate its balance wherever we go.</a:t>
            </a:r>
          </a:p>
          <a:p>
            <a:pPr algn="l">
              <a:defRPr sz="1800">
                <a:solidFill>
                  <a:srgbClr val="E6E6FA"/>
                </a:solidFill>
              </a:defRPr>
            </a:pPr>
            <a:endParaRPr sz="2400">
              <a:latin typeface="Times New Roman" pitchFamily="18" charset="0"/>
              <a:cs typeface="Times New Roman" pitchFamily="18" charset="0"/>
            </a:endParaRPr>
          </a:p>
          <a:p>
            <a:pPr algn="l">
              <a:defRPr sz="1800">
                <a:solidFill>
                  <a:srgbClr val="E6E6FA"/>
                </a:solidFill>
              </a:defRPr>
            </a:pPr>
            <a:r>
              <a:rPr sz="2400">
                <a:latin typeface="Times New Roman" pitchFamily="18" charset="0"/>
                <a:cs typeface="Times New Roman" pitchFamily="18" charset="0"/>
              </a:rPr>
              <a:t>Sustainability isn’t just technology—it’s empathy, science, and imagination combined.</a:t>
            </a:r>
          </a:p>
          <a:p>
            <a:pPr algn="l">
              <a:defRPr sz="1800">
                <a:solidFill>
                  <a:srgbClr val="E6E6FA"/>
                </a:solidFill>
              </a:defRPr>
            </a:pPr>
            <a:endParaRPr sz="2400">
              <a:latin typeface="Times New Roman" pitchFamily="18" charset="0"/>
              <a:cs typeface="Times New Roman" pitchFamily="18" charset="0"/>
            </a:endParaRPr>
          </a:p>
          <a:p>
            <a:pPr algn="l">
              <a:defRPr sz="1800">
                <a:solidFill>
                  <a:srgbClr val="E6E6FA"/>
                </a:solidFill>
              </a:defRPr>
            </a:pPr>
            <a:r>
              <a:rPr sz="2400">
                <a:latin typeface="Times New Roman" pitchFamily="18" charset="0"/>
                <a:cs typeface="Times New Roman" pitchFamily="18" charset="0"/>
              </a:rPr>
              <a:t>From Earth to Mars, sustainability is our shared story.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F2D6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3600" b="1">
                <a:solidFill>
                  <a:srgbClr val="FFFFFF"/>
                </a:solidFill>
              </a:defRPr>
            </a:pPr>
            <a:r>
              <a:rPr>
                <a:latin typeface="Times New Roman" pitchFamily="18" charset="0"/>
                <a:cs typeface="Times New Roman" pitchFamily="18" charset="0"/>
              </a:rPr>
              <a:t>References</a:t>
            </a:r>
          </a:p>
        </p:txBody>
      </p:sp>
      <p:sp>
        <p:nvSpPr>
          <p:cNvPr id="3" name="Content Placeholder 2"/>
          <p:cNvSpPr>
            <a:spLocks noGrp="1"/>
          </p:cNvSpPr>
          <p:nvPr>
            <p:ph idx="1"/>
          </p:nvPr>
        </p:nvSpPr>
        <p:spPr/>
        <p:txBody>
          <a:bodyPr>
            <a:normAutofit lnSpcReduction="10000"/>
          </a:bodyPr>
          <a:lstStyle/>
          <a:p>
            <a:pPr algn="l">
              <a:defRPr sz="1800">
                <a:solidFill>
                  <a:srgbClr val="E6E6FA"/>
                </a:solidFill>
              </a:defRPr>
            </a:pPr>
            <a:r>
              <a:rPr>
                <a:latin typeface="Times New Roman" pitchFamily="18" charset="0"/>
                <a:cs typeface="Times New Roman" pitchFamily="18" charset="0"/>
              </a:rPr>
              <a:t>Earth &amp; Terra Satellite:</a:t>
            </a:r>
          </a:p>
          <a:p>
            <a:pPr algn="l">
              <a:defRPr sz="1800">
                <a:solidFill>
                  <a:srgbClr val="E6E6FA"/>
                </a:solidFill>
              </a:defRPr>
            </a:pPr>
            <a:r>
              <a:rPr>
                <a:latin typeface="Times New Roman" pitchFamily="18" charset="0"/>
                <a:cs typeface="Times New Roman" pitchFamily="18" charset="0"/>
              </a:rPr>
              <a:t>- https://terra.nasa.gov/about</a:t>
            </a:r>
          </a:p>
          <a:p>
            <a:pPr algn="l">
              <a:defRPr sz="1800">
                <a:solidFill>
                  <a:srgbClr val="E6E6FA"/>
                </a:solidFill>
              </a:defRPr>
            </a:pPr>
            <a:r>
              <a:rPr>
                <a:latin typeface="Times New Roman" pitchFamily="18" charset="0"/>
                <a:cs typeface="Times New Roman" pitchFamily="18" charset="0"/>
              </a:rPr>
              <a:t>- https://terra.nasa.gov/about/terra-instruments</a:t>
            </a:r>
          </a:p>
          <a:p>
            <a:pPr algn="l">
              <a:defRPr sz="1800">
                <a:solidFill>
                  <a:srgbClr val="E6E6FA"/>
                </a:solidFill>
              </a:defRPr>
            </a:pPr>
            <a:r>
              <a:rPr>
                <a:latin typeface="Times New Roman" pitchFamily="18" charset="0"/>
                <a:cs typeface="Times New Roman" pitchFamily="18" charset="0"/>
              </a:rPr>
              <a:t>- https://eoportal.org/web/eoportal/satellite-missions/t/terra</a:t>
            </a:r>
          </a:p>
          <a:p>
            <a:pPr algn="l">
              <a:defRPr sz="1800">
                <a:solidFill>
                  <a:srgbClr val="E6E6FA"/>
                </a:solidFill>
              </a:defRPr>
            </a:pPr>
            <a:r>
              <a:rPr>
                <a:latin typeface="Times New Roman" pitchFamily="18" charset="0"/>
                <a:cs typeface="Times New Roman" pitchFamily="18" charset="0"/>
              </a:rPr>
              <a:t>- https://digirolamo.web.illinois.edu/projects/terra-fusion</a:t>
            </a:r>
          </a:p>
          <a:p>
            <a:pPr algn="l">
              <a:defRPr sz="1800">
                <a:solidFill>
                  <a:srgbClr val="E6E6FA"/>
                </a:solidFill>
              </a:defRPr>
            </a:pPr>
            <a:endParaRPr>
              <a:latin typeface="Times New Roman" pitchFamily="18" charset="0"/>
              <a:cs typeface="Times New Roman" pitchFamily="18" charset="0"/>
            </a:endParaRPr>
          </a:p>
          <a:p>
            <a:pPr algn="l">
              <a:defRPr sz="1800">
                <a:solidFill>
                  <a:srgbClr val="E6E6FA"/>
                </a:solidFill>
              </a:defRPr>
            </a:pPr>
            <a:r>
              <a:rPr>
                <a:latin typeface="Times New Roman" pitchFamily="18" charset="0"/>
                <a:cs typeface="Times New Roman" pitchFamily="18" charset="0"/>
              </a:rPr>
              <a:t>Mars &amp; Sustainability Research:</a:t>
            </a:r>
          </a:p>
          <a:p>
            <a:pPr algn="l">
              <a:defRPr sz="1800">
                <a:solidFill>
                  <a:srgbClr val="E6E6FA"/>
                </a:solidFill>
              </a:defRPr>
            </a:pPr>
            <a:r>
              <a:rPr>
                <a:latin typeface="Times New Roman" pitchFamily="18" charset="0"/>
                <a:cs typeface="Times New Roman" pitchFamily="18" charset="0"/>
              </a:rPr>
              <a:t>- https://www.mdpi.com/2226-4310/12/5/432</a:t>
            </a:r>
          </a:p>
          <a:p>
            <a:pPr algn="l">
              <a:defRPr sz="1800">
                <a:solidFill>
                  <a:srgbClr val="E6E6FA"/>
                </a:solidFill>
              </a:defRPr>
            </a:pPr>
            <a:r>
              <a:rPr>
                <a:latin typeface="Times New Roman" pitchFamily="18" charset="0"/>
                <a:cs typeface="Times New Roman" pitchFamily="18" charset="0"/>
              </a:rPr>
              <a:t>- https://www.sciencedirect.com/science/article/pii/S2950160124000287</a:t>
            </a:r>
          </a:p>
          <a:p>
            <a:pPr algn="l">
              <a:defRPr sz="1800">
                <a:solidFill>
                  <a:srgbClr val="E6E6FA"/>
                </a:solidFill>
              </a:defRPr>
            </a:pPr>
            <a:r>
              <a:rPr>
                <a:latin typeface="Times New Roman" pitchFamily="18" charset="0"/>
                <a:cs typeface="Times New Roman" pitchFamily="18" charset="0"/>
              </a:rPr>
              <a:t>- https://arxiv.org/abs/1907.09089</a:t>
            </a:r>
          </a:p>
          <a:p>
            <a:pPr algn="l">
              <a:defRPr sz="1800">
                <a:solidFill>
                  <a:srgbClr val="E6E6FA"/>
                </a:solidFill>
              </a:defRPr>
            </a:pPr>
            <a:r>
              <a:rPr>
                <a:latin typeface="Times New Roman" pitchFamily="18" charset="0"/>
                <a:cs typeface="Times New Roman" pitchFamily="18" charset="0"/>
              </a:rPr>
              <a:t>- https://pmc.ncbi.nlm.nih.gov/articles/PMC10884476</a:t>
            </a:r>
          </a:p>
          <a:p>
            <a:pPr algn="l">
              <a:defRPr sz="1800">
                <a:solidFill>
                  <a:srgbClr val="E6E6FA"/>
                </a:solidFill>
              </a:defRPr>
            </a:pPr>
            <a:r>
              <a:rPr>
                <a:latin typeface="Times New Roman" pitchFamily="18" charset="0"/>
                <a:cs typeface="Times New Roman" pitchFamily="18" charset="0"/>
              </a:rPr>
              <a:t>- https://science.nasa.gov/biological-physical/space-crops</a:t>
            </a:r>
          </a:p>
          <a:p>
            <a:pPr algn="l">
              <a:defRPr sz="1800">
                <a:solidFill>
                  <a:srgbClr val="E6E6FA"/>
                </a:solidFill>
              </a:defRPr>
            </a:pPr>
            <a:endParaRPr>
              <a:latin typeface="Times New Roman" pitchFamily="18" charset="0"/>
              <a:cs typeface="Times New Roman" pitchFamily="18" charset="0"/>
            </a:endParaRPr>
          </a:p>
          <a:p>
            <a:pPr algn="l">
              <a:defRPr sz="1800">
                <a:solidFill>
                  <a:srgbClr val="E6E6FA"/>
                </a:solidFill>
              </a:defRPr>
            </a:pPr>
            <a:r>
              <a:rPr>
                <a:latin typeface="Times New Roman" pitchFamily="18" charset="0"/>
                <a:cs typeface="Times New Roman" pitchFamily="18" charset="0"/>
              </a:rPr>
              <a:t>All sources are publicly accessible and used for educational and creative purposes.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46</TotalTime>
  <Words>513</Words>
  <Application>Microsoft Macintosh PowerPoint</Application>
  <PresentationFormat>Apresentação na tela (4:3)</PresentationFormat>
  <Paragraphs>49</Paragraphs>
  <Slides>7</Slides>
  <Notes>0</Notes>
  <HiddenSlides>0</HiddenSlides>
  <MMClips>0</MMClips>
  <ScaleCrop>false</ScaleCrop>
  <HeadingPairs>
    <vt:vector size="4" baseType="variant">
      <vt:variant>
        <vt:lpstr>Tema</vt:lpstr>
      </vt:variant>
      <vt:variant>
        <vt:i4>1</vt:i4>
      </vt:variant>
      <vt:variant>
        <vt:lpstr>Títulos de slides</vt:lpstr>
      </vt:variant>
      <vt:variant>
        <vt:i4>7</vt:i4>
      </vt:variant>
    </vt:vector>
  </HeadingPairs>
  <TitlesOfParts>
    <vt:vector size="8" baseType="lpstr">
      <vt:lpstr>Office Theme</vt:lpstr>
      <vt:lpstr>Sustainability from Earth to Mars</vt:lpstr>
      <vt:lpstr>Renewable Energy on Mars</vt:lpstr>
      <vt:lpstr>Recycling &amp; Water Cycles</vt:lpstr>
      <vt:lpstr>Space Agriculture</vt:lpstr>
      <vt:lpstr>Integrating Energy, Water &amp; Food Systems</vt:lpstr>
      <vt:lpstr>The Human Element</vt:lpstr>
      <vt:lpstr>References</vt:lpstr>
    </vt:vector>
  </TitlesOfParts>
  <Manager/>
  <Company/>
  <LinksUpToDate>false</LinksUpToDate>
  <SharedDoc>false</SharedDoc>
  <HyperlinkBase/>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Sustainability from Earth to Mars</dc:title>
  <dc:subject/>
  <dc:creator/>
  <cp:keywords/>
  <dc:description>generated using python-pptx</dc:description>
  <cp:lastModifiedBy>NOT</cp:lastModifiedBy>
  <cp:revision>9</cp:revision>
  <dcterms:created xsi:type="dcterms:W3CDTF">2013-01-27T09:14:16Z</dcterms:created>
  <dcterms:modified xsi:type="dcterms:W3CDTF">2025-10-05T12:46:00Z</dcterms:modified>
  <cp:category/>
</cp:coreProperties>
</file>