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10/5/2025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10/5/2025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Sustainability from Earth to Mars</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800">
                <a:latin typeface="Times New Roman" pitchFamily="18" charset="0"/>
                <a:cs typeface="Times New Roman" pitchFamily="18" charset="0"/>
              </a:rPr>
              <a:t>Hello! I’m here to share how we can take the lessons of Earth’s sustainability—energy, water, and food—to build a balanced future on both our planet and Mars.</a:t>
            </a:r>
          </a:p>
          <a:p>
            <a:pPr algn="just">
              <a:defRPr sz="1800">
                <a:solidFill>
                  <a:srgbClr val="E6E6FA"/>
                </a:solidFill>
              </a:defRPr>
            </a:pPr>
            <a:endParaRPr sz="2800">
              <a:latin typeface="Times New Roman" pitchFamily="18" charset="0"/>
              <a:cs typeface="Times New Roman" pitchFamily="18" charset="0"/>
            </a:endParaRPr>
          </a:p>
          <a:p>
            <a:pPr algn="just">
              <a:defRPr sz="1800">
                <a:solidFill>
                  <a:srgbClr val="E6E6FA"/>
                </a:solidFill>
              </a:defRPr>
            </a:pPr>
            <a:r>
              <a:rPr sz="2800">
                <a:latin typeface="Times New Roman" pitchFamily="18" charset="0"/>
                <a:cs typeface="Times New Roman" pitchFamily="18" charset="0"/>
              </a:rPr>
              <a:t>This project celebrates 25 years of data from NASA’s Terra satellite and applies its insights to future interplanetary living systems.</a:t>
            </a:r>
          </a:p>
        </p:txBody>
      </p:sp>
      <p:sp>
        <p:nvSpPr>
          <p:cNvPr id="4" name="CaixaDeTexto 3"/>
          <p:cNvSpPr txBox="1"/>
          <p:nvPr/>
        </p:nvSpPr>
        <p:spPr>
          <a:xfrm>
            <a:off x="4997302" y="6126163"/>
            <a:ext cx="3689498" cy="369332"/>
          </a:xfrm>
          <a:prstGeom prst="rect">
            <a:avLst/>
          </a:prstGeom>
          <a:noFill/>
          <a:effectLst>
            <a:outerShdw blurRad="50800" dist="50800" dir="5400000" algn="ctr" rotWithShape="0">
              <a:srgbClr val="000000">
                <a:alpha val="54000"/>
              </a:srgbClr>
            </a:outerShdw>
          </a:effectLst>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05786"/>
          </a:xfrm>
        </p:spPr>
        <p:txBody>
          <a:bodyPr/>
          <a:lstStyle/>
          <a:p>
            <a:pPr>
              <a:defRPr sz="3600" b="1">
                <a:solidFill>
                  <a:srgbClr val="FFFFFF"/>
                </a:solidFill>
              </a:defRPr>
            </a:pPr>
            <a:r>
              <a:rPr>
                <a:latin typeface="Times New Roman" pitchFamily="18" charset="0"/>
                <a:cs typeface="Times New Roman" pitchFamily="18" charset="0"/>
              </a:rPr>
              <a:t>Renewable Energy on Mars</a:t>
            </a:r>
          </a:p>
        </p:txBody>
      </p:sp>
      <p:sp>
        <p:nvSpPr>
          <p:cNvPr id="3" name="Content Placeholder 2"/>
          <p:cNvSpPr>
            <a:spLocks noGrp="1"/>
          </p:cNvSpPr>
          <p:nvPr>
            <p:ph idx="1"/>
          </p:nvPr>
        </p:nvSpPr>
        <p:spPr>
          <a:xfrm>
            <a:off x="457200" y="1105786"/>
            <a:ext cx="8229600" cy="5020377"/>
          </a:xfrm>
        </p:spPr>
        <p:txBody>
          <a:bodyPr>
            <a:noAutofit/>
          </a:bodyPr>
          <a:lstStyle/>
          <a:p>
            <a:pPr algn="l">
              <a:defRPr sz="1800">
                <a:solidFill>
                  <a:srgbClr val="E6E6FA"/>
                </a:solidFill>
              </a:defRPr>
            </a:pPr>
            <a:r>
              <a:rPr sz="2400">
                <a:latin typeface="Times New Roman" pitchFamily="18" charset="0"/>
                <a:cs typeface="Times New Roman" pitchFamily="18" charset="0"/>
              </a:rPr>
              <a:t>Renewable energy is the backbone of life on Mars. Solar energy faces challenges—less sunlight and frequent dust storms—but hybrid systems using wind turbines and bioenergy can help. </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Scientists are exploring technologies like CO₂ electrolysis to generate methane and oxygen, and silica aerogel domes to trap heat and protect solar farms. Data from Earth’s Terra satellite helps model energy balance and predict climate impacts to design resilient power systems.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On both planets, renewable energy isn’t just power—it’s survival.</a:t>
            </a:r>
          </a:p>
        </p:txBody>
      </p:sp>
      <p:sp>
        <p:nvSpPr>
          <p:cNvPr id="4" name="CaixaDeTexto 3"/>
          <p:cNvSpPr txBox="1"/>
          <p:nvPr/>
        </p:nvSpPr>
        <p:spPr>
          <a:xfrm>
            <a:off x="5295014" y="6310829"/>
            <a:ext cx="3848986"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Recycling &amp; Water Cycles</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Water is life—on Earth and Mars. Sustainable habitats use closed-loop systems that recycle nearly 95% of water, inspired by the International Space Station.</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Evaporation, condensation, and purification mimic Earth's hydrological cycle. Organic waste and greywater are reused through biological purification and advanced filtration. </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The Terra satellite helps us understand Earth’s natural water balance, soil moisture, and atmospheric changes, guiding the creation of self-sustaining water cycles for Mars.</a:t>
            </a:r>
          </a:p>
        </p:txBody>
      </p:sp>
      <p:sp>
        <p:nvSpPr>
          <p:cNvPr id="4" name="CaixaDeTexto 3"/>
          <p:cNvSpPr txBox="1"/>
          <p:nvPr/>
        </p:nvSpPr>
        <p:spPr>
          <a:xfrm>
            <a:off x="5539563" y="6310829"/>
            <a:ext cx="3604437"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Space Agriculture</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Agriculture beyond Earth is one of humanity’s greatest experiments. Hydroponics and aeroponics allow crops to grow without soil, using nutrient-rich water. Scientists are also testing Martian regolith simulants for planting food crops.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Closed Ecological Life Support Systems (CELSS) integrate plants, microbes, and humans in a symbiotic loop—plants recycle CO₂ and produce oxygen.</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Terra’s data on vegetation growth and land cover helps design agricultural models for extraterrestrial environments.</a:t>
            </a:r>
          </a:p>
        </p:txBody>
      </p:sp>
      <p:sp>
        <p:nvSpPr>
          <p:cNvPr id="4" name="CaixaDeTexto 3"/>
          <p:cNvSpPr txBox="1"/>
          <p:nvPr/>
        </p:nvSpPr>
        <p:spPr>
          <a:xfrm>
            <a:off x="5220586" y="6310829"/>
            <a:ext cx="3466214"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a:solidFill>
                  <a:srgbClr val="FFFFFF"/>
                </a:solidFill>
              </a:defRPr>
            </a:pPr>
            <a:r>
              <a:rPr>
                <a:latin typeface="Times New Roman" pitchFamily="18" charset="0"/>
                <a:cs typeface="Times New Roman" pitchFamily="18" charset="0"/>
              </a:rPr>
              <a:t>Integrating Energy, Water &amp; Food Systems</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True sustainability is the harmony of interconnected systems. Energy powers water purification and agriculture; agriculture provides oxygen and biomass; recycled water nourishes both people and plants.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AI-driven monitoring, inspired by Earth observation satellites like Terra, can detect imbalances and optimize resource use in real time.</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The goal: a circular economy where nothing is wasted and every molecule has a purpose.</a:t>
            </a:r>
          </a:p>
        </p:txBody>
      </p:sp>
      <p:sp>
        <p:nvSpPr>
          <p:cNvPr id="4" name="CaixaDeTexto 3"/>
          <p:cNvSpPr txBox="1"/>
          <p:nvPr/>
        </p:nvSpPr>
        <p:spPr>
          <a:xfrm>
            <a:off x="5209953" y="6310829"/>
            <a:ext cx="3476847"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The Human Element</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Behind every system, there are humans—innovators, dreamers, and communities learning from Earth’s ecosystems. The lessons from Terra’s 25 years of observation teach us responsibility: to protect what we have and replicate its balance wherever we go.</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Sustainability isn’t just technology—it’s empathy, science, and imagination combined.</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From Earth to Mars, sustainability is our shared story.</a:t>
            </a:r>
          </a:p>
        </p:txBody>
      </p:sp>
      <p:sp>
        <p:nvSpPr>
          <p:cNvPr id="4" name="CaixaDeTexto 3"/>
          <p:cNvSpPr txBox="1"/>
          <p:nvPr/>
        </p:nvSpPr>
        <p:spPr>
          <a:xfrm>
            <a:off x="5188688" y="6316644"/>
            <a:ext cx="3498112" cy="380963"/>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lnSpcReduction="10000"/>
          </a:bodyPr>
          <a:lstStyle/>
          <a:p>
            <a:pPr algn="l">
              <a:defRPr sz="1800">
                <a:solidFill>
                  <a:srgbClr val="E6E6FA"/>
                </a:solidFill>
              </a:defRPr>
            </a:pPr>
            <a:r>
              <a:rPr>
                <a:latin typeface="Times New Roman" pitchFamily="18" charset="0"/>
                <a:cs typeface="Times New Roman" pitchFamily="18" charset="0"/>
              </a:rPr>
              <a:t>Earth &amp; Terra Satellite:</a:t>
            </a:r>
          </a:p>
          <a:p>
            <a:pPr algn="l">
              <a:defRPr sz="1800">
                <a:solidFill>
                  <a:srgbClr val="E6E6FA"/>
                </a:solidFill>
              </a:defRPr>
            </a:pPr>
            <a:r>
              <a:rPr>
                <a:latin typeface="Times New Roman" pitchFamily="18" charset="0"/>
                <a:cs typeface="Times New Roman" pitchFamily="18" charset="0"/>
              </a:rPr>
              <a:t>- https://terra.nasa.gov/about</a:t>
            </a:r>
          </a:p>
          <a:p>
            <a:pPr algn="l">
              <a:defRPr sz="1800">
                <a:solidFill>
                  <a:srgbClr val="E6E6FA"/>
                </a:solidFill>
              </a:defRPr>
            </a:pPr>
            <a:r>
              <a:rPr>
                <a:latin typeface="Times New Roman" pitchFamily="18" charset="0"/>
                <a:cs typeface="Times New Roman" pitchFamily="18" charset="0"/>
              </a:rPr>
              <a:t>- https://terra.nasa.gov/about/terra-instruments</a:t>
            </a:r>
          </a:p>
          <a:p>
            <a:pPr algn="l">
              <a:defRPr sz="1800">
                <a:solidFill>
                  <a:srgbClr val="E6E6FA"/>
                </a:solidFill>
              </a:defRPr>
            </a:pPr>
            <a:r>
              <a:rPr>
                <a:latin typeface="Times New Roman" pitchFamily="18" charset="0"/>
                <a:cs typeface="Times New Roman" pitchFamily="18" charset="0"/>
              </a:rPr>
              <a:t>- https://eoportal.org/web/eoportal/satellite-missions/t/terra</a:t>
            </a:r>
          </a:p>
          <a:p>
            <a:pPr algn="l">
              <a:defRPr sz="1800">
                <a:solidFill>
                  <a:srgbClr val="E6E6FA"/>
                </a:solidFill>
              </a:defRPr>
            </a:pPr>
            <a:r>
              <a:rPr>
                <a:latin typeface="Times New Roman" pitchFamily="18" charset="0"/>
                <a:cs typeface="Times New Roman" pitchFamily="18" charset="0"/>
              </a:rPr>
              <a:t>- https://digirolamo.web.illinois.edu/projects/terra-fusion</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Mars &amp; Sustainability Research:</a:t>
            </a:r>
          </a:p>
          <a:p>
            <a:pPr algn="l">
              <a:defRPr sz="1800">
                <a:solidFill>
                  <a:srgbClr val="E6E6FA"/>
                </a:solidFill>
              </a:defRPr>
            </a:pPr>
            <a:r>
              <a:rPr>
                <a:latin typeface="Times New Roman" pitchFamily="18" charset="0"/>
                <a:cs typeface="Times New Roman" pitchFamily="18" charset="0"/>
              </a:rPr>
              <a:t>- https://www.mdpi.com/2226-4310/12/5/432</a:t>
            </a:r>
          </a:p>
          <a:p>
            <a:pPr algn="l">
              <a:defRPr sz="1800">
                <a:solidFill>
                  <a:srgbClr val="E6E6FA"/>
                </a:solidFill>
              </a:defRPr>
            </a:pPr>
            <a:r>
              <a:rPr>
                <a:latin typeface="Times New Roman" pitchFamily="18" charset="0"/>
                <a:cs typeface="Times New Roman" pitchFamily="18" charset="0"/>
              </a:rPr>
              <a:t>- https://www.sciencedirect.com/science/article/pii/S2950160124000287</a:t>
            </a:r>
          </a:p>
          <a:p>
            <a:pPr algn="l">
              <a:defRPr sz="1800">
                <a:solidFill>
                  <a:srgbClr val="E6E6FA"/>
                </a:solidFill>
              </a:defRPr>
            </a:pPr>
            <a:r>
              <a:rPr>
                <a:latin typeface="Times New Roman" pitchFamily="18" charset="0"/>
                <a:cs typeface="Times New Roman" pitchFamily="18" charset="0"/>
              </a:rPr>
              <a:t>- https://arxiv.org/abs/1907.09089</a:t>
            </a:r>
          </a:p>
          <a:p>
            <a:pPr algn="l">
              <a:defRPr sz="1800">
                <a:solidFill>
                  <a:srgbClr val="E6E6FA"/>
                </a:solidFill>
              </a:defRPr>
            </a:pPr>
            <a:r>
              <a:rPr>
                <a:latin typeface="Times New Roman" pitchFamily="18" charset="0"/>
                <a:cs typeface="Times New Roman" pitchFamily="18" charset="0"/>
              </a:rPr>
              <a:t>- https://pmc.ncbi.nlm.nih.gov/articles/PMC10884476</a:t>
            </a:r>
          </a:p>
          <a:p>
            <a:pPr algn="l">
              <a:defRPr sz="1800">
                <a:solidFill>
                  <a:srgbClr val="E6E6FA"/>
                </a:solidFill>
              </a:defRPr>
            </a:pPr>
            <a:r>
              <a:rPr>
                <a:latin typeface="Times New Roman" pitchFamily="18" charset="0"/>
                <a:cs typeface="Times New Roman" pitchFamily="18" charset="0"/>
              </a:rPr>
              <a:t>- https://science.nasa.gov/biological-physical/space-crops</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All sources are publicly accessible and used for educational and creative purposes.</a:t>
            </a:r>
          </a:p>
        </p:txBody>
      </p:sp>
      <p:sp>
        <p:nvSpPr>
          <p:cNvPr id="4" name="CaixaDeTexto 3"/>
          <p:cNvSpPr txBox="1"/>
          <p:nvPr/>
        </p:nvSpPr>
        <p:spPr>
          <a:xfrm>
            <a:off x="4933507" y="6310829"/>
            <a:ext cx="3753293"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TotalTime>
  <Words>562</Words>
  <Application>Microsoft Macintosh PowerPoint</Application>
  <PresentationFormat>Apresentação na tela (4:3)</PresentationFormat>
  <Paragraphs>56</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Office Theme</vt:lpstr>
      <vt:lpstr>Sustainability from Earth to Mars</vt:lpstr>
      <vt:lpstr>Renewable Energy on Mars</vt:lpstr>
      <vt:lpstr>Recycling &amp; Water Cycles</vt:lpstr>
      <vt:lpstr>Space Agriculture</vt:lpstr>
      <vt:lpstr>Integrating Energy, Water &amp; Food Systems</vt:lpstr>
      <vt:lpstr>The Human Element</vt:lpstr>
      <vt:lpstr>References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from Earth to Mars</dc:title>
  <dc:subject/>
  <dc:creator/>
  <cp:keywords/>
  <dc:description>generated using python-pptx</dc:description>
  <cp:lastModifiedBy>NOT</cp:lastModifiedBy>
  <cp:revision>20</cp:revision>
  <dcterms:created xsi:type="dcterms:W3CDTF">2013-01-27T09:14:16Z</dcterms:created>
  <dcterms:modified xsi:type="dcterms:W3CDTF">2025-10-05T14:20:09Z</dcterms:modified>
  <cp:category/>
</cp:coreProperties>
</file>