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6" r:id="rId2"/>
    <p:sldId id="326" r:id="rId3"/>
    <p:sldId id="327" r:id="rId4"/>
    <p:sldId id="328" r:id="rId5"/>
    <p:sldId id="329" r:id="rId6"/>
    <p:sldId id="330" r:id="rId7"/>
    <p:sldId id="331" r:id="rId8"/>
    <p:sldId id="284" r:id="rId9"/>
    <p:sldId id="335" r:id="rId10"/>
    <p:sldId id="305" r:id="rId11"/>
    <p:sldId id="300" r:id="rId12"/>
    <p:sldId id="298" r:id="rId13"/>
    <p:sldId id="299" r:id="rId14"/>
    <p:sldId id="315" r:id="rId15"/>
    <p:sldId id="312" r:id="rId16"/>
    <p:sldId id="317" r:id="rId17"/>
    <p:sldId id="320" r:id="rId18"/>
    <p:sldId id="336" r:id="rId19"/>
    <p:sldId id="333" r:id="rId20"/>
    <p:sldId id="334" r:id="rId21"/>
    <p:sldId id="322" r:id="rId22"/>
    <p:sldId id="323" r:id="rId23"/>
    <p:sldId id="324" r:id="rId24"/>
    <p:sldId id="325" r:id="rId25"/>
    <p:sldId id="285" r:id="rId26"/>
    <p:sldId id="321" r:id="rId27"/>
    <p:sldId id="29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DB48E9-051B-486D-9C57-133E6C28F92F}">
          <p14:sldIdLst>
            <p14:sldId id="306"/>
            <p14:sldId id="326"/>
            <p14:sldId id="327"/>
            <p14:sldId id="328"/>
            <p14:sldId id="329"/>
            <p14:sldId id="330"/>
            <p14:sldId id="331"/>
            <p14:sldId id="284"/>
            <p14:sldId id="335"/>
            <p14:sldId id="305"/>
            <p14:sldId id="300"/>
            <p14:sldId id="298"/>
            <p14:sldId id="299"/>
          </p14:sldIdLst>
        </p14:section>
        <p14:section name="질병과 질병의 상관관계" id="{7620861A-B8C0-4797-934F-860AA81931AD}">
          <p14:sldIdLst>
            <p14:sldId id="315"/>
            <p14:sldId id="312"/>
            <p14:sldId id="317"/>
            <p14:sldId id="320"/>
            <p14:sldId id="336"/>
            <p14:sldId id="333"/>
            <p14:sldId id="334"/>
            <p14:sldId id="322"/>
            <p14:sldId id="323"/>
            <p14:sldId id="324"/>
            <p14:sldId id="325"/>
            <p14:sldId id="285"/>
            <p14:sldId id="321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7"/>
    <a:srgbClr val="D9D9D9"/>
    <a:srgbClr val="B0B0B0"/>
    <a:srgbClr val="B3AAA0"/>
    <a:srgbClr val="F6AE0A"/>
    <a:srgbClr val="FBDD9B"/>
    <a:srgbClr val="D2D2D2"/>
    <a:srgbClr val="000000"/>
    <a:srgbClr val="CBC5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2" autoAdjust="0"/>
    <p:restoredTop sz="83575" autoAdjust="0"/>
  </p:normalViewPr>
  <p:slideViewPr>
    <p:cSldViewPr>
      <p:cViewPr varScale="1">
        <p:scale>
          <a:sx n="64" d="100"/>
          <a:sy n="64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9C36-2FCF-4D66-A63E-CB6BC0084DF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1EC5-9DA3-424D-9749-118131BDC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원핫인코딩된ㄷ</a:t>
            </a:r>
            <a:r>
              <a:rPr lang="ko-KR" altLang="en-US" dirty="0"/>
              <a:t> 자료를 통해서 전체 질병의 걸릴 확률을 나타내는 </a:t>
            </a:r>
            <a:r>
              <a:rPr lang="ko-KR" altLang="en-US" dirty="0" err="1"/>
              <a:t>히트맵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시도별로는 크게 차이가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연령에 따라서 질병의 특성이 갈린다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*당뇨병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남자가 여자보다 당뇨병일 확률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*이상지질혈증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남자가 여자보다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이상지질혈증일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확률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*비만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남자가 여자보다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고도비만일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확률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과체중보다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고도비만이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*고혈압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남자가 여자보다 고혈압일 확률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데이터로 예측 가능한 모든 질병가능성이 남자가 더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간기능 이상 부분을 보면 역시 남성이 높은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저희들은</a:t>
            </a:r>
            <a:r>
              <a:rPr kumimoji="1" lang="ko-KR" altLang="en-US" baseline="0" dirty="0"/>
              <a:t> 마지막으로 간기능 이상</a:t>
            </a:r>
            <a:r>
              <a:rPr kumimoji="1" lang="ko-KR" altLang="en-US" dirty="0"/>
              <a:t>에 대해서까지 분석해봤습니다</a:t>
            </a:r>
            <a:r>
              <a:rPr kumimoji="1" lang="en-US" altLang="ko-KR" dirty="0"/>
              <a:t>.</a:t>
            </a:r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2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표를 보시면 남자가 여자보다 수치가 전부 높다는 것을 알 수 있는데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ko-KR" altLang="en-US" dirty="0" err="1"/>
              <a:t>음주여부</a:t>
            </a:r>
            <a:r>
              <a:rPr lang="ko-KR" altLang="en-US" dirty="0"/>
              <a:t> 때문인지 확인하기 위해 좀 더 자세히 비교해봤습니다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간건강과</a:t>
            </a:r>
            <a:r>
              <a:rPr lang="ko-KR" altLang="en-US" dirty="0"/>
              <a:t> 관련되어있는 </a:t>
            </a:r>
            <a:r>
              <a:rPr lang="en-US" altLang="ko-KR" dirty="0"/>
              <a:t>alt, </a:t>
            </a:r>
            <a:r>
              <a:rPr lang="en-US" altLang="ko-KR" dirty="0" err="1"/>
              <a:t>ast</a:t>
            </a:r>
            <a:r>
              <a:rPr lang="en-US" altLang="ko-KR" dirty="0"/>
              <a:t> </a:t>
            </a:r>
            <a:r>
              <a:rPr lang="ko-KR" altLang="en-US" dirty="0"/>
              <a:t>감마 </a:t>
            </a:r>
            <a:r>
              <a:rPr lang="ko-KR" altLang="en-US" dirty="0" err="1"/>
              <a:t>지티피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그리고 식전 혈당까지 비교해본 결과 음주 여부보다는 성별에 기인된 것으로 볼 수 있었습니다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0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baseline="0" dirty="0"/>
              <a:t> 남 여간의 저러한 수치를 좀 더 </a:t>
            </a:r>
            <a:r>
              <a:rPr lang="ko-KR" altLang="en-US" baseline="0" dirty="0" err="1"/>
              <a:t>자세해</a:t>
            </a:r>
            <a:r>
              <a:rPr lang="ko-KR" altLang="en-US" baseline="0" dirty="0"/>
              <a:t> 보기 위해서 </a:t>
            </a:r>
            <a:r>
              <a:rPr lang="ko-KR" altLang="en-US" dirty="0"/>
              <a:t>간 건강을 나타내는 네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가지 지표에서 연령대별로 분석해본 결과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상대적으로 </a:t>
            </a:r>
            <a:r>
              <a:rPr lang="ko-KR" altLang="en-US" baseline="0" dirty="0" err="1"/>
              <a:t>젊은층에서는</a:t>
            </a:r>
            <a:r>
              <a:rPr lang="ko-KR" altLang="en-US" baseline="0" dirty="0"/>
              <a:t> 차이가 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나이가 노년층으로 갈 수록 차이가 줄어들었습니다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저러한 수치가 나오는 이유에 가장 큰 부분은 </a:t>
            </a:r>
            <a:r>
              <a:rPr lang="ko-KR" altLang="en-US" baseline="0" dirty="0" err="1"/>
              <a:t>젊은층이</a:t>
            </a:r>
            <a:r>
              <a:rPr lang="ko-KR" altLang="en-US" baseline="0" dirty="0"/>
              <a:t> 많은 수치 차이를 보이기 때문이라고 정리할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91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en-US" altLang="ko-KR" dirty="0" err="1"/>
              <a:t>ast</a:t>
            </a:r>
            <a:r>
              <a:rPr lang="ko-KR" altLang="en-US" dirty="0"/>
              <a:t>와 </a:t>
            </a:r>
            <a:r>
              <a:rPr lang="en-US" altLang="ko-KR" dirty="0"/>
              <a:t>alt </a:t>
            </a:r>
            <a:r>
              <a:rPr lang="ko-KR" altLang="en-US" dirty="0"/>
              <a:t>그리고 감마 </a:t>
            </a:r>
            <a:r>
              <a:rPr lang="ko-KR" altLang="en-US" dirty="0" err="1"/>
              <a:t>지티피로</a:t>
            </a:r>
            <a:r>
              <a:rPr lang="ko-KR" altLang="en-US" baseline="0" dirty="0"/>
              <a:t> 간 건강에 이상이 있는지는 확인할 수 있지만</a:t>
            </a:r>
            <a:r>
              <a:rPr lang="en-US" altLang="ko-KR" baseline="0" dirty="0"/>
              <a:t>,</a:t>
            </a:r>
            <a:r>
              <a:rPr lang="ko-KR" altLang="en-US" dirty="0"/>
              <a:t> 간에 어떠한 병이 있는지에 대해서 명확하게 분석하기는 힘듭니다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자료들을 기반으로  </a:t>
            </a:r>
            <a:r>
              <a:rPr lang="ko-KR" altLang="en-US" dirty="0" err="1"/>
              <a:t>추가검사</a:t>
            </a:r>
            <a:r>
              <a:rPr lang="ko-KR" altLang="en-US" dirty="0"/>
              <a:t> 후에 좀 더 심층적인 분석이 이루어져야 정확한 병명을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저희는 해당 수치를 가지고 보다 명확하게 판단할 수 있는 알코올 남용</a:t>
            </a:r>
            <a:r>
              <a:rPr lang="en-US" altLang="ko-KR" dirty="0"/>
              <a:t>, </a:t>
            </a:r>
            <a:r>
              <a:rPr lang="ko-KR" altLang="en-US" dirty="0"/>
              <a:t>즉 알코올중독자가 해당 데이터에 얼마나 있는지 확인해보기로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 내용 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최종적으로 </a:t>
            </a:r>
            <a:r>
              <a:rPr lang="en-US" altLang="ko-KR" dirty="0"/>
              <a:t>0.9</a:t>
            </a:r>
            <a:r>
              <a:rPr lang="ko-KR" altLang="en-US" dirty="0"/>
              <a:t>퍼센트가 알코올 중독이라는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알코올 중독자와 </a:t>
            </a:r>
            <a:r>
              <a:rPr lang="ko-KR" altLang="en-US" dirty="0" err="1"/>
              <a:t>질병칼럼을</a:t>
            </a:r>
            <a:r>
              <a:rPr lang="ko-KR" altLang="en-US" dirty="0"/>
              <a:t> 비교해보면</a:t>
            </a:r>
            <a:r>
              <a:rPr lang="ko-KR" altLang="en-US" baseline="0" dirty="0"/>
              <a:t> 간과 관련된 것 이외에 </a:t>
            </a:r>
            <a:r>
              <a:rPr lang="ko-KR" altLang="en-US" baseline="0" dirty="0" err="1"/>
              <a:t>트리글리세라이드가</a:t>
            </a:r>
            <a:r>
              <a:rPr lang="ko-KR" altLang="en-US" baseline="0" dirty="0"/>
              <a:t> 많은 차이를 보이는 것을 알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중성지방을 </a:t>
            </a:r>
            <a:r>
              <a:rPr lang="ko-KR" altLang="en-US" dirty="0" err="1"/>
              <a:t>트리글리세라이드라고</a:t>
            </a:r>
            <a:r>
              <a:rPr lang="ko-KR" altLang="en-US" dirty="0"/>
              <a:t> 부르는데</a:t>
            </a:r>
            <a:r>
              <a:rPr lang="en-US" altLang="ko-KR" dirty="0"/>
              <a:t>, </a:t>
            </a:r>
            <a:r>
              <a:rPr lang="ko-KR" altLang="en-US" dirty="0"/>
              <a:t>이는 알코올섭취가 많을수록 수치가 높게 나타난다는 연구 결과에 정확히 들어맞는다고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, </a:t>
            </a:r>
            <a:r>
              <a:rPr lang="ko-KR" altLang="en-US" dirty="0"/>
              <a:t>중성지방이 많아질수록 </a:t>
            </a:r>
            <a:r>
              <a:rPr lang="ko-KR" altLang="en-US" dirty="0" err="1"/>
              <a:t>지방간과도</a:t>
            </a:r>
            <a:r>
              <a:rPr lang="ko-KR" altLang="en-US" dirty="0"/>
              <a:t> 밀접한 연관이 있다는 연구결과에도 상응하는 데이터라고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3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일반적으로 알코올 섭취가 잦은 사람은 고혈압과 당뇨가 일반 사람들보다 더 노출되어 있는 것을 알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저희들은 알코올 </a:t>
            </a:r>
            <a:r>
              <a:rPr lang="ko-KR" altLang="en-US" baseline="0" dirty="0" err="1"/>
              <a:t>남용자와</a:t>
            </a:r>
            <a:r>
              <a:rPr lang="ko-KR" altLang="en-US" baseline="0" dirty="0"/>
              <a:t> 앞에서 분석했던 당뇨와 고혈압에 취약한 비만 중 누가 더 취약한지 파악하기 위해 좀더 심층적으로 분석해봤습니다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먼저 수치적으로 고혈압부터 보면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수축기</a:t>
            </a:r>
            <a:r>
              <a:rPr lang="ko-KR" altLang="en-US" baseline="0" dirty="0"/>
              <a:t> 혈압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이완기 혈압 모두 </a:t>
            </a:r>
            <a:r>
              <a:rPr lang="ko-KR" altLang="en-US" baseline="0" dirty="0" err="1"/>
              <a:t>고도비만인</a:t>
            </a:r>
            <a:r>
              <a:rPr lang="ko-KR" altLang="en-US" baseline="0" dirty="0"/>
              <a:t> 사람보다 알코올남용자가 더 높은 것을 알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3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혈당 수치도 알코올 </a:t>
            </a:r>
            <a:r>
              <a:rPr lang="ko-KR" altLang="en-US" dirty="0" err="1"/>
              <a:t>남용자가</a:t>
            </a:r>
            <a:r>
              <a:rPr lang="ko-KR" altLang="en-US" dirty="0"/>
              <a:t> 고도비만보다 훨씬 더 높다는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알코올남용자는 비만인 사람보다 더 당뇨와 고혈압에 취약하다는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5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연령대별 정확한 분석을 위해서 중년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장년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노년 세 분류로 나눠서 분석을 진행했습니다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1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*당뇨병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노년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*이상지질혈증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중년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노년이 확률이 있지만 노년에서 질병 가능성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*비만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고도비만이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과체중보다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*고혈압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중년이 고혈압일 확률이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*저혈압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중년이 저혈압일 확률도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질병 부문에서 중년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장년 남성 인원이 많지만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특히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저혈압과 </a:t>
            </a:r>
            <a:r>
              <a:rPr lang="ko-KR" altLang="en-US" baseline="0" dirty="0" err="1"/>
              <a:t>저혈당</a:t>
            </a:r>
            <a:r>
              <a:rPr lang="ko-KR" altLang="en-US" baseline="0" dirty="0"/>
              <a:t> 질병에서는 여성의 모든 연령대 인원이 더 많다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ko-KR" baseline="0" dirty="0"/>
              <a:t>http://www.ikunkang.com/news/articleView.html?idxno=33994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5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 이유는</a:t>
            </a:r>
            <a:r>
              <a:rPr lang="en-US" altLang="ko-KR" baseline="0" dirty="0"/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저혈압은 유독 여성에게 많이 나타난다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원인이 다양하나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말초혈관에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혈액순환이 잘 이뤄지지 않아 나타나는 경우가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여성의 경우 생리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폐경과 같은 여성 호르몬의 변화가 자율신경계에 영향을 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8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비만과 고혈압에 관계가 있을까</a:t>
            </a:r>
            <a:r>
              <a:rPr kumimoji="1" lang="en-US" altLang="ko-KR" dirty="0"/>
              <a:t>? -&gt; </a:t>
            </a:r>
            <a:r>
              <a:rPr kumimoji="1" lang="ko-KR" altLang="en-US" dirty="0"/>
              <a:t>비만이 아닌 사람과의 비교 그래프</a:t>
            </a:r>
            <a:endParaRPr kumimoji="1" lang="en-US" altLang="ko-KR" dirty="0"/>
          </a:p>
          <a:p>
            <a:r>
              <a:rPr kumimoji="1" lang="en-US" altLang="ko-KR" dirty="0"/>
              <a:t># </a:t>
            </a:r>
            <a:r>
              <a:rPr kumimoji="1" lang="ko-KR" altLang="en-US" dirty="0"/>
              <a:t>비만이 아닌 사람들이 성별에 상관없이 고혈압일 확률이 더 낮음을 알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# --&gt; </a:t>
            </a:r>
            <a:r>
              <a:rPr kumimoji="1" lang="ko-KR" altLang="en-US" dirty="0"/>
              <a:t>비만일수록 고혈압 환자일 확률이 높다는 것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가장 먼저 비만과 고혈압에 대해서 말씀드리겠습니다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그래프에서 보여지는 </a:t>
            </a:r>
            <a:r>
              <a:rPr kumimoji="1" lang="en-US" altLang="ko-KR" dirty="0"/>
              <a:t>x</a:t>
            </a:r>
            <a:r>
              <a:rPr kumimoji="1" lang="ko-KR" altLang="en-US" dirty="0"/>
              <a:t>축의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값은 정상과 비만을 의미하는데</a:t>
            </a:r>
            <a:r>
              <a:rPr kumimoji="1" lang="en-US" altLang="ko-KR" dirty="0"/>
              <a:t>,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저희가 상식적으로 알고 있는 내용인 </a:t>
            </a:r>
            <a:r>
              <a:rPr kumimoji="1" lang="en-US" altLang="ko-KR" dirty="0" err="1"/>
              <a:t>bmi</a:t>
            </a:r>
            <a:r>
              <a:rPr kumimoji="1" lang="en-US" altLang="ko-KR" dirty="0"/>
              <a:t> </a:t>
            </a:r>
            <a:r>
              <a:rPr kumimoji="1" lang="ko-KR" altLang="en-US" dirty="0"/>
              <a:t>수치가 높을수록 고혈압 확률이 높아진다는 가설에</a:t>
            </a:r>
            <a:r>
              <a:rPr kumimoji="1" lang="ko-KR" altLang="en-US" baseline="0" dirty="0"/>
              <a:t> 정확히 들어맞는 것을 볼 수 있습니다</a:t>
            </a:r>
            <a:r>
              <a:rPr kumimoji="1" lang="en-US" altLang="ko-KR" baseline="0" dirty="0"/>
              <a:t>.</a:t>
            </a:r>
          </a:p>
          <a:p>
            <a:r>
              <a:rPr kumimoji="1" lang="ko-KR" altLang="en-US" dirty="0"/>
              <a:t>모든 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성별에 관계 없이 정상인 사람이 수치가 낮은 것을 볼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1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고혈압환자는 </a:t>
            </a:r>
            <a:r>
              <a:rPr kumimoji="1" lang="ko-KR" altLang="en-US" dirty="0" err="1"/>
              <a:t>고도비만에</a:t>
            </a:r>
            <a:r>
              <a:rPr kumimoji="1" lang="ko-KR" altLang="en-US" dirty="0"/>
              <a:t> 상관없이 노년일수록 위험하다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# </a:t>
            </a:r>
            <a:r>
              <a:rPr kumimoji="1" lang="ko-KR" altLang="en-US" dirty="0"/>
              <a:t>노년의 </a:t>
            </a:r>
            <a:r>
              <a:rPr kumimoji="1" lang="ko-KR" altLang="en-US" dirty="0" err="1"/>
              <a:t>고도비만인</a:t>
            </a:r>
            <a:r>
              <a:rPr kumimoji="1" lang="ko-KR" altLang="en-US" dirty="0"/>
              <a:t> 여자는 고혈압 환자일 확률이 남자보다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# </a:t>
            </a:r>
            <a:r>
              <a:rPr kumimoji="1" lang="ko-KR" altLang="en-US" dirty="0"/>
              <a:t>중년만 봤을 때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고도비만에</a:t>
            </a:r>
            <a:r>
              <a:rPr kumimoji="1" lang="ko-KR" altLang="en-US" dirty="0"/>
              <a:t> 상관없이 고혈압 환자일 확률이 남자가 여자보다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# </a:t>
            </a:r>
            <a:r>
              <a:rPr kumimoji="1" lang="ko-KR" altLang="en-US" dirty="0"/>
              <a:t>그리고 중년 남자가 </a:t>
            </a:r>
            <a:r>
              <a:rPr kumimoji="1" lang="ko-KR" altLang="en-US" dirty="0" err="1"/>
              <a:t>고도비만일</a:t>
            </a:r>
            <a:r>
              <a:rPr kumimoji="1" lang="ko-KR" altLang="en-US" dirty="0"/>
              <a:t> 때는 </a:t>
            </a:r>
            <a:r>
              <a:rPr kumimoji="1" lang="ko-KR" altLang="en-US" dirty="0" err="1"/>
              <a:t>고도비만이</a:t>
            </a:r>
            <a:r>
              <a:rPr kumimoji="1" lang="ko-KR" altLang="en-US" dirty="0"/>
              <a:t> 아닐 때보다 약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배이상</a:t>
            </a:r>
            <a:r>
              <a:rPr kumimoji="1" lang="ko-KR" altLang="en-US" dirty="0"/>
              <a:t> 높다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고도비만과</a:t>
            </a:r>
            <a:r>
              <a:rPr kumimoji="1" lang="ko-KR" altLang="en-US" dirty="0"/>
              <a:t> 고혈압에 대한 상관관계를 말씀드리겠습니다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  <a:p>
            <a:r>
              <a:rPr kumimoji="1" lang="en-US" altLang="en-US" dirty="0" err="1"/>
              <a:t>Bmi</a:t>
            </a:r>
            <a:r>
              <a:rPr kumimoji="1" lang="en-US" altLang="en-US" dirty="0"/>
              <a:t> </a:t>
            </a:r>
            <a:r>
              <a:rPr kumimoji="1" lang="ko-KR" altLang="en-US" dirty="0"/>
              <a:t>수치가 높을수록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고도비만으로 갈 수록 고혈압일 확률이 높아지는 것을 그래프를 보고 알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연령대별로 나눠본 결과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연령이 높아질수록 고혈압일 확률이 높아지는 것도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중년층의 경우에는 </a:t>
            </a:r>
            <a:r>
              <a:rPr kumimoji="1" lang="ko-KR" altLang="en-US" dirty="0" err="1"/>
              <a:t>고도비만이</a:t>
            </a:r>
            <a:r>
              <a:rPr kumimoji="1" lang="ko-KR" altLang="en-US" dirty="0"/>
              <a:t> 정상보다</a:t>
            </a:r>
            <a:r>
              <a:rPr kumimoji="1" lang="ko-KR" altLang="en-US" baseline="0" dirty="0"/>
              <a:t> 고혈압</a:t>
            </a:r>
            <a:r>
              <a:rPr kumimoji="1" lang="ko-KR" altLang="en-US" dirty="0"/>
              <a:t> 수치가 두배 이상 나온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특히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고도비만인</a:t>
            </a:r>
            <a:r>
              <a:rPr kumimoji="1" lang="ko-KR" altLang="en-US" dirty="0"/>
              <a:t> 노년 여성은</a:t>
            </a:r>
            <a:r>
              <a:rPr kumimoji="1" lang="ko-KR" altLang="en-US" baseline="0" dirty="0"/>
              <a:t> 양측 수치에서 제일 높게 나온 것을 볼 수 있습니다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즉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비만과 고혈압은 저희가 알고있는 상식처럼 비만으로 갈 수록 고혈압에 걸릴 확률이 높아진다는 것을 알 수 있습니다</a:t>
            </a:r>
            <a:r>
              <a:rPr kumimoji="1" lang="en-US" altLang="ko-KR" baseline="0" dirty="0"/>
              <a:t>.</a:t>
            </a:r>
          </a:p>
          <a:p>
            <a:endParaRPr kumimoji="1" lang="en-US" altLang="en-US" baseline="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1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당뇨병에 걸릴 확률은 남자가 더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# </a:t>
            </a:r>
            <a:r>
              <a:rPr kumimoji="1" lang="ko-KR" altLang="en-US" dirty="0" err="1"/>
              <a:t>고도비만인</a:t>
            </a:r>
            <a:r>
              <a:rPr kumimoji="1" lang="ko-KR" altLang="en-US" dirty="0"/>
              <a:t> 사람이 당뇨병에 걸릴 확률이 높다는 걸 알 수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ko-KR" altLang="en-US" dirty="0"/>
              <a:t>다음으로 비만과 당뇨병의 상관관계를 보겠습니다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역시 저희가 예상했던 것처럼 비만으로 갈 수록 당뇨병 수치가 높아지는 것을 볼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그런데 여기서 남자와 여자를 나눠보면 남자가 여자보다 수치가 확연히 높은 것을 보아 </a:t>
            </a:r>
            <a:endParaRPr kumimoji="1" lang="en-US" altLang="ko-KR" dirty="0"/>
          </a:p>
          <a:p>
            <a:r>
              <a:rPr kumimoji="1" lang="ko-KR" altLang="en-US" dirty="0"/>
              <a:t>비만인 남자는 비만인 여자보다</a:t>
            </a:r>
            <a:r>
              <a:rPr kumimoji="1" lang="ko-KR" altLang="en-US" baseline="0" dirty="0"/>
              <a:t> 당뇨병에 상당히 취약하다는 것을 알 수 있습니다</a:t>
            </a:r>
            <a:r>
              <a:rPr kumimoji="1" lang="en-US" altLang="ko-KR" baseline="0" dirty="0"/>
              <a:t>.</a:t>
            </a:r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4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고혈압일수록 당뇨병에 걸릴 확률 높다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앞의</a:t>
            </a:r>
            <a:r>
              <a:rPr kumimoji="1" lang="ko-KR" altLang="en-US" baseline="0" dirty="0"/>
              <a:t> 내용을 총 정리 해보자면</a:t>
            </a:r>
            <a:endParaRPr kumimoji="1" lang="en-US" altLang="ko-KR" baseline="0" dirty="0"/>
          </a:p>
          <a:p>
            <a:r>
              <a:rPr kumimoji="1" lang="ko-KR" altLang="en-US" dirty="0"/>
              <a:t>고혈압과 비만의 상관관계와 비만과 당뇨병의 상관관계가 비례했습니다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고혈압과 당뇨병</a:t>
            </a:r>
            <a:r>
              <a:rPr kumimoji="1" lang="ko-KR" altLang="en-US" baseline="0" dirty="0"/>
              <a:t> 또한 상관관계가 비례한다고 할 수 있습니다</a:t>
            </a:r>
            <a:r>
              <a:rPr kumimoji="1" lang="en-US" altLang="ko-KR" baseline="0" dirty="0"/>
              <a:t>. </a:t>
            </a:r>
          </a:p>
          <a:p>
            <a:endParaRPr kumimoji="1" lang="en-US" altLang="en-US" baseline="0" dirty="0"/>
          </a:p>
          <a:p>
            <a:r>
              <a:rPr kumimoji="1" lang="ko-KR" altLang="en-US" dirty="0"/>
              <a:t>그래서 질병과 질병의 상관관계의 결론에 대해서 말씀드리면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역시 비만으로 갈 수록 역시 고혈압과 당뇨에 취약하고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두개의 병</a:t>
            </a:r>
            <a:r>
              <a:rPr kumimoji="1" lang="ko-KR" altLang="en-US" baseline="0" dirty="0"/>
              <a:t> 역시 비만으로 연관되어 있기에 서로 상관관계가 높다는 것을 알 수 있습니다</a:t>
            </a:r>
            <a:r>
              <a:rPr kumimoji="1" lang="en-US" altLang="ko-KR" baseline="0" dirty="0"/>
              <a:t>.</a:t>
            </a:r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4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4EDFAA-39D1-4B6F-9ECA-9C5075D8F1C3}"/>
              </a:ext>
            </a:extLst>
          </p:cNvPr>
          <p:cNvGrpSpPr/>
          <p:nvPr/>
        </p:nvGrpSpPr>
        <p:grpSpPr>
          <a:xfrm>
            <a:off x="1177960" y="2132856"/>
            <a:ext cx="6058335" cy="288032"/>
            <a:chOff x="1177961" y="2751121"/>
            <a:chExt cx="3564540" cy="2880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77961" y="2751121"/>
              <a:ext cx="720080" cy="288032"/>
            </a:xfrm>
            <a:prstGeom prst="roundRect">
              <a:avLst/>
            </a:prstGeom>
            <a:solidFill>
              <a:srgbClr val="F6AE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934189" y="2751121"/>
              <a:ext cx="2808312" cy="288032"/>
            </a:xfrm>
            <a:prstGeom prst="roundRect">
              <a:avLst/>
            </a:prstGeom>
            <a:solidFill>
              <a:srgbClr val="776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177960" y="3599305"/>
            <a:ext cx="6058335" cy="45719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1043608" y="2879225"/>
            <a:ext cx="65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국민건강보험공단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건강검진정보분석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19D47-6064-BF44-9CAF-FA05AB7CB047}"/>
              </a:ext>
            </a:extLst>
          </p:cNvPr>
          <p:cNvSpPr txBox="1"/>
          <p:nvPr/>
        </p:nvSpPr>
        <p:spPr>
          <a:xfrm>
            <a:off x="4860032" y="4849996"/>
            <a:ext cx="369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FA1FE5B-2431-4300-9C69-DB00CF6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7236295" y="3841884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박세희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박준석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백정은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심범수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1043608" y="2479202"/>
            <a:ext cx="654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KB IT’s Your Life 1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64812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1528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분석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9694" y="2139660"/>
            <a:ext cx="4606402" cy="46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655" y="2551198"/>
            <a:ext cx="506616" cy="5253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486" y="2535779"/>
            <a:ext cx="518033" cy="5470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5563" y="2561625"/>
            <a:ext cx="612123" cy="52007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43941" y="3063481"/>
            <a:ext cx="6477858" cy="3381656"/>
            <a:chOff x="1982574" y="3581643"/>
            <a:chExt cx="5226301" cy="27837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574" y="3697347"/>
              <a:ext cx="5226301" cy="2668031"/>
            </a:xfrm>
            <a:prstGeom prst="rect">
              <a:avLst/>
            </a:prstGeom>
          </p:spPr>
        </p:pic>
        <p:sp>
          <p:nvSpPr>
            <p:cNvPr id="32" name="오른쪽 대괄호 31"/>
            <p:cNvSpPr/>
            <p:nvPr/>
          </p:nvSpPr>
          <p:spPr>
            <a:xfrm rot="16200000" flipV="1">
              <a:off x="4037830" y="3027428"/>
              <a:ext cx="115704" cy="1224136"/>
            </a:xfrm>
            <a:prstGeom prst="rightBracket">
              <a:avLst>
                <a:gd name="adj" fmla="val 95480"/>
              </a:avLst>
            </a:prstGeom>
            <a:noFill/>
            <a:ln w="28575">
              <a:solidFill>
                <a:srgbClr val="BFBF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대괄호 32"/>
            <p:cNvSpPr/>
            <p:nvPr/>
          </p:nvSpPr>
          <p:spPr>
            <a:xfrm rot="16200000" flipV="1">
              <a:off x="2863156" y="3229939"/>
              <a:ext cx="115704" cy="819113"/>
            </a:xfrm>
            <a:prstGeom prst="rightBracket">
              <a:avLst>
                <a:gd name="adj" fmla="val 95480"/>
              </a:avLst>
            </a:prstGeom>
            <a:noFill/>
            <a:ln w="28575">
              <a:solidFill>
                <a:srgbClr val="BFBF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대괄호 38"/>
            <p:cNvSpPr/>
            <p:nvPr/>
          </p:nvSpPr>
          <p:spPr>
            <a:xfrm rot="16200000" flipV="1">
              <a:off x="5914555" y="2527887"/>
              <a:ext cx="115704" cy="2223216"/>
            </a:xfrm>
            <a:prstGeom prst="rightBracket">
              <a:avLst>
                <a:gd name="adj" fmla="val 95480"/>
              </a:avLst>
            </a:prstGeom>
            <a:noFill/>
            <a:ln w="28575">
              <a:solidFill>
                <a:srgbClr val="BFBF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18120" y="2207795"/>
            <a:ext cx="13340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(40~49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100880" y="2221414"/>
            <a:ext cx="13244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(50~64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451066" y="2206560"/>
            <a:ext cx="13484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(65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 이상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03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5151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질병 분석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8" y="2189320"/>
            <a:ext cx="8239822" cy="39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678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성별 질병 특성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257" y="3672103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32564" y="5490779"/>
            <a:ext cx="1003623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비만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/>
          <p:cNvPicPr preferRelativeResize="0"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7" y="3781093"/>
            <a:ext cx="2356896" cy="1620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372406" y="3672103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103713" y="5490779"/>
            <a:ext cx="1003623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고혈압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90273" y="3672103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821580" y="5490779"/>
            <a:ext cx="1003623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저혈압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18" y="3781829"/>
            <a:ext cx="2321807" cy="1620000"/>
          </a:xfrm>
          <a:prstGeom prst="rect">
            <a:avLst/>
          </a:prstGeom>
        </p:spPr>
      </p:pic>
      <p:pic>
        <p:nvPicPr>
          <p:cNvPr id="52" name="그림 51"/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31631"/>
            <a:ext cx="2292563" cy="1620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829694" y="2139660"/>
            <a:ext cx="4606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비만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고혈압        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남성          여성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16200000">
            <a:off x="2917353" y="2352847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5400000" flipV="1">
            <a:off x="3781449" y="2348982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29694" y="2664653"/>
            <a:ext cx="3886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저혈압            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남성          여성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</a:p>
        </p:txBody>
      </p:sp>
      <p:pic>
        <p:nvPicPr>
          <p:cNvPr id="74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16200000">
            <a:off x="3797736" y="2879410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5400000" flipV="1">
            <a:off x="2917353" y="2894623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연결선 76"/>
          <p:cNvCxnSpPr/>
          <p:nvPr/>
        </p:nvCxnSpPr>
        <p:spPr>
          <a:xfrm>
            <a:off x="2339752" y="2348880"/>
            <a:ext cx="0" cy="226087"/>
          </a:xfrm>
          <a:prstGeom prst="line">
            <a:avLst/>
          </a:prstGeom>
          <a:ln w="19050" cmpd="dbl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339752" y="2837166"/>
            <a:ext cx="0" cy="226087"/>
          </a:xfrm>
          <a:prstGeom prst="line">
            <a:avLst/>
          </a:prstGeom>
          <a:ln w="19050" cmpd="dbl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6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582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성별 질병 특성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4073" y="3701308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5380" y="5519984"/>
            <a:ext cx="1003623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저혈당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35222" y="3701308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6529" y="5519984"/>
            <a:ext cx="1106760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 기능 이상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53089" y="3701308"/>
            <a:ext cx="2444921" cy="19759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12388" y="5519984"/>
            <a:ext cx="1197205" cy="314485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이상지질혈증</a:t>
            </a:r>
            <a:endParaRPr lang="en-US" altLang="ko-KR" sz="1200" b="1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/>
          <p:cNvPicPr preferRelativeResize="0"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10298"/>
            <a:ext cx="2257473" cy="1620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40" y="3779212"/>
            <a:ext cx="2321805" cy="1620000"/>
          </a:xfrm>
          <a:prstGeom prst="rect">
            <a:avLst/>
          </a:prstGeom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49" y="3774114"/>
            <a:ext cx="2322000" cy="1620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29694" y="2139660"/>
            <a:ext cx="5110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 기능 이상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이상지질혈증         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남성        여성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5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16200000">
            <a:off x="3895648" y="2382627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5400000" flipV="1">
            <a:off x="4810053" y="2378762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29744" y="2638635"/>
            <a:ext cx="5110408" cy="4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저혈당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 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남성        여성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</a:p>
        </p:txBody>
      </p:sp>
      <p:pic>
        <p:nvPicPr>
          <p:cNvPr id="40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16200000">
            <a:off x="4821551" y="2877860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7404" r="57455" b="-889"/>
          <a:stretch/>
        </p:blipFill>
        <p:spPr bwMode="auto">
          <a:xfrm rot="5400000" flipV="1">
            <a:off x="3895692" y="2888454"/>
            <a:ext cx="296456" cy="15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/>
          <p:cNvCxnSpPr/>
          <p:nvPr/>
        </p:nvCxnSpPr>
        <p:spPr>
          <a:xfrm>
            <a:off x="3275856" y="2329696"/>
            <a:ext cx="0" cy="226087"/>
          </a:xfrm>
          <a:prstGeom prst="line">
            <a:avLst/>
          </a:prstGeom>
          <a:ln w="19050" cmpd="dbl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75856" y="2817982"/>
            <a:ext cx="0" cy="226087"/>
          </a:xfrm>
          <a:prstGeom prst="line">
            <a:avLst/>
          </a:prstGeom>
          <a:ln w="19050" cmpd="dbl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3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13317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질병과 질병의 상관관계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384" y="2173424"/>
            <a:ext cx="24673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비만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고혈압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8" y="2805551"/>
            <a:ext cx="7333282" cy="3356717"/>
          </a:xfrm>
          <a:prstGeom prst="rect">
            <a:avLst/>
          </a:prstGeom>
        </p:spPr>
      </p:pic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87624" y="2441153"/>
            <a:ext cx="360040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2148288" y="2454115"/>
            <a:ext cx="501256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3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13317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질병과 질병의 상관관계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384" y="2173424"/>
            <a:ext cx="27751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비만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고도비만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고혈압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92" y="2780928"/>
            <a:ext cx="7333282" cy="3356717"/>
          </a:xfrm>
          <a:prstGeom prst="rect">
            <a:avLst/>
          </a:prstGeom>
        </p:spPr>
      </p:pic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87624" y="2441153"/>
            <a:ext cx="360040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2411760" y="2441153"/>
            <a:ext cx="501256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28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13317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질병과 질병의 상관관계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384" y="2173424"/>
            <a:ext cx="27751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비만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고도비만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당뇨병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1" y="2739475"/>
            <a:ext cx="7560946" cy="3460927"/>
          </a:xfrm>
          <a:prstGeom prst="rect">
            <a:avLst/>
          </a:prstGeom>
        </p:spPr>
      </p:pic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87624" y="2454994"/>
            <a:ext cx="360040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2411760" y="2427201"/>
            <a:ext cx="501256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48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813317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질병과 질병의 상관관계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384" y="2173424"/>
            <a:ext cx="27751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고혈압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당뇨병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비정상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87624" y="2454994"/>
            <a:ext cx="509666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2411760" y="2427201"/>
            <a:ext cx="501256" cy="7420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94" y="2630771"/>
            <a:ext cx="7639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119776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성별 질병 분석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6" y="2326204"/>
            <a:ext cx="7752316" cy="36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9694" y="1646269"/>
            <a:ext cx="305083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남성 여성 간 건강 심층분석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24C94-3221-45F0-88B6-5A1A51F8A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90" y="2546666"/>
            <a:ext cx="4801270" cy="11145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34F69-ABFA-401E-BC5A-8E3FC709FAAA}"/>
              </a:ext>
            </a:extLst>
          </p:cNvPr>
          <p:cNvSpPr/>
          <p:nvPr/>
        </p:nvSpPr>
        <p:spPr>
          <a:xfrm>
            <a:off x="829694" y="2142501"/>
            <a:ext cx="185499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간건강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지표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B51594-B54F-461A-A31C-D84294475275}"/>
              </a:ext>
            </a:extLst>
          </p:cNvPr>
          <p:cNvSpPr/>
          <p:nvPr/>
        </p:nvSpPr>
        <p:spPr>
          <a:xfrm>
            <a:off x="899592" y="4077072"/>
            <a:ext cx="2040495" cy="339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간건강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지표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B65197-4445-469F-958F-15047050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94" y="4569895"/>
            <a:ext cx="4661462" cy="1498980"/>
          </a:xfrm>
          <a:prstGeom prst="rect">
            <a:avLst/>
          </a:prstGeom>
        </p:spPr>
      </p:pic>
      <p:pic>
        <p:nvPicPr>
          <p:cNvPr id="17" name="Picture 4" descr="강조, 강조png, ppt, 동그라미, 강의, 사진,이미지,일러스트,캘리그라피 - pepper83작가">
            <a:extLst>
              <a:ext uri="{FF2B5EF4-FFF2-40B4-BE49-F238E27FC236}">
                <a16:creationId xmlns:a16="http://schemas.microsoft.com/office/drawing/2014/main" id="{97146267-7E3C-40B7-AE21-201E65D77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00" r="82859" b="40239"/>
          <a:stretch/>
        </p:blipFill>
        <p:spPr bwMode="auto">
          <a:xfrm rot="8932842">
            <a:off x="5564280" y="3495114"/>
            <a:ext cx="1098116" cy="11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ABDE-8E10-443C-9023-BFAEB2F7F398}"/>
              </a:ext>
            </a:extLst>
          </p:cNvPr>
          <p:cNvSpPr/>
          <p:nvPr/>
        </p:nvSpPr>
        <p:spPr>
          <a:xfrm>
            <a:off x="6464946" y="3661247"/>
            <a:ext cx="200728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음주여부에 따른 차이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7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588071-8F73-49B1-AF75-EE215359DA36}"/>
              </a:ext>
            </a:extLst>
          </p:cNvPr>
          <p:cNvGrpSpPr/>
          <p:nvPr/>
        </p:nvGrpSpPr>
        <p:grpSpPr>
          <a:xfrm>
            <a:off x="634846" y="2060849"/>
            <a:ext cx="10849923" cy="3153214"/>
            <a:chOff x="4388962" y="2328181"/>
            <a:chExt cx="6215898" cy="170608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3E4EB17-7922-44B3-B520-FC5A475BD725}"/>
                </a:ext>
              </a:extLst>
            </p:cNvPr>
            <p:cNvGrpSpPr/>
            <p:nvPr/>
          </p:nvGrpSpPr>
          <p:grpSpPr>
            <a:xfrm>
              <a:off x="4388962" y="2407019"/>
              <a:ext cx="2981494" cy="962520"/>
              <a:chOff x="4399787" y="2407019"/>
              <a:chExt cx="2689120" cy="9625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13580" y="2407019"/>
                <a:ext cx="2175327" cy="96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데이터 전처리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데이터</a:t>
                </a:r>
                <a:r>
                  <a: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이해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- Labeling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- </a:t>
                </a:r>
                <a:r>
                  <a:rPr lang="en-US" altLang="ko-KR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NaN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data handling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- one – hot - encoding</a:t>
                </a:r>
                <a:endPara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99787" y="2413206"/>
                <a:ext cx="475253" cy="2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35CDA7B-9B48-403A-9A12-4D579FCAA7FD}"/>
                </a:ext>
              </a:extLst>
            </p:cNvPr>
            <p:cNvGrpSpPr/>
            <p:nvPr/>
          </p:nvGrpSpPr>
          <p:grpSpPr>
            <a:xfrm>
              <a:off x="4414808" y="3809735"/>
              <a:ext cx="3137889" cy="224527"/>
              <a:chOff x="4423102" y="3809735"/>
              <a:chExt cx="2830180" cy="22452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913584" y="3834431"/>
                <a:ext cx="2339698" cy="19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결론 및 발전방향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23102" y="3809735"/>
                <a:ext cx="475253" cy="2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03</a:t>
                </a:r>
                <a:endPara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91535F2-E7E6-43E5-A9A8-5841F2DA30C9}"/>
                </a:ext>
              </a:extLst>
            </p:cNvPr>
            <p:cNvGrpSpPr/>
            <p:nvPr/>
          </p:nvGrpSpPr>
          <p:grpSpPr>
            <a:xfrm>
              <a:off x="6513276" y="2328181"/>
              <a:ext cx="4091584" cy="1524544"/>
              <a:chOff x="6315785" y="2328181"/>
              <a:chExt cx="3690352" cy="152454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681291" y="2328181"/>
                <a:ext cx="3324846" cy="152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데이터 분석 및 시각화</a:t>
                </a:r>
                <a:endPara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전반적 추세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(</a:t>
                </a:r>
                <a:r>
                  <a:rPr lang="en-US" altLang="ko-KR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Heatmap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- </a:t>
                </a:r>
                <a:r>
                  <a:rPr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세부주제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    </a:t>
                </a: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연령대별 질병 특성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     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질병과 질병의 상관관계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     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치아 건강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        - 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남성 여성 </a:t>
                </a:r>
                <a:r>
                  <a:rPr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간건강</a:t>
                </a:r>
                <a:r>
                  <a:rPr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 심층분석</a:t>
                </a:r>
                <a:endPara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15785" y="2369009"/>
                <a:ext cx="475253" cy="2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02</a:t>
                </a:r>
                <a:endPara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</p:grp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FD3B8A57-DED7-431F-9FCA-2E9534633A28}"/>
              </a:ext>
            </a:extLst>
          </p:cNvPr>
          <p:cNvSpPr/>
          <p:nvPr/>
        </p:nvSpPr>
        <p:spPr>
          <a:xfrm>
            <a:off x="815518" y="721232"/>
            <a:ext cx="2918615" cy="710274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6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7544" y="1357775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간건강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지표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E3C39DE0-41F2-4D81-8FBC-B591C73C7A1C}"/>
              </a:ext>
            </a:extLst>
          </p:cNvPr>
          <p:cNvCxnSpPr>
            <a:cxnSpLocks/>
          </p:cNvCxnSpPr>
          <p:nvPr/>
        </p:nvCxnSpPr>
        <p:spPr>
          <a:xfrm>
            <a:off x="4572000" y="1794795"/>
            <a:ext cx="0" cy="4240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F161B4BB-6982-4110-85B8-C85192B29D5C}"/>
              </a:ext>
            </a:extLst>
          </p:cNvPr>
          <p:cNvCxnSpPr>
            <a:cxnSpLocks/>
          </p:cNvCxnSpPr>
          <p:nvPr/>
        </p:nvCxnSpPr>
        <p:spPr>
          <a:xfrm>
            <a:off x="829694" y="3913152"/>
            <a:ext cx="7558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D7ACD8-B280-4480-8287-4440C683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10" y="1378412"/>
            <a:ext cx="2614287" cy="25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0E67C7-A49A-46AA-9AF8-80F8935A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75" y="1378412"/>
            <a:ext cx="2614286" cy="25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955B9C-106C-4724-A744-A3F8C5ED4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548" y="4035275"/>
            <a:ext cx="2614287" cy="241882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89CE91-5E76-47D0-97A6-506D916C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32" y="3922041"/>
            <a:ext cx="2614286" cy="25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3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2521" y="1531125"/>
            <a:ext cx="1144865" cy="373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알코올 남용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43" y="2086033"/>
            <a:ext cx="3200400" cy="16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896" y="2238985"/>
            <a:ext cx="2346408" cy="1398521"/>
          </a:xfrm>
          <a:prstGeom prst="rect">
            <a:avLst/>
          </a:prstGeom>
        </p:spPr>
      </p:pic>
      <p:pic>
        <p:nvPicPr>
          <p:cNvPr id="12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21" t="91188" r="38102" b="-2069"/>
          <a:stretch/>
        </p:blipFill>
        <p:spPr bwMode="auto">
          <a:xfrm>
            <a:off x="3955871" y="2828347"/>
            <a:ext cx="771369" cy="3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4953" y="3682161"/>
            <a:ext cx="5832648" cy="25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251520" y="135073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521" y="1531125"/>
            <a:ext cx="7981672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알코올 남용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-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트리글리세라이드는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중성지방으로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알코올을 많이 섭취할수록 수치가 높게 나타난다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또한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지방간과도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연관이 되어있다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51" y="2599900"/>
            <a:ext cx="6019783" cy="35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35073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521" y="1531125"/>
            <a:ext cx="1144865" cy="373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알코올 남용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9" y="2664886"/>
            <a:ext cx="3888962" cy="2497467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7966" y="2663953"/>
            <a:ext cx="3888000" cy="24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521" y="1531125"/>
            <a:ext cx="1144865" cy="373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알코올 남용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25" y="2222465"/>
            <a:ext cx="6953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7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-16024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522D278-9C47-483F-B629-D51EDD9CE1F3}"/>
              </a:ext>
            </a:extLst>
          </p:cNvPr>
          <p:cNvSpPr/>
          <p:nvPr/>
        </p:nvSpPr>
        <p:spPr>
          <a:xfrm>
            <a:off x="4716016" y="3240996"/>
            <a:ext cx="3240360" cy="1584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93B67-6EF7-4CBC-AB16-036B0A4A8BEC}"/>
              </a:ext>
            </a:extLst>
          </p:cNvPr>
          <p:cNvSpPr txBox="1"/>
          <p:nvPr/>
        </p:nvSpPr>
        <p:spPr>
          <a:xfrm>
            <a:off x="5953136" y="2059033"/>
            <a:ext cx="15711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1DDB4-EEE4-4BAA-BED0-EB953FDB3149}"/>
              </a:ext>
            </a:extLst>
          </p:cNvPr>
          <p:cNvSpPr txBox="1"/>
          <p:nvPr/>
        </p:nvSpPr>
        <p:spPr>
          <a:xfrm>
            <a:off x="4716016" y="377147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 및 발전방향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34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-1693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363641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MIRICANVAS_ITEM_COPY_KEY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 및 발전방향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2038124"/>
            <a:ext cx="1088760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작업방식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E3C39DE0-41F2-4D81-8FBC-B591C73C7A1C}"/>
              </a:ext>
            </a:extLst>
          </p:cNvPr>
          <p:cNvCxnSpPr>
            <a:cxnSpLocks/>
          </p:cNvCxnSpPr>
          <p:nvPr/>
        </p:nvCxnSpPr>
        <p:spPr>
          <a:xfrm>
            <a:off x="4572000" y="1768111"/>
            <a:ext cx="0" cy="4240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249788" y="2038124"/>
            <a:ext cx="2146742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중요하게 여긴 부분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124719"/>
            <a:ext cx="14334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아쉬웠던 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9788" y="4120922"/>
            <a:ext cx="1024639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잘 된 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3702" y="2592347"/>
            <a:ext cx="4095993" cy="101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팀원마다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다뤄보고 싶은 주제 발표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주제별 역할분담 후 작업 진행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주기적인 회의를 통해 진행 상황 보고 및 병합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1814" y="2564904"/>
            <a:ext cx="3276180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성별 질병 파악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질병들 간의 관계 파악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질병으로부터 알코올 남용이라는 새로운 인과관계 도출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0033" y="4510667"/>
            <a:ext cx="29697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팀원들과 주기적인 아이디어 공유를 통해 다양한 시각으로 데이터에 접근할 수 있었음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 과정부터 분석 후 시각화까지 팀원들의 의견을 적극 반영하여 유의미한 결과를 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28644" y="4510667"/>
            <a:ext cx="184731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8016" y="4505323"/>
            <a:ext cx="360752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질병 별 연관관계를 심층 있게 다뤄보고 싶음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그래프를 활용하여 조금 더 전문적인 분석 경험을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길러야겠음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46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728865" y="2276872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093" y="2276872"/>
            <a:ext cx="2808312" cy="288032"/>
          </a:xfrm>
          <a:prstGeom prst="roundRect">
            <a:avLst/>
          </a:prstGeom>
          <a:solidFill>
            <a:srgbClr val="776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2728865" y="2756248"/>
            <a:ext cx="35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FA1FE5B-2431-4300-9C69-DB00CF6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A11469-116D-459B-B174-322A552D1D0A}"/>
              </a:ext>
            </a:extLst>
          </p:cNvPr>
          <p:cNvGrpSpPr/>
          <p:nvPr/>
        </p:nvGrpSpPr>
        <p:grpSpPr>
          <a:xfrm rot="10800000">
            <a:off x="2728865" y="3717031"/>
            <a:ext cx="3564540" cy="288032"/>
            <a:chOff x="2728865" y="3598739"/>
            <a:chExt cx="3564540" cy="288032"/>
          </a:xfrm>
        </p:grpSpPr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60B3483E-DE2D-4B2E-82BB-C88DC75B3169}"/>
                </a:ext>
              </a:extLst>
            </p:cNvPr>
            <p:cNvSpPr/>
            <p:nvPr/>
          </p:nvSpPr>
          <p:spPr>
            <a:xfrm>
              <a:off x="2728865" y="3598739"/>
              <a:ext cx="720080" cy="288032"/>
            </a:xfrm>
            <a:prstGeom prst="roundRect">
              <a:avLst/>
            </a:prstGeom>
            <a:solidFill>
              <a:srgbClr val="F6AE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0C861FFD-64D2-4490-9C18-4DDA2390CB03}"/>
                </a:ext>
              </a:extLst>
            </p:cNvPr>
            <p:cNvSpPr/>
            <p:nvPr/>
          </p:nvSpPr>
          <p:spPr>
            <a:xfrm>
              <a:off x="3485093" y="3598739"/>
              <a:ext cx="2808312" cy="288032"/>
            </a:xfrm>
            <a:prstGeom prst="roundRect">
              <a:avLst/>
            </a:prstGeom>
            <a:solidFill>
              <a:srgbClr val="776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78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-20543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62EBD6-C816-421B-B78B-D0702C318958}"/>
              </a:ext>
            </a:extLst>
          </p:cNvPr>
          <p:cNvGrpSpPr/>
          <p:nvPr/>
        </p:nvGrpSpPr>
        <p:grpSpPr>
          <a:xfrm>
            <a:off x="4716016" y="3240994"/>
            <a:ext cx="3240360" cy="2204230"/>
            <a:chOff x="4791422" y="3158750"/>
            <a:chExt cx="3240360" cy="2204230"/>
          </a:xfrm>
        </p:grpSpPr>
        <p:sp>
          <p:nvSpPr>
            <p:cNvPr id="44" name="모서리가 둥근 직사각형 8">
              <a:extLst>
                <a:ext uri="{FF2B5EF4-FFF2-40B4-BE49-F238E27FC236}">
                  <a16:creationId xmlns:a16="http://schemas.microsoft.com/office/drawing/2014/main" id="{FF8600E2-4A97-46E2-A14F-97295F510CA2}"/>
                </a:ext>
              </a:extLst>
            </p:cNvPr>
            <p:cNvSpPr/>
            <p:nvPr/>
          </p:nvSpPr>
          <p:spPr>
            <a:xfrm>
              <a:off x="4791422" y="3158750"/>
              <a:ext cx="3240360" cy="2204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54A9B7E-37B6-4E5E-A73D-E5F933AB4F81}"/>
                </a:ext>
              </a:extLst>
            </p:cNvPr>
            <p:cNvGrpSpPr/>
            <p:nvPr/>
          </p:nvGrpSpPr>
          <p:grpSpPr>
            <a:xfrm>
              <a:off x="4791422" y="3357331"/>
              <a:ext cx="3240360" cy="1897023"/>
              <a:chOff x="5573773" y="4293096"/>
              <a:chExt cx="3240360" cy="189702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F3A9B9-9731-42BC-A63F-B30767504556}"/>
                  </a:ext>
                </a:extLst>
              </p:cNvPr>
              <p:cNvSpPr txBox="1"/>
              <p:nvPr/>
            </p:nvSpPr>
            <p:spPr>
              <a:xfrm>
                <a:off x="5573773" y="4293096"/>
                <a:ext cx="3240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데이터 전처리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8CD165-1DFA-4ED0-80D8-50DDB042C391}"/>
                  </a:ext>
                </a:extLst>
              </p:cNvPr>
              <p:cNvSpPr txBox="1"/>
              <p:nvPr/>
            </p:nvSpPr>
            <p:spPr>
              <a:xfrm>
                <a:off x="6185841" y="4805124"/>
                <a:ext cx="21242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데이터 이해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Labeling</a:t>
                </a:r>
              </a:p>
              <a:p>
                <a:pPr marL="17145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NaN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data handling</a:t>
                </a:r>
              </a:p>
              <a:p>
                <a:pPr marL="17145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One-hot-encoding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FC0BCF5-5C1A-42C0-99E8-B11D8CF8BA4D}"/>
              </a:ext>
            </a:extLst>
          </p:cNvPr>
          <p:cNvSpPr txBox="1"/>
          <p:nvPr/>
        </p:nvSpPr>
        <p:spPr>
          <a:xfrm>
            <a:off x="5550600" y="1978373"/>
            <a:ext cx="15711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전처리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9694" y="1646269"/>
            <a:ext cx="998991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이해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9077" y="2378831"/>
            <a:ext cx="6551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국민건강보험공단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건강검진정보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37907" y="2880492"/>
            <a:ext cx="6551235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국민건강보험의 직장가입자와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 이상의 각 연도별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 명에 대한 기본정보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시도코드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등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검진내역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신장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체중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총콜레스테롤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혈색소 등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구성된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개방데이터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54131" y="2550683"/>
            <a:ext cx="2337749" cy="120439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9077" y="4155151"/>
            <a:ext cx="6551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건강검진정보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31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개의 칼럼 구성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54131" y="4327003"/>
            <a:ext cx="1761685" cy="125810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7907" y="4634780"/>
            <a:ext cx="6551235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기준년도가입자 일련번호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시도코드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성별코드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 코드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세단위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신장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(5Cm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체중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(5Kg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단위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허리둘레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시력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좌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시력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우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청력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좌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,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청력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우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수축기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혈압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이완기 혈압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식전혈당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공복혈당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콜레스테롤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05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트리글리세라이드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... ]</a:t>
            </a:r>
            <a:endParaRPr lang="ko-KR" altLang="en-US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8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40050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01879" y="696274"/>
            <a:ext cx="6370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전처리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Labeling</a:t>
            </a:r>
            <a:endParaRPr lang="ko-KR" alt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8" y="286921"/>
            <a:ext cx="1152128" cy="191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509" y="4414275"/>
            <a:ext cx="3049895" cy="17013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4654885" y="4796344"/>
            <a:ext cx="4029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질병 판단 컬럼 추가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주어진 데이터와 정상 수치를 기반으로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여러가지 질병을 표현할 수 있는 컬럼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732519" y="1600725"/>
            <a:ext cx="723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Numeric =&gt; String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수치형으로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되어있어 분석이 까다로웠던 데이터를 문자열로 변환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38" y="2569888"/>
            <a:ext cx="3354830" cy="1405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433" y="2508485"/>
            <a:ext cx="1827409" cy="152869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5400000">
            <a:off x="2803342" y="2249953"/>
            <a:ext cx="1186319" cy="1872209"/>
          </a:xfrm>
          <a:prstGeom prst="rect">
            <a:avLst/>
          </a:prstGeom>
          <a:noFill/>
          <a:ln>
            <a:solidFill>
              <a:srgbClr val="F6AE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6111477" y="2389738"/>
            <a:ext cx="1342741" cy="1580236"/>
          </a:xfrm>
          <a:prstGeom prst="rect">
            <a:avLst/>
          </a:prstGeom>
          <a:noFill/>
          <a:ln>
            <a:solidFill>
              <a:srgbClr val="F6AE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 descr="강조, 강조png, ppt, 동그라미, 강의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85" b="98462" l="3345" r="98155">
                        <a14:foregroundMark x1="37370" y1="94154" x2="37370" y2="94154"/>
                        <a14:foregroundMark x1="7612" y1="92923" x2="7612" y2="92923"/>
                        <a14:foregroundMark x1="3460" y1="93538" x2="3460" y2="93538"/>
                        <a14:foregroundMark x1="33910" y1="98923" x2="33910" y2="98923"/>
                        <a14:foregroundMark x1="51903" y1="93538" x2="51903" y2="93538"/>
                        <a14:foregroundMark x1="46713" y1="94000" x2="46713" y2="94000"/>
                        <a14:foregroundMark x1="69666" y1="92308" x2="69666" y2="92308"/>
                        <a14:foregroundMark x1="94118" y1="92000" x2="94118" y2="92000"/>
                        <a14:foregroundMark x1="60554" y1="95692" x2="60554" y2="95692"/>
                        <a14:foregroundMark x1="98155" y1="92154" x2="98155" y2="92154"/>
                        <a14:foregroundMark x1="19608" y1="72154" x2="19608" y2="72154"/>
                        <a14:foregroundMark x1="13149" y1="41692" x2="13149" y2="41692"/>
                        <a14:foregroundMark x1="29758" y1="42000" x2="29758" y2="42000"/>
                        <a14:foregroundMark x1="26759" y1="41692" x2="26759" y2="41692"/>
                        <a14:foregroundMark x1="24221" y1="43692" x2="24221" y2="43692"/>
                        <a14:foregroundMark x1="23068" y1="48923" x2="23068" y2="48923"/>
                        <a14:foregroundMark x1="26413" y1="49231" x2="26413" y2="49231"/>
                        <a14:foregroundMark x1="23414" y1="50615" x2="23414" y2="50615"/>
                        <a14:foregroundMark x1="26413" y1="51077" x2="26413" y2="51077"/>
                        <a14:foregroundMark x1="25260" y1="52000" x2="25260" y2="52000"/>
                        <a14:foregroundMark x1="25375" y1="48000" x2="25375" y2="48000"/>
                        <a14:foregroundMark x1="26067" y1="49077" x2="26067" y2="49077"/>
                        <a14:foregroundMark x1="24452" y1="47692" x2="24452" y2="47692"/>
                        <a14:foregroundMark x1="37370" y1="43231" x2="37370" y2="43231"/>
                        <a14:foregroundMark x1="37024" y1="51231" x2="37024" y2="51231"/>
                        <a14:foregroundMark x1="36794" y1="49538" x2="36794" y2="49538"/>
                        <a14:foregroundMark x1="48789" y1="54615" x2="48789" y2="54615"/>
                        <a14:foregroundMark x1="63322" y1="54000" x2="63322" y2="54000"/>
                        <a14:foregroundMark x1="57324" y1="52000" x2="57324" y2="52000"/>
                        <a14:foregroundMark x1="53518" y1="47077" x2="53518" y2="47077"/>
                        <a14:foregroundMark x1="68166" y1="46000" x2="68166" y2="46000"/>
                        <a14:foregroundMark x1="87313" y1="53538" x2="87313" y2="53538"/>
                        <a14:foregroundMark x1="80623" y1="25077" x2="80623" y2="25077"/>
                        <a14:foregroundMark x1="38293" y1="23692" x2="38293" y2="23692"/>
                        <a14:foregroundMark x1="54671" y1="5385" x2="54671" y2="5385"/>
                        <a14:foregroundMark x1="23299" y1="27077" x2="23299" y2="27077"/>
                        <a14:foregroundMark x1="15571" y1="26308" x2="15571" y2="26308"/>
                        <a14:foregroundMark x1="20415" y1="26923" x2="20415" y2="26923"/>
                        <a14:foregroundMark x1="21799" y1="27692" x2="21799" y2="27692"/>
                        <a14:foregroundMark x1="22030" y1="27231" x2="22030" y2="27231"/>
                        <a14:foregroundMark x1="22607" y1="27077" x2="22607" y2="27077"/>
                        <a14:foregroundMark x1="25144" y1="26769" x2="25144" y2="26769"/>
                        <a14:foregroundMark x1="22491" y1="27692" x2="23299" y2="27231"/>
                        <a14:foregroundMark x1="22607" y1="27231" x2="22607" y2="27231"/>
                        <a14:foregroundMark x1="21799" y1="27231" x2="21799" y2="27231"/>
                        <a14:foregroundMark x1="80969" y1="72923" x2="80969" y2="72923"/>
                        <a14:foregroundMark x1="64014" y1="73692" x2="64014" y2="73692"/>
                        <a14:foregroundMark x1="57901" y1="65077" x2="57901" y2="65077"/>
                        <a14:foregroundMark x1="60784" y1="85692" x2="60784" y2="85692"/>
                        <a14:foregroundMark x1="39216" y1="80769" x2="39216" y2="80769"/>
                        <a14:foregroundMark x1="44406" y1="33385" x2="44406" y2="33385"/>
                        <a14:backgroundMark x1="14648" y1="22769" x2="22607" y2="2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21" t="91188" r="38102" b="-2069"/>
          <a:stretch/>
        </p:blipFill>
        <p:spPr bwMode="auto">
          <a:xfrm>
            <a:off x="4654885" y="3102553"/>
            <a:ext cx="771369" cy="3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대괄호 24"/>
          <p:cNvSpPr/>
          <p:nvPr/>
        </p:nvSpPr>
        <p:spPr>
          <a:xfrm rot="5400000">
            <a:off x="1875998" y="3452636"/>
            <a:ext cx="115704" cy="819113"/>
          </a:xfrm>
          <a:prstGeom prst="rightBracket">
            <a:avLst>
              <a:gd name="adj" fmla="val 95480"/>
            </a:avLst>
          </a:prstGeom>
          <a:noFill/>
          <a:ln w="28575">
            <a:solidFill>
              <a:srgbClr val="BF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9252" y="3885546"/>
            <a:ext cx="506870" cy="321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drop</a:t>
            </a: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781159" y="4090297"/>
            <a:ext cx="349176" cy="65489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8" name="Picture 2" descr="ppt, 빨간펜, 빨간색동그라미, 채점, 강조, 사진,이미지,일러스트,캘리그라피 - pepper83작가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9" t="17318" r="20362" b="62910"/>
          <a:stretch/>
        </p:blipFill>
        <p:spPr bwMode="auto">
          <a:xfrm rot="2297141">
            <a:off x="1250997" y="3858903"/>
            <a:ext cx="324782" cy="5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4488393" y="2160152"/>
            <a:ext cx="560920" cy="120439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374492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01879" y="696274"/>
            <a:ext cx="637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전처리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/>
              <a:t>    </a:t>
            </a:r>
            <a:r>
              <a:rPr lang="en-US" altLang="ko-KR" sz="1600" dirty="0"/>
              <a:t>- </a:t>
            </a:r>
            <a:r>
              <a:rPr lang="en-US" altLang="ko-KR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NaN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data handling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8" y="286921"/>
            <a:ext cx="1152128" cy="1910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732518" y="1600725"/>
            <a:ext cx="7367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NaN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data handling</a:t>
            </a:r>
          </a:p>
          <a:p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질병 컬럼에 사용된 데이터들 중에서 </a:t>
            </a:r>
            <a:r>
              <a:rPr lang="en-US" altLang="ko-KR" sz="1400" dirty="0" err="1"/>
              <a:t>NaN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데이터이 포함되어 있다면 모두 </a:t>
            </a:r>
            <a:r>
              <a:rPr lang="ko-KR" altLang="en-US" sz="1400" dirty="0" err="1"/>
              <a:t>미관측으로</a:t>
            </a:r>
            <a:r>
              <a:rPr lang="ko-KR" altLang="en-US" sz="1400" dirty="0"/>
              <a:t> 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7" y="4518681"/>
            <a:ext cx="505777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92" y="3269707"/>
            <a:ext cx="2199413" cy="390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303" y="3231804"/>
            <a:ext cx="2809355" cy="8162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249" y="3204322"/>
            <a:ext cx="1148095" cy="13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40050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01879" y="696274"/>
            <a:ext cx="637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전처리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/>
              <a:t>    </a:t>
            </a:r>
            <a:r>
              <a:rPr lang="en-US" altLang="ko-KR" sz="1600" dirty="0"/>
              <a:t>- one-hot-encoding 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8" y="286921"/>
            <a:ext cx="1152128" cy="1910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1" y="2705569"/>
            <a:ext cx="7603292" cy="34901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732519" y="1600725"/>
            <a:ext cx="7235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one-hot-encoding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추가한 여러가지 질병에 대해서 더 한눈에 알아보기 위해서 </a:t>
            </a:r>
            <a:r>
              <a:rPr lang="en-US" altLang="ko-KR" sz="1400" dirty="0"/>
              <a:t>one-hot-encoding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373113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-108520" y="0"/>
            <a:ext cx="9144000" cy="68580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522D278-9C47-483F-B629-D51EDD9CE1F3}"/>
              </a:ext>
            </a:extLst>
          </p:cNvPr>
          <p:cNvSpPr/>
          <p:nvPr/>
        </p:nvSpPr>
        <p:spPr>
          <a:xfrm>
            <a:off x="4860032" y="3240996"/>
            <a:ext cx="3096344" cy="2708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1DDB4-EEE4-4BAA-BED0-EB953FDB3149}"/>
              </a:ext>
            </a:extLst>
          </p:cNvPr>
          <p:cNvSpPr txBox="1"/>
          <p:nvPr/>
        </p:nvSpPr>
        <p:spPr>
          <a:xfrm>
            <a:off x="4572000" y="3284984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93B67-6EF7-4CBC-AB16-036B0A4A8BEC}"/>
              </a:ext>
            </a:extLst>
          </p:cNvPr>
          <p:cNvSpPr txBox="1"/>
          <p:nvPr/>
        </p:nvSpPr>
        <p:spPr>
          <a:xfrm>
            <a:off x="5514596" y="1988840"/>
            <a:ext cx="1643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645D-2C8F-4310-A042-47C1D6C91A6A}"/>
              </a:ext>
            </a:extLst>
          </p:cNvPr>
          <p:cNvSpPr txBox="1"/>
          <p:nvPr/>
        </p:nvSpPr>
        <p:spPr>
          <a:xfrm>
            <a:off x="5059088" y="3943429"/>
            <a:ext cx="462446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전반적 추세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 분석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성별 분석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심층분석</a:t>
            </a:r>
          </a:p>
        </p:txBody>
      </p:sp>
    </p:spTree>
    <p:extLst>
      <p:ext uri="{BB962C8B-B14F-4D97-AF65-F5344CB8AC3E}">
        <p14:creationId xmlns:p14="http://schemas.microsoft.com/office/powerpoint/2010/main" val="10657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-97653" y="36052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64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데이터분석 및 시각화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9694" y="1646269"/>
            <a:ext cx="1915909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전반적 추세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Heatmap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79902" y="1972555"/>
            <a:ext cx="23343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연령대별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245957-E029-4F09-B801-D743B029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10" y="2335703"/>
            <a:ext cx="3399429" cy="40505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AD7121-CB89-4CFE-80D0-0C76567A9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89" y="2261424"/>
            <a:ext cx="3543108" cy="405050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C33F46-DD1E-4BC0-91F6-51F842A9AC01}"/>
              </a:ext>
            </a:extLst>
          </p:cNvPr>
          <p:cNvSpPr/>
          <p:nvPr/>
        </p:nvSpPr>
        <p:spPr>
          <a:xfrm>
            <a:off x="5375698" y="1943255"/>
            <a:ext cx="233435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시도명별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1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1354</Words>
  <Application>Microsoft Office PowerPoint</Application>
  <PresentationFormat>화면 슬라이드 쇼(4:3)</PresentationFormat>
  <Paragraphs>261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Aharoni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user</cp:lastModifiedBy>
  <cp:revision>191</cp:revision>
  <dcterms:created xsi:type="dcterms:W3CDTF">2017-03-03T04:17:19Z</dcterms:created>
  <dcterms:modified xsi:type="dcterms:W3CDTF">2022-04-20T00:59:01Z</dcterms:modified>
</cp:coreProperties>
</file>