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200"/>
    <a:srgbClr val="D7E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4231F-0890-4FF6-A019-705D8384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B9CD70-DAF9-49B4-8C9C-69E0108A9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432D1-29FD-41C2-A95D-E7812D5C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CB4D-5FAC-45F1-ABBE-F90B14403D8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4C6C0-C029-4A5F-A0E5-74027FBA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7EA3B-9295-4CF1-BD3E-7B332CE5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1020-AABF-4FCD-82F9-188754D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3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47D8A-C103-43B4-A655-832CB56F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418CB-7EB9-4ED7-97BD-2F963E19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6604C-AF42-4656-B92B-BD64D313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CB4D-5FAC-45F1-ABBE-F90B14403D8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7F730-611F-44CD-8FE6-3C99CCCA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FEF26-562B-477D-BBF5-2841A7E9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1020-AABF-4FCD-82F9-188754D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4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097F17-8AD0-46C5-A304-5EB850745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03CE3-3162-4487-8C64-A7B4418AF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83336-2CC6-495A-A6DE-79C7EF4E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CB4D-5FAC-45F1-ABBE-F90B14403D8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F7856-FEDF-40FB-BC7F-51590904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0254F-B44B-4578-A9F0-F526AA95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1020-AABF-4FCD-82F9-188754D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0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C1900-C6DE-4820-914F-E19D0FE1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711C8-B3C8-4071-AB10-5F37644F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A2307-46B3-4271-ABB4-61913D49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CB4D-5FAC-45F1-ABBE-F90B14403D8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64D33-1B42-4F03-B975-D9FBE163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50598-0CF1-4F34-A34E-9BD4B6F1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1020-AABF-4FCD-82F9-188754D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524FB-393F-4876-97A3-39E52FAA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F67ED-60AD-4E6E-86AD-6A7C95A8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62DA5-58E5-446B-B798-63299E43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CB4D-5FAC-45F1-ABBE-F90B14403D8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70036-4C6B-4EF0-9EE2-F8460721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11C74-3EF3-427C-B2ED-AEDD8D54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1020-AABF-4FCD-82F9-188754D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4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AA9F2-810E-487C-BE04-E35FD846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5D138-705F-4271-B335-F2FAFEF0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900EDF-3A76-4762-BFE9-D87339256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E2875-284D-48B2-BD38-2B16A49E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CB4D-5FAC-45F1-ABBE-F90B14403D8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C37693-5FE6-4B58-AAA1-DA9A925E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62A9A-5FF6-4A17-9BAC-7C018BDE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1020-AABF-4FCD-82F9-188754D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5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C517A-D53D-493E-BBA0-4279A8E0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EF91D-95D1-4132-9DD7-9CBABCF7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D91CDE-06A1-475E-81D5-82B97B33B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08046C-59DC-46AD-8EA9-1FCDC6021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AE6042-2413-420E-A25C-1A5E02928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EF2D99-6CB4-44F0-A51A-2B6E9C10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CB4D-5FAC-45F1-ABBE-F90B14403D8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26FBF0-793C-436B-9D9E-609C294D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65F471-9CF8-47E1-8D32-90982060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1020-AABF-4FCD-82F9-188754D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5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25DFC-F885-4967-89E0-5FB5778D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3E2826-CD77-4081-8A16-FE352538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CB4D-5FAC-45F1-ABBE-F90B14403D8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573165-AB46-42F1-A58F-13BF7387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65ACC2-1606-496C-89FC-E1C7B5CE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1020-AABF-4FCD-82F9-188754D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2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B2239C-EF18-4112-B08A-A2C4F79F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CB4D-5FAC-45F1-ABBE-F90B14403D8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F10834-7E4F-4D6C-8405-DA7A6296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D46EC5-8225-4AF8-A260-BB9A6B07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1020-AABF-4FCD-82F9-188754D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12B9E-4189-4656-B5BC-04649B67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32414-B015-4B50-B2A8-95A37386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60E33C-FC51-493A-8DC3-91E0DB431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913CD-A521-4B8E-971F-56AFC4F8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CB4D-5FAC-45F1-ABBE-F90B14403D8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FD9288-8244-470B-83DD-415293EC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ACE07-2C2E-4D0B-934F-54AF431F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1020-AABF-4FCD-82F9-188754D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9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B6297-1A65-4EA9-B5D9-71F0CF76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B84FC9-7314-4182-8EB7-940B711BD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B66584-4AD1-416D-8A09-9CE889077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44C04-E1F8-4000-95D4-6CD9749B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CB4D-5FAC-45F1-ABBE-F90B14403D8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D1B95-5C5E-4F95-A2FF-33A3E7F1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796B4-5907-4238-9B27-7E39E896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1020-AABF-4FCD-82F9-188754D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8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D9DD9B-8D1B-4738-B600-646BFCAB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2E6BCD-4081-4C04-9FE8-30F835EF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B3F67-5E6F-48D0-B769-08687927F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CB4D-5FAC-45F1-ABBE-F90B14403D8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0AF60-14F0-4A00-802E-B3DB4B149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D6655-ABDF-4C30-B36C-DBC710B7A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51020-AABF-4FCD-82F9-188754D21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4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FCE75-2804-40ED-BDC4-9F6C3EB1F85F}"/>
              </a:ext>
            </a:extLst>
          </p:cNvPr>
          <p:cNvSpPr txBox="1"/>
          <p:nvPr/>
        </p:nvSpPr>
        <p:spPr>
          <a:xfrm>
            <a:off x="3829996" y="2659559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/>
              <a:t>아트 리소스 정리</a:t>
            </a:r>
          </a:p>
        </p:txBody>
      </p:sp>
    </p:spTree>
    <p:extLst>
      <p:ext uri="{BB962C8B-B14F-4D97-AF65-F5344CB8AC3E}">
        <p14:creationId xmlns:p14="http://schemas.microsoft.com/office/powerpoint/2010/main" val="243785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1DA824-82C5-88DD-E0B7-363BD42A708F}"/>
              </a:ext>
            </a:extLst>
          </p:cNvPr>
          <p:cNvGrpSpPr/>
          <p:nvPr/>
        </p:nvGrpSpPr>
        <p:grpSpPr>
          <a:xfrm>
            <a:off x="10828637" y="3824433"/>
            <a:ext cx="658276" cy="999984"/>
            <a:chOff x="10828637" y="2927758"/>
            <a:chExt cx="658276" cy="9999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96E4C6-90DC-368C-B4BC-0DF2FD1B9CDC}"/>
                </a:ext>
              </a:extLst>
            </p:cNvPr>
            <p:cNvSpPr txBox="1"/>
            <p:nvPr/>
          </p:nvSpPr>
          <p:spPr>
            <a:xfrm>
              <a:off x="11136385" y="2927758"/>
              <a:ext cx="311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2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DC4CD-8C8C-CE3E-94DF-5F6439227D24}"/>
                </a:ext>
              </a:extLst>
            </p:cNvPr>
            <p:cNvSpPr txBox="1"/>
            <p:nvPr/>
          </p:nvSpPr>
          <p:spPr>
            <a:xfrm rot="3600000">
              <a:off x="10934595" y="3035335"/>
              <a:ext cx="311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C69031-C19C-E728-2578-92C3A9DBEE6D}"/>
                </a:ext>
              </a:extLst>
            </p:cNvPr>
            <p:cNvSpPr txBox="1"/>
            <p:nvPr/>
          </p:nvSpPr>
          <p:spPr>
            <a:xfrm>
              <a:off x="11265549" y="3404522"/>
              <a:ext cx="221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A7160D1-1EE1-4092-9C80-8EC12B3C6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9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E1F385E-1008-4DA4-B330-0322BA1B0E66}"/>
              </a:ext>
            </a:extLst>
          </p:cNvPr>
          <p:cNvSpPr/>
          <p:nvPr/>
        </p:nvSpPr>
        <p:spPr>
          <a:xfrm>
            <a:off x="546265" y="231569"/>
            <a:ext cx="1514103" cy="611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타이틀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C5AFE-598F-48CA-A497-3D53E75BE56B}"/>
              </a:ext>
            </a:extLst>
          </p:cNvPr>
          <p:cNvSpPr txBox="1"/>
          <p:nvPr/>
        </p:nvSpPr>
        <p:spPr>
          <a:xfrm>
            <a:off x="2204849" y="1282298"/>
            <a:ext cx="77823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DOSSaemmul" panose="02000604000000000000" pitchFamily="2" charset="-127"/>
                <a:ea typeface="DOSSaemmul" panose="02000604000000000000" pitchFamily="2" charset="-127"/>
              </a:rPr>
              <a:t>로봇은</a:t>
            </a:r>
            <a:endParaRPr lang="en-US" altLang="ko-KR" sz="6600" dirty="0">
              <a:latin typeface="DOSSaemmul" panose="02000604000000000000" pitchFamily="2" charset="-127"/>
              <a:ea typeface="DOSSaemmul" panose="02000604000000000000" pitchFamily="2" charset="-127"/>
            </a:endParaRPr>
          </a:p>
          <a:p>
            <a:r>
              <a:rPr lang="en-US" altLang="ko-KR" sz="6600" dirty="0">
                <a:latin typeface="DOSSaemmul" panose="02000604000000000000" pitchFamily="2" charset="-127"/>
                <a:ea typeface="DOSSaemmul" panose="02000604000000000000" pitchFamily="2" charset="-127"/>
              </a:rPr>
              <a:t>    </a:t>
            </a:r>
            <a:r>
              <a:rPr lang="ko-KR" altLang="en-US" sz="6600" dirty="0">
                <a:latin typeface="DOSSaemmul" panose="02000604000000000000" pitchFamily="2" charset="-127"/>
                <a:ea typeface="DOSSaemmul" panose="02000604000000000000" pitchFamily="2" charset="-127"/>
              </a:rPr>
              <a:t>실수하지 않아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C81F9F-DF42-4A10-8661-8D7B9520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9" y="4110595"/>
            <a:ext cx="3810000" cy="9525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EA20FD-8FAF-4E42-AC28-9C31EE0A7810}"/>
              </a:ext>
            </a:extLst>
          </p:cNvPr>
          <p:cNvSpPr/>
          <p:nvPr/>
        </p:nvSpPr>
        <p:spPr>
          <a:xfrm>
            <a:off x="4191000" y="5456712"/>
            <a:ext cx="3810000" cy="736270"/>
          </a:xfrm>
          <a:prstGeom prst="roundRect">
            <a:avLst/>
          </a:prstGeom>
          <a:solidFill>
            <a:srgbClr val="D7ED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295200"/>
                </a:solidFill>
                <a:latin typeface="DOSSaemmul" panose="02000604000000000000" pitchFamily="2" charset="-127"/>
                <a:ea typeface="DOSSaemmul" panose="02000604000000000000" pitchFamily="2" charset="-127"/>
              </a:rPr>
              <a:t>끝내기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27894C-0158-4FA8-A7CC-5B16831CD0A9}"/>
              </a:ext>
            </a:extLst>
          </p:cNvPr>
          <p:cNvSpPr/>
          <p:nvPr/>
        </p:nvSpPr>
        <p:spPr>
          <a:xfrm>
            <a:off x="488868" y="5456712"/>
            <a:ext cx="2557154" cy="736270"/>
          </a:xfrm>
          <a:prstGeom prst="roundRect">
            <a:avLst/>
          </a:prstGeom>
          <a:solidFill>
            <a:srgbClr val="D7ED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295200"/>
                </a:solidFill>
                <a:latin typeface="DOSSaemmul" panose="02000604000000000000" pitchFamily="2" charset="-127"/>
                <a:ea typeface="DOSSaemmul" panose="02000604000000000000" pitchFamily="2" charset="-127"/>
              </a:rPr>
              <a:t>제작</a:t>
            </a:r>
          </a:p>
        </p:txBody>
      </p:sp>
      <p:pic>
        <p:nvPicPr>
          <p:cNvPr id="10" name="그래픽 9" descr="단일 톱니바퀴">
            <a:extLst>
              <a:ext uri="{FF2B5EF4-FFF2-40B4-BE49-F238E27FC236}">
                <a16:creationId xmlns:a16="http://schemas.microsoft.com/office/drawing/2014/main" id="{B6FBEF6C-BA34-40D0-BC5F-D9CEF4B00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52067" y="54567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2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80CE0E-DCF9-44CF-8B6E-972B97566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6" t="4987" r="74585" b="49502"/>
          <a:stretch/>
        </p:blipFill>
        <p:spPr>
          <a:xfrm rot="3600000">
            <a:off x="-222038" y="2736263"/>
            <a:ext cx="1425039" cy="21672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E23877-5BCF-4767-8F9A-13E578257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6" t="4987" r="74585" b="49502"/>
          <a:stretch/>
        </p:blipFill>
        <p:spPr>
          <a:xfrm rot="18000000" flipH="1">
            <a:off x="11039185" y="2736264"/>
            <a:ext cx="1425039" cy="21672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6874B7-413C-4D2B-91AD-1C93AD692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23" t="13107" r="33508" b="9375"/>
          <a:stretch/>
        </p:blipFill>
        <p:spPr>
          <a:xfrm>
            <a:off x="5292528" y="3110887"/>
            <a:ext cx="1606943" cy="19178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5B35BEE-D0D7-43A0-B3A6-5522814B8F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90" t="86111" r="29533"/>
          <a:stretch/>
        </p:blipFill>
        <p:spPr>
          <a:xfrm>
            <a:off x="0" y="4593289"/>
            <a:ext cx="12192000" cy="9525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E1F385E-1008-4DA4-B330-0322BA1B0E66}"/>
              </a:ext>
            </a:extLst>
          </p:cNvPr>
          <p:cNvSpPr/>
          <p:nvPr/>
        </p:nvSpPr>
        <p:spPr>
          <a:xfrm>
            <a:off x="420334" y="231569"/>
            <a:ext cx="1878277" cy="611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타이틀 안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C4038-3762-46BA-BEB4-99A2FDA3E48A}"/>
              </a:ext>
            </a:extLst>
          </p:cNvPr>
          <p:cNvSpPr txBox="1"/>
          <p:nvPr/>
        </p:nvSpPr>
        <p:spPr>
          <a:xfrm>
            <a:off x="2424542" y="537358"/>
            <a:ext cx="77823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DOSSaemmul" panose="02000604000000000000" pitchFamily="2" charset="-127"/>
                <a:ea typeface="DOSSaemmul" panose="02000604000000000000" pitchFamily="2" charset="-127"/>
              </a:rPr>
              <a:t>로봇은</a:t>
            </a:r>
            <a:endParaRPr lang="en-US" altLang="ko-KR" sz="6600" dirty="0">
              <a:latin typeface="DOSSaemmul" panose="02000604000000000000" pitchFamily="2" charset="-127"/>
              <a:ea typeface="DOSSaemmul" panose="02000604000000000000" pitchFamily="2" charset="-127"/>
            </a:endParaRPr>
          </a:p>
          <a:p>
            <a:r>
              <a:rPr lang="en-US" altLang="ko-KR" sz="6600" dirty="0">
                <a:latin typeface="DOSSaemmul" panose="02000604000000000000" pitchFamily="2" charset="-127"/>
                <a:ea typeface="DOSSaemmul" panose="02000604000000000000" pitchFamily="2" charset="-127"/>
              </a:rPr>
              <a:t>    </a:t>
            </a:r>
            <a:r>
              <a:rPr lang="ko-KR" altLang="en-US" sz="6600" dirty="0">
                <a:latin typeface="DOSSaemmul" panose="02000604000000000000" pitchFamily="2" charset="-127"/>
                <a:ea typeface="DOSSaemmul" panose="02000604000000000000" pitchFamily="2" charset="-127"/>
              </a:rPr>
              <a:t>실수하지 않아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C3B1614-C984-46D6-8B05-BA18B94A2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999" y="4876353"/>
            <a:ext cx="3810000" cy="9525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A61418-203A-4068-B149-B8F27834152C}"/>
              </a:ext>
            </a:extLst>
          </p:cNvPr>
          <p:cNvSpPr/>
          <p:nvPr/>
        </p:nvSpPr>
        <p:spPr>
          <a:xfrm>
            <a:off x="7763250" y="603249"/>
            <a:ext cx="2004208" cy="57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 주방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6805B2-88F6-436B-88E8-AA9A1A7F7E19}"/>
              </a:ext>
            </a:extLst>
          </p:cNvPr>
          <p:cNvSpPr/>
          <p:nvPr/>
        </p:nvSpPr>
        <p:spPr>
          <a:xfrm>
            <a:off x="420334" y="2489199"/>
            <a:ext cx="2004208" cy="57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 노려보는 사장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100BE-A0E1-487E-B115-2194C7E6BE69}"/>
              </a:ext>
            </a:extLst>
          </p:cNvPr>
          <p:cNvSpPr/>
          <p:nvPr/>
        </p:nvSpPr>
        <p:spPr>
          <a:xfrm>
            <a:off x="10094250" y="2489199"/>
            <a:ext cx="2004208" cy="57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주인공 노려보는 사장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6D2F406-A9EE-4AEF-A6FA-24E9EB22AF47}"/>
              </a:ext>
            </a:extLst>
          </p:cNvPr>
          <p:cNvSpPr/>
          <p:nvPr/>
        </p:nvSpPr>
        <p:spPr>
          <a:xfrm>
            <a:off x="5581958" y="4197350"/>
            <a:ext cx="1028084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피자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F30177-2A75-4DDF-BD22-9EC883785D1A}"/>
              </a:ext>
            </a:extLst>
          </p:cNvPr>
          <p:cNvSpPr/>
          <p:nvPr/>
        </p:nvSpPr>
        <p:spPr>
          <a:xfrm>
            <a:off x="0" y="5911850"/>
            <a:ext cx="12192000" cy="946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295200"/>
                </a:solidFill>
              </a:rPr>
              <a:t>타이틀 문구 외에는 우선순위 낮습니다</a:t>
            </a:r>
            <a:r>
              <a:rPr lang="en-US" altLang="ko-KR" b="1" dirty="0">
                <a:solidFill>
                  <a:srgbClr val="295200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rgbClr val="295200"/>
                </a:solidFill>
              </a:rPr>
              <a:t>이런 느낌의 타이틀 삽화가 있으면 게임의 분위기가 한 눈에 들어오고</a:t>
            </a:r>
            <a:r>
              <a:rPr lang="en-US" altLang="ko-KR" dirty="0">
                <a:solidFill>
                  <a:srgbClr val="295200"/>
                </a:solidFill>
              </a:rPr>
              <a:t> </a:t>
            </a:r>
            <a:r>
              <a:rPr lang="ko-KR" altLang="en-US" dirty="0" err="1">
                <a:solidFill>
                  <a:srgbClr val="295200"/>
                </a:solidFill>
              </a:rPr>
              <a:t>재밌을</a:t>
            </a:r>
            <a:r>
              <a:rPr lang="ko-KR" altLang="en-US" dirty="0">
                <a:solidFill>
                  <a:srgbClr val="295200"/>
                </a:solidFill>
              </a:rPr>
              <a:t> 듯 합니다</a:t>
            </a:r>
            <a:r>
              <a:rPr lang="en-US" altLang="ko-KR" dirty="0">
                <a:solidFill>
                  <a:srgbClr val="295200"/>
                </a:solidFill>
              </a:rPr>
              <a:t>.</a:t>
            </a:r>
            <a:endParaRPr lang="ko-KR" altLang="en-US" dirty="0">
              <a:solidFill>
                <a:srgbClr val="2952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A21EAD-3E5A-4071-A2CD-17FDB22F5FE7}"/>
              </a:ext>
            </a:extLst>
          </p:cNvPr>
          <p:cNvSpPr/>
          <p:nvPr/>
        </p:nvSpPr>
        <p:spPr>
          <a:xfrm>
            <a:off x="5210329" y="2489198"/>
            <a:ext cx="1771342" cy="57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본체 얼굴 비침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당황한 표정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E6A1EDE-72C2-4E77-8360-26F10DD53463}"/>
              </a:ext>
            </a:extLst>
          </p:cNvPr>
          <p:cNvGrpSpPr/>
          <p:nvPr/>
        </p:nvGrpSpPr>
        <p:grpSpPr>
          <a:xfrm rot="5400000">
            <a:off x="4581267" y="2667698"/>
            <a:ext cx="598549" cy="840791"/>
            <a:chOff x="4639490" y="3112097"/>
            <a:chExt cx="598549" cy="840791"/>
          </a:xfrm>
        </p:grpSpPr>
        <p:pic>
          <p:nvPicPr>
            <p:cNvPr id="21" name="그래픽 20" descr="물">
              <a:extLst>
                <a:ext uri="{FF2B5EF4-FFF2-40B4-BE49-F238E27FC236}">
                  <a16:creationId xmlns:a16="http://schemas.microsoft.com/office/drawing/2014/main" id="{F92597F9-0E6D-4AAB-967E-09F01559E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700000">
              <a:off x="4892423" y="3112097"/>
              <a:ext cx="345615" cy="345615"/>
            </a:xfrm>
            <a:prstGeom prst="rect">
              <a:avLst/>
            </a:prstGeom>
          </p:spPr>
        </p:pic>
        <p:pic>
          <p:nvPicPr>
            <p:cNvPr id="22" name="그래픽 21" descr="물">
              <a:extLst>
                <a:ext uri="{FF2B5EF4-FFF2-40B4-BE49-F238E27FC236}">
                  <a16:creationId xmlns:a16="http://schemas.microsoft.com/office/drawing/2014/main" id="{AAC6D392-00CF-4878-9D9D-BE748904B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700000">
              <a:off x="4892424" y="3365032"/>
              <a:ext cx="345615" cy="345615"/>
            </a:xfrm>
            <a:prstGeom prst="rect">
              <a:avLst/>
            </a:prstGeom>
          </p:spPr>
        </p:pic>
        <p:pic>
          <p:nvPicPr>
            <p:cNvPr id="23" name="그래픽 22" descr="물">
              <a:extLst>
                <a:ext uri="{FF2B5EF4-FFF2-40B4-BE49-F238E27FC236}">
                  <a16:creationId xmlns:a16="http://schemas.microsoft.com/office/drawing/2014/main" id="{8CE1916C-398F-45C8-BE4A-522F3DDCE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700000">
              <a:off x="4639490" y="3354338"/>
              <a:ext cx="345615" cy="345615"/>
            </a:xfrm>
            <a:prstGeom prst="rect">
              <a:avLst/>
            </a:prstGeom>
          </p:spPr>
        </p:pic>
        <p:pic>
          <p:nvPicPr>
            <p:cNvPr id="24" name="그래픽 23" descr="물">
              <a:extLst>
                <a:ext uri="{FF2B5EF4-FFF2-40B4-BE49-F238E27FC236}">
                  <a16:creationId xmlns:a16="http://schemas.microsoft.com/office/drawing/2014/main" id="{B4217662-565E-4DEE-BF8C-B3AB07D72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700000">
              <a:off x="4639491" y="3607273"/>
              <a:ext cx="345615" cy="345615"/>
            </a:xfrm>
            <a:prstGeom prst="rect">
              <a:avLst/>
            </a:prstGeom>
          </p:spPr>
        </p:pic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BDC90AF-6C63-48F6-B674-AA9CE17039BA}"/>
              </a:ext>
            </a:extLst>
          </p:cNvPr>
          <p:cNvSpPr/>
          <p:nvPr/>
        </p:nvSpPr>
        <p:spPr>
          <a:xfrm>
            <a:off x="420334" y="904204"/>
            <a:ext cx="1027466" cy="406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No</a:t>
            </a:r>
            <a:r>
              <a:rPr lang="ko-KR" altLang="en-US" sz="1600" dirty="0"/>
              <a:t>도트</a:t>
            </a:r>
          </a:p>
        </p:txBody>
      </p:sp>
    </p:spTree>
    <p:extLst>
      <p:ext uri="{BB962C8B-B14F-4D97-AF65-F5344CB8AC3E}">
        <p14:creationId xmlns:p14="http://schemas.microsoft.com/office/powerpoint/2010/main" val="371248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9BCFBC2-F08D-4E6E-86D5-963F6B845839}"/>
              </a:ext>
            </a:extLst>
          </p:cNvPr>
          <p:cNvSpPr/>
          <p:nvPr/>
        </p:nvSpPr>
        <p:spPr>
          <a:xfrm>
            <a:off x="420334" y="231569"/>
            <a:ext cx="1878277" cy="611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/>
              <a:t>컷신</a:t>
            </a:r>
            <a:r>
              <a:rPr lang="ko-KR" altLang="en-US" sz="2800" dirty="0"/>
              <a:t> 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B65CE6-5E1A-49A9-B28C-A71BD6CF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36" t="57869" r="28486" b="2315"/>
          <a:stretch/>
        </p:blipFill>
        <p:spPr>
          <a:xfrm>
            <a:off x="4139231" y="2630804"/>
            <a:ext cx="1887582" cy="22483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41286A-3116-43DD-BC4C-8F0F2F7A2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6" t="4987" r="74585" b="49502"/>
          <a:stretch/>
        </p:blipFill>
        <p:spPr>
          <a:xfrm flipH="1">
            <a:off x="2298611" y="2526050"/>
            <a:ext cx="1616136" cy="2457874"/>
          </a:xfrm>
          <a:prstGeom prst="rect">
            <a:avLst/>
          </a:prstGeom>
        </p:spPr>
      </p:pic>
      <p:pic>
        <p:nvPicPr>
          <p:cNvPr id="1026" name="Picture 2" descr="스누피) 찰리 브라운은 왜 대머리일까?">
            <a:extLst>
              <a:ext uri="{FF2B5EF4-FFF2-40B4-BE49-F238E27FC236}">
                <a16:creationId xmlns:a16="http://schemas.microsoft.com/office/drawing/2014/main" id="{DB618DC8-4DD6-40C8-9670-DEE03ABC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3985" y="2684769"/>
            <a:ext cx="1394805" cy="245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1693651-0F65-46F3-80BB-1F74F9587F44}"/>
              </a:ext>
            </a:extLst>
          </p:cNvPr>
          <p:cNvSpPr/>
          <p:nvPr/>
        </p:nvSpPr>
        <p:spPr>
          <a:xfrm>
            <a:off x="1910539" y="1070333"/>
            <a:ext cx="2004208" cy="57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 주방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없어도 </a:t>
            </a:r>
            <a:r>
              <a:rPr lang="ko-KR" altLang="en-US" dirty="0" err="1"/>
              <a:t>될듯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래픽 10" descr="느낌표">
            <a:extLst>
              <a:ext uri="{FF2B5EF4-FFF2-40B4-BE49-F238E27FC236}">
                <a16:creationId xmlns:a16="http://schemas.microsoft.com/office/drawing/2014/main" id="{66BA25EC-317D-4A35-AF96-31D12E285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253" y="2264667"/>
            <a:ext cx="1037021" cy="1037021"/>
          </a:xfrm>
          <a:prstGeom prst="rect">
            <a:avLst/>
          </a:prstGeom>
        </p:spPr>
      </p:pic>
      <p:pic>
        <p:nvPicPr>
          <p:cNvPr id="13" name="그래픽 12" descr="물음표">
            <a:extLst>
              <a:ext uri="{FF2B5EF4-FFF2-40B4-BE49-F238E27FC236}">
                <a16:creationId xmlns:a16="http://schemas.microsoft.com/office/drawing/2014/main" id="{A65FC54F-5BF8-4575-8427-C36C24780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929" y="2209458"/>
            <a:ext cx="1147440" cy="11474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C4FFFC-1946-43BE-BC70-498265882635}"/>
              </a:ext>
            </a:extLst>
          </p:cNvPr>
          <p:cNvSpPr/>
          <p:nvPr/>
        </p:nvSpPr>
        <p:spPr>
          <a:xfrm>
            <a:off x="0" y="5911850"/>
            <a:ext cx="6096000" cy="946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295200"/>
                </a:solidFill>
              </a:rPr>
              <a:t>우선순위 낮습니다</a:t>
            </a:r>
            <a:r>
              <a:rPr lang="en-US" altLang="ko-KR" sz="1400" b="1" dirty="0">
                <a:solidFill>
                  <a:srgbClr val="295200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사장 냉정한 표정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주인공을 깔보는 느낌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한 손으로 로봇을 터치하고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주인공 어이없어 하는 표정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D01E0B7-B5CD-4F76-9482-57359F776E5F}"/>
              </a:ext>
            </a:extLst>
          </p:cNvPr>
          <p:cNvSpPr/>
          <p:nvPr/>
        </p:nvSpPr>
        <p:spPr>
          <a:xfrm>
            <a:off x="420334" y="904204"/>
            <a:ext cx="1027466" cy="406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No</a:t>
            </a:r>
            <a:r>
              <a:rPr lang="ko-KR" altLang="en-US" sz="1600" dirty="0"/>
              <a:t>도트</a:t>
            </a: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BB3D312-4578-4BC3-AA59-A10022AB3A17}"/>
              </a:ext>
            </a:extLst>
          </p:cNvPr>
          <p:cNvSpPr/>
          <p:nvPr/>
        </p:nvSpPr>
        <p:spPr>
          <a:xfrm>
            <a:off x="4886235" y="2648604"/>
            <a:ext cx="216551" cy="279712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EB61341C-1167-4D79-9AD4-84DFFF0092E0}"/>
              </a:ext>
            </a:extLst>
          </p:cNvPr>
          <p:cNvSpPr/>
          <p:nvPr/>
        </p:nvSpPr>
        <p:spPr>
          <a:xfrm>
            <a:off x="4427249" y="2937859"/>
            <a:ext cx="216551" cy="279712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7853C31D-CCD4-4820-9BBF-BDACC3E617C2}"/>
              </a:ext>
            </a:extLst>
          </p:cNvPr>
          <p:cNvSpPr/>
          <p:nvPr/>
        </p:nvSpPr>
        <p:spPr>
          <a:xfrm>
            <a:off x="4506167" y="3707066"/>
            <a:ext cx="216551" cy="279712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8352A86A-97DD-4FC5-889D-62D0D9344C46}"/>
              </a:ext>
            </a:extLst>
          </p:cNvPr>
          <p:cNvSpPr/>
          <p:nvPr/>
        </p:nvSpPr>
        <p:spPr>
          <a:xfrm>
            <a:off x="5475768" y="3773850"/>
            <a:ext cx="216551" cy="279712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FA8D1A-CB11-4ADD-A146-43B7DBA04FD9}"/>
              </a:ext>
            </a:extLst>
          </p:cNvPr>
          <p:cNvSpPr/>
          <p:nvPr/>
        </p:nvSpPr>
        <p:spPr>
          <a:xfrm>
            <a:off x="8302566" y="1070332"/>
            <a:ext cx="2004208" cy="57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 주방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없어도 </a:t>
            </a:r>
            <a:r>
              <a:rPr lang="ko-KR" altLang="en-US" dirty="0" err="1"/>
              <a:t>될듯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9A5DB5-EBD3-4EFC-8652-90B50AC5B8A2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6096000" y="0"/>
            <a:ext cx="0" cy="63849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FA5139-5301-4E2D-A14D-367F0B88937A}"/>
              </a:ext>
            </a:extLst>
          </p:cNvPr>
          <p:cNvSpPr/>
          <p:nvPr/>
        </p:nvSpPr>
        <p:spPr>
          <a:xfrm>
            <a:off x="6096000" y="5911850"/>
            <a:ext cx="6096000" cy="946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295200"/>
                </a:solidFill>
              </a:rPr>
              <a:t>우선순위 낮습니다</a:t>
            </a:r>
            <a:r>
              <a:rPr lang="en-US" altLang="ko-KR" sz="1400" b="1" dirty="0">
                <a:solidFill>
                  <a:srgbClr val="295200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저 멀리 문으로 나가는 사장 뒷모습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로봇을 한 대 치는 주인공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D1B5DC-C41E-4046-A5A2-1BC193EE0E73}"/>
              </a:ext>
            </a:extLst>
          </p:cNvPr>
          <p:cNvSpPr/>
          <p:nvPr/>
        </p:nvSpPr>
        <p:spPr>
          <a:xfrm>
            <a:off x="6203860" y="904204"/>
            <a:ext cx="1027466" cy="406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No</a:t>
            </a:r>
            <a:r>
              <a:rPr lang="ko-KR" altLang="en-US" sz="1600" dirty="0"/>
              <a:t>도트</a:t>
            </a:r>
          </a:p>
        </p:txBody>
      </p:sp>
      <p:pic>
        <p:nvPicPr>
          <p:cNvPr id="25" name="Picture 2" descr="스누피) 찰리 브라운은 왜 대머리일까?">
            <a:extLst>
              <a:ext uri="{FF2B5EF4-FFF2-40B4-BE49-F238E27FC236}">
                <a16:creationId xmlns:a16="http://schemas.microsoft.com/office/drawing/2014/main" id="{1DB59689-A12D-4065-A6CD-4E9A93FDD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 flipH="1">
            <a:off x="7196491" y="2573651"/>
            <a:ext cx="1394805" cy="245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CDC42A9-9F18-4043-BE18-FE54EE583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36" t="57869" r="28486" b="2315"/>
          <a:stretch/>
        </p:blipFill>
        <p:spPr>
          <a:xfrm>
            <a:off x="8658159" y="2722739"/>
            <a:ext cx="1887582" cy="224836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886A84-EE29-4482-A62F-62A58EA22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51" t="4859" r="6850" b="49630"/>
          <a:stretch/>
        </p:blipFill>
        <p:spPr>
          <a:xfrm flipH="1">
            <a:off x="11035278" y="1980060"/>
            <a:ext cx="584229" cy="88851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70CAED-74FA-48C6-B858-1CD8E22047D1}"/>
              </a:ext>
            </a:extLst>
          </p:cNvPr>
          <p:cNvSpPr/>
          <p:nvPr/>
        </p:nvSpPr>
        <p:spPr>
          <a:xfrm>
            <a:off x="10915650" y="1574800"/>
            <a:ext cx="825486" cy="130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별: 꼭짓점 7개 27">
            <a:extLst>
              <a:ext uri="{FF2B5EF4-FFF2-40B4-BE49-F238E27FC236}">
                <a16:creationId xmlns:a16="http://schemas.microsoft.com/office/drawing/2014/main" id="{2317FCCD-F594-4360-81DD-9E8FF9357F6B}"/>
              </a:ext>
            </a:extLst>
          </p:cNvPr>
          <p:cNvSpPr/>
          <p:nvPr/>
        </p:nvSpPr>
        <p:spPr>
          <a:xfrm>
            <a:off x="8536530" y="2630492"/>
            <a:ext cx="806450" cy="789025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8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9BCFBC2-F08D-4E6E-86D5-963F6B845839}"/>
              </a:ext>
            </a:extLst>
          </p:cNvPr>
          <p:cNvSpPr/>
          <p:nvPr/>
        </p:nvSpPr>
        <p:spPr>
          <a:xfrm>
            <a:off x="420334" y="231569"/>
            <a:ext cx="1878277" cy="611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/>
              <a:t>컷신</a:t>
            </a:r>
            <a:r>
              <a:rPr lang="ko-KR" altLang="en-US" sz="2800" dirty="0"/>
              <a:t> 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B65CE6-5E1A-49A9-B28C-A71BD6CF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36" t="57869" r="28486" b="2315"/>
          <a:stretch/>
        </p:blipFill>
        <p:spPr>
          <a:xfrm>
            <a:off x="2334090" y="2783177"/>
            <a:ext cx="1887582" cy="2248365"/>
          </a:xfrm>
          <a:prstGeom prst="rect">
            <a:avLst/>
          </a:prstGeom>
        </p:spPr>
      </p:pic>
      <p:pic>
        <p:nvPicPr>
          <p:cNvPr id="1026" name="Picture 2" descr="스누피) 찰리 브라운은 왜 대머리일까?">
            <a:extLst>
              <a:ext uri="{FF2B5EF4-FFF2-40B4-BE49-F238E27FC236}">
                <a16:creationId xmlns:a16="http://schemas.microsoft.com/office/drawing/2014/main" id="{DB618DC8-4DD6-40C8-9670-DEE03ABC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3985" y="2684769"/>
            <a:ext cx="1394805" cy="245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1693651-0F65-46F3-80BB-1F74F9587F44}"/>
              </a:ext>
            </a:extLst>
          </p:cNvPr>
          <p:cNvSpPr/>
          <p:nvPr/>
        </p:nvSpPr>
        <p:spPr>
          <a:xfrm>
            <a:off x="1910539" y="1070333"/>
            <a:ext cx="2004208" cy="57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 주방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없어도 </a:t>
            </a:r>
            <a:r>
              <a:rPr lang="ko-KR" altLang="en-US" dirty="0" err="1"/>
              <a:t>될듯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C4FFFC-1946-43BE-BC70-498265882635}"/>
              </a:ext>
            </a:extLst>
          </p:cNvPr>
          <p:cNvSpPr/>
          <p:nvPr/>
        </p:nvSpPr>
        <p:spPr>
          <a:xfrm>
            <a:off x="0" y="5911850"/>
            <a:ext cx="6096000" cy="946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295200"/>
                </a:solidFill>
              </a:rPr>
              <a:t>우선순위 낮습니다</a:t>
            </a:r>
            <a:r>
              <a:rPr lang="en-US" altLang="ko-KR" sz="1400" b="1" dirty="0">
                <a:solidFill>
                  <a:srgbClr val="295200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어쩔 줄 </a:t>
            </a:r>
            <a:r>
              <a:rPr lang="ko-KR" altLang="en-US" sz="1400" dirty="0" err="1">
                <a:solidFill>
                  <a:schemeClr val="tx1"/>
                </a:solidFill>
              </a:rPr>
              <a:t>몰라하는</a:t>
            </a:r>
            <a:r>
              <a:rPr lang="ko-KR" altLang="en-US" sz="1400" dirty="0">
                <a:solidFill>
                  <a:schemeClr val="tx1"/>
                </a:solidFill>
              </a:rPr>
              <a:t> 주인공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이상이 생긴 듯 연기를 뿜는 로봇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D01E0B7-B5CD-4F76-9482-57359F776E5F}"/>
              </a:ext>
            </a:extLst>
          </p:cNvPr>
          <p:cNvSpPr/>
          <p:nvPr/>
        </p:nvSpPr>
        <p:spPr>
          <a:xfrm>
            <a:off x="420334" y="904204"/>
            <a:ext cx="1027466" cy="406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No</a:t>
            </a:r>
            <a:r>
              <a:rPr lang="ko-KR" altLang="en-US" sz="1600" dirty="0"/>
              <a:t>도트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FA8D1A-CB11-4ADD-A146-43B7DBA04FD9}"/>
              </a:ext>
            </a:extLst>
          </p:cNvPr>
          <p:cNvSpPr/>
          <p:nvPr/>
        </p:nvSpPr>
        <p:spPr>
          <a:xfrm>
            <a:off x="8302566" y="1070332"/>
            <a:ext cx="2004208" cy="57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 주방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없어도 </a:t>
            </a:r>
            <a:r>
              <a:rPr lang="ko-KR" altLang="en-US" dirty="0" err="1"/>
              <a:t>될듯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9A5DB5-EBD3-4EFC-8652-90B50AC5B8A2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6096000" y="0"/>
            <a:ext cx="0" cy="63849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FA5139-5301-4E2D-A14D-367F0B88937A}"/>
              </a:ext>
            </a:extLst>
          </p:cNvPr>
          <p:cNvSpPr/>
          <p:nvPr/>
        </p:nvSpPr>
        <p:spPr>
          <a:xfrm>
            <a:off x="6096000" y="5911850"/>
            <a:ext cx="6096000" cy="946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295200"/>
                </a:solidFill>
              </a:rPr>
              <a:t>우선순위 낮습니다</a:t>
            </a:r>
            <a:r>
              <a:rPr lang="en-US" altLang="ko-KR" sz="1400" b="1" dirty="0">
                <a:solidFill>
                  <a:srgbClr val="295200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로봇의 머리를 들고 뭔가 결심한 듯한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진지한 표정을 짓는 주인공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D1B5DC-C41E-4046-A5A2-1BC193EE0E73}"/>
              </a:ext>
            </a:extLst>
          </p:cNvPr>
          <p:cNvSpPr/>
          <p:nvPr/>
        </p:nvSpPr>
        <p:spPr>
          <a:xfrm>
            <a:off x="6203860" y="904204"/>
            <a:ext cx="1027466" cy="406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No</a:t>
            </a:r>
            <a:r>
              <a:rPr lang="ko-KR" altLang="en-US" sz="1600" dirty="0"/>
              <a:t>도트</a:t>
            </a:r>
          </a:p>
        </p:txBody>
      </p:sp>
      <p:pic>
        <p:nvPicPr>
          <p:cNvPr id="25" name="Picture 2" descr="스누피) 찰리 브라운은 왜 대머리일까?">
            <a:extLst>
              <a:ext uri="{FF2B5EF4-FFF2-40B4-BE49-F238E27FC236}">
                <a16:creationId xmlns:a16="http://schemas.microsoft.com/office/drawing/2014/main" id="{1DB59689-A12D-4065-A6CD-4E9A93FDD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74077" y="2722739"/>
            <a:ext cx="1394805" cy="245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CDC42A9-9F18-4043-BE18-FE54EE583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36" t="57869" r="28486" b="2315"/>
          <a:stretch/>
        </p:blipFill>
        <p:spPr>
          <a:xfrm>
            <a:off x="8624755" y="2722739"/>
            <a:ext cx="1887582" cy="2248365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EB260C-7A75-45DC-BE4C-92F3F7AC13D8}"/>
              </a:ext>
            </a:extLst>
          </p:cNvPr>
          <p:cNvGrpSpPr/>
          <p:nvPr/>
        </p:nvGrpSpPr>
        <p:grpSpPr>
          <a:xfrm rot="11700000">
            <a:off x="1088797" y="2043193"/>
            <a:ext cx="598549" cy="840791"/>
            <a:chOff x="4639490" y="3112097"/>
            <a:chExt cx="598549" cy="840791"/>
          </a:xfrm>
        </p:grpSpPr>
        <p:pic>
          <p:nvPicPr>
            <p:cNvPr id="30" name="그래픽 29" descr="물">
              <a:extLst>
                <a:ext uri="{FF2B5EF4-FFF2-40B4-BE49-F238E27FC236}">
                  <a16:creationId xmlns:a16="http://schemas.microsoft.com/office/drawing/2014/main" id="{33BE45BC-1CC6-48AB-929B-F12C55D2A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00000">
              <a:off x="4892423" y="3112097"/>
              <a:ext cx="345615" cy="345615"/>
            </a:xfrm>
            <a:prstGeom prst="rect">
              <a:avLst/>
            </a:prstGeom>
          </p:spPr>
        </p:pic>
        <p:pic>
          <p:nvPicPr>
            <p:cNvPr id="31" name="그래픽 30" descr="물">
              <a:extLst>
                <a:ext uri="{FF2B5EF4-FFF2-40B4-BE49-F238E27FC236}">
                  <a16:creationId xmlns:a16="http://schemas.microsoft.com/office/drawing/2014/main" id="{487ED2CD-6592-4B5A-B8B6-A26C7CB02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00000">
              <a:off x="4892424" y="3365032"/>
              <a:ext cx="345615" cy="345615"/>
            </a:xfrm>
            <a:prstGeom prst="rect">
              <a:avLst/>
            </a:prstGeom>
          </p:spPr>
        </p:pic>
        <p:pic>
          <p:nvPicPr>
            <p:cNvPr id="32" name="그래픽 31" descr="물">
              <a:extLst>
                <a:ext uri="{FF2B5EF4-FFF2-40B4-BE49-F238E27FC236}">
                  <a16:creationId xmlns:a16="http://schemas.microsoft.com/office/drawing/2014/main" id="{431F54A3-8A11-4B2A-A54F-E311DE375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00000">
              <a:off x="4639490" y="3354338"/>
              <a:ext cx="345615" cy="345615"/>
            </a:xfrm>
            <a:prstGeom prst="rect">
              <a:avLst/>
            </a:prstGeom>
          </p:spPr>
        </p:pic>
        <p:pic>
          <p:nvPicPr>
            <p:cNvPr id="33" name="그래픽 32" descr="물">
              <a:extLst>
                <a:ext uri="{FF2B5EF4-FFF2-40B4-BE49-F238E27FC236}">
                  <a16:creationId xmlns:a16="http://schemas.microsoft.com/office/drawing/2014/main" id="{3D3D1ABA-405E-45F9-9A3F-0DB37266D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00000">
              <a:off x="4639491" y="3607273"/>
              <a:ext cx="345615" cy="345615"/>
            </a:xfrm>
            <a:prstGeom prst="rect">
              <a:avLst/>
            </a:prstGeom>
          </p:spPr>
        </p:pic>
      </p:grp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2D443F20-2709-4D17-BAC3-06794F44FEA2}"/>
              </a:ext>
            </a:extLst>
          </p:cNvPr>
          <p:cNvSpPr/>
          <p:nvPr/>
        </p:nvSpPr>
        <p:spPr>
          <a:xfrm>
            <a:off x="2623454" y="3168238"/>
            <a:ext cx="578377" cy="546100"/>
          </a:xfrm>
          <a:prstGeom prst="mathMultiply">
            <a:avLst>
              <a:gd name="adj1" fmla="val 177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3A5D24E5-F1DC-4964-8BAC-45B679F191C9}"/>
              </a:ext>
            </a:extLst>
          </p:cNvPr>
          <p:cNvSpPr/>
          <p:nvPr/>
        </p:nvSpPr>
        <p:spPr>
          <a:xfrm>
            <a:off x="3340158" y="3168238"/>
            <a:ext cx="578377" cy="546100"/>
          </a:xfrm>
          <a:prstGeom prst="mathMultiply">
            <a:avLst>
              <a:gd name="adj1" fmla="val 177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생각 풍선: 구름 모양 11">
            <a:extLst>
              <a:ext uri="{FF2B5EF4-FFF2-40B4-BE49-F238E27FC236}">
                <a16:creationId xmlns:a16="http://schemas.microsoft.com/office/drawing/2014/main" id="{D7B6D569-9F58-4697-863A-15486A0F34F7}"/>
              </a:ext>
            </a:extLst>
          </p:cNvPr>
          <p:cNvSpPr/>
          <p:nvPr/>
        </p:nvSpPr>
        <p:spPr>
          <a:xfrm rot="897766">
            <a:off x="3704346" y="1929488"/>
            <a:ext cx="578373" cy="1222584"/>
          </a:xfrm>
          <a:prstGeom prst="cloudCallout">
            <a:avLst>
              <a:gd name="adj1" fmla="val -6775"/>
              <a:gd name="adj2" fmla="val 4743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5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BE1AFAE-82B0-571D-2A70-8F475FBE32EC}"/>
              </a:ext>
            </a:extLst>
          </p:cNvPr>
          <p:cNvSpPr/>
          <p:nvPr/>
        </p:nvSpPr>
        <p:spPr>
          <a:xfrm>
            <a:off x="420334" y="231569"/>
            <a:ext cx="1878277" cy="611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캐릭터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EB6C9E0-CAD1-A094-D081-8B80D329F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69394"/>
              </p:ext>
            </p:extLst>
          </p:nvPr>
        </p:nvGraphicFramePr>
        <p:xfrm>
          <a:off x="2032000" y="1112476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824">
                  <a:extLst>
                    <a:ext uri="{9D8B030D-6E8A-4147-A177-3AD203B41FA5}">
                      <a16:colId xmlns:a16="http://schemas.microsoft.com/office/drawing/2014/main" val="1889510727"/>
                    </a:ext>
                  </a:extLst>
                </a:gridCol>
                <a:gridCol w="6368176">
                  <a:extLst>
                    <a:ext uri="{9D8B030D-6E8A-4147-A177-3AD203B41FA5}">
                      <a16:colId xmlns:a16="http://schemas.microsoft.com/office/drawing/2014/main" val="3798124956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주인공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323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move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2996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Idle with object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040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Move with object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1333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6429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Rest in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4828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Rest out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20852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8CD636B-ED51-E8A6-34B5-1A72588AD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20088"/>
              </p:ext>
            </p:extLst>
          </p:nvPr>
        </p:nvGraphicFramePr>
        <p:xfrm>
          <a:off x="2032000" y="4159161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824">
                  <a:extLst>
                    <a:ext uri="{9D8B030D-6E8A-4147-A177-3AD203B41FA5}">
                      <a16:colId xmlns:a16="http://schemas.microsoft.com/office/drawing/2014/main" val="1889510727"/>
                    </a:ext>
                  </a:extLst>
                </a:gridCol>
                <a:gridCol w="6368176">
                  <a:extLst>
                    <a:ext uri="{9D8B030D-6E8A-4147-A177-3AD203B41FA5}">
                      <a16:colId xmlns:a16="http://schemas.microsoft.com/office/drawing/2014/main" val="3798124956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Idle (2~4 </a:t>
                      </a:r>
                      <a:r>
                        <a:rPr lang="ko-KR" altLang="en-US" dirty="0"/>
                        <a:t>프레임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323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Move (4</a:t>
                      </a:r>
                      <a:r>
                        <a:rPr lang="ko-KR" altLang="en-US" dirty="0"/>
                        <a:t>프레임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2996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Pick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up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(1~2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프레임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- 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미정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563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Move with object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(4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프레임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- 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미정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20301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4CF9C01-AFAE-4502-FF38-3CFC9B307E35}"/>
              </a:ext>
            </a:extLst>
          </p:cNvPr>
          <p:cNvSpPr/>
          <p:nvPr/>
        </p:nvSpPr>
        <p:spPr>
          <a:xfrm>
            <a:off x="0" y="5745524"/>
            <a:ext cx="12192000" cy="1112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사장의 미정 애니메이션은 사장 </a:t>
            </a:r>
            <a:r>
              <a:rPr lang="en-US" altLang="ko-KR" dirty="0">
                <a:solidFill>
                  <a:schemeClr val="tx1"/>
                </a:solidFill>
              </a:rPr>
              <a:t>AI</a:t>
            </a:r>
            <a:r>
              <a:rPr lang="ko-KR" altLang="en-US" dirty="0">
                <a:solidFill>
                  <a:schemeClr val="tx1"/>
                </a:solidFill>
              </a:rPr>
              <a:t>가 추가됐을 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오브젝트를 떨어뜨려서 놓아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사장이 </a:t>
            </a:r>
            <a:r>
              <a:rPr lang="ko-KR" altLang="en-US" dirty="0" err="1">
                <a:solidFill>
                  <a:schemeClr val="tx1"/>
                </a:solidFill>
              </a:rPr>
              <a:t>주우러</a:t>
            </a:r>
            <a:r>
              <a:rPr lang="ko-KR" altLang="en-US" dirty="0">
                <a:solidFill>
                  <a:schemeClr val="tx1"/>
                </a:solidFill>
              </a:rPr>
              <a:t> 가게끔 주의를 돌리는 플레이가 생각나서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추가해 보았지만 말 그대로 </a:t>
            </a:r>
            <a:r>
              <a:rPr lang="ko-KR" altLang="en-US" b="1" dirty="0">
                <a:solidFill>
                  <a:schemeClr val="tx1"/>
                </a:solidFill>
              </a:rPr>
              <a:t>미정</a:t>
            </a:r>
            <a:r>
              <a:rPr lang="ko-KR" altLang="en-US" dirty="0">
                <a:solidFill>
                  <a:schemeClr val="tx1"/>
                </a:solidFill>
              </a:rPr>
              <a:t>에 우선순위도 낮습니다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51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BE1AFAE-82B0-571D-2A70-8F475FBE32EC}"/>
              </a:ext>
            </a:extLst>
          </p:cNvPr>
          <p:cNvSpPr/>
          <p:nvPr/>
        </p:nvSpPr>
        <p:spPr>
          <a:xfrm>
            <a:off x="420334" y="231569"/>
            <a:ext cx="1878277" cy="611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오브젝트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EB6C9E0-CAD1-A094-D081-8B80D329F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64796"/>
              </p:ext>
            </p:extLst>
          </p:nvPr>
        </p:nvGraphicFramePr>
        <p:xfrm>
          <a:off x="2032000" y="1306896"/>
          <a:ext cx="8128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824">
                  <a:extLst>
                    <a:ext uri="{9D8B030D-6E8A-4147-A177-3AD203B41FA5}">
                      <a16:colId xmlns:a16="http://schemas.microsoft.com/office/drawing/2014/main" val="1889510727"/>
                    </a:ext>
                  </a:extLst>
                </a:gridCol>
                <a:gridCol w="3184088">
                  <a:extLst>
                    <a:ext uri="{9D8B030D-6E8A-4147-A177-3AD203B41FA5}">
                      <a16:colId xmlns:a16="http://schemas.microsoft.com/office/drawing/2014/main" val="3798124956"/>
                    </a:ext>
                  </a:extLst>
                </a:gridCol>
                <a:gridCol w="3184088">
                  <a:extLst>
                    <a:ext uri="{9D8B030D-6E8A-4147-A177-3AD203B41FA5}">
                      <a16:colId xmlns:a16="http://schemas.microsoft.com/office/drawing/2014/main" val="2748764433"/>
                    </a:ext>
                  </a:extLst>
                </a:gridCol>
              </a:tblGrid>
              <a:tr h="37084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식재료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도우</a:t>
                      </a:r>
                      <a:endParaRPr lang="ko-KR" altLang="en-US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재료일 때 이미지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피자일 때 이미지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두 가지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323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토마토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2996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치즈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040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페퍼로니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1333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새우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6429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올리브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4828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파인애플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2085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감자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2155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조합된 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오븐에 넣기 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50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탄 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종류 상관 없이 이미지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2815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완성된 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오븐에 넣은 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46069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AD35B53-2F95-6F59-2597-A14F5B4787B9}"/>
              </a:ext>
            </a:extLst>
          </p:cNvPr>
          <p:cNvSpPr/>
          <p:nvPr/>
        </p:nvSpPr>
        <p:spPr>
          <a:xfrm>
            <a:off x="0" y="5745524"/>
            <a:ext cx="12192000" cy="1112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피자의 경우 상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하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우에서 모양이 다른 것이 자연스러울 것 같습니다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완성된 피자의 표시는 회의 때 나온 의견</a:t>
            </a:r>
            <a:r>
              <a:rPr lang="en-US" altLang="ko-KR" dirty="0">
                <a:solidFill>
                  <a:schemeClr val="tx1"/>
                </a:solidFill>
              </a:rPr>
              <a:t> (</a:t>
            </a:r>
            <a:r>
              <a:rPr lang="ko-KR" altLang="en-US" dirty="0">
                <a:solidFill>
                  <a:schemeClr val="tx1"/>
                </a:solidFill>
              </a:rPr>
              <a:t>색상 변경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반짝임 레이어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추가 장식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표현이 잘 되고 </a:t>
            </a:r>
            <a:r>
              <a:rPr lang="ko-KR" altLang="en-US" b="1" dirty="0">
                <a:solidFill>
                  <a:schemeClr val="tx1"/>
                </a:solidFill>
              </a:rPr>
              <a:t>작업량이 적은 쪽</a:t>
            </a:r>
            <a:r>
              <a:rPr lang="ko-KR" altLang="en-US" dirty="0">
                <a:solidFill>
                  <a:schemeClr val="tx1"/>
                </a:solidFill>
              </a:rPr>
              <a:t>으로 진행하면 될 것 같습니다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BE1AFAE-82B0-571D-2A70-8F475FBE32EC}"/>
              </a:ext>
            </a:extLst>
          </p:cNvPr>
          <p:cNvSpPr/>
          <p:nvPr/>
        </p:nvSpPr>
        <p:spPr>
          <a:xfrm>
            <a:off x="420334" y="231569"/>
            <a:ext cx="1878277" cy="611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배경</a:t>
            </a:r>
            <a:r>
              <a:rPr lang="en-US" altLang="ko-KR" sz="2800" dirty="0"/>
              <a:t>(</a:t>
            </a:r>
            <a:r>
              <a:rPr lang="ko-KR" altLang="en-US" sz="2800" dirty="0"/>
              <a:t>맵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EB6C9E0-CAD1-A094-D081-8B80D329F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66723"/>
              </p:ext>
            </p:extLst>
          </p:nvPr>
        </p:nvGraphicFramePr>
        <p:xfrm>
          <a:off x="2031999" y="1306896"/>
          <a:ext cx="838712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929">
                  <a:extLst>
                    <a:ext uri="{9D8B030D-6E8A-4147-A177-3AD203B41FA5}">
                      <a16:colId xmlns:a16="http://schemas.microsoft.com/office/drawing/2014/main" val="1889510727"/>
                    </a:ext>
                  </a:extLst>
                </a:gridCol>
                <a:gridCol w="2997489">
                  <a:extLst>
                    <a:ext uri="{9D8B030D-6E8A-4147-A177-3AD203B41FA5}">
                      <a16:colId xmlns:a16="http://schemas.microsoft.com/office/drawing/2014/main" val="3798124956"/>
                    </a:ext>
                  </a:extLst>
                </a:gridCol>
                <a:gridCol w="3573709">
                  <a:extLst>
                    <a:ext uri="{9D8B030D-6E8A-4147-A177-3AD203B41FA5}">
                      <a16:colId xmlns:a16="http://schemas.microsoft.com/office/drawing/2014/main" val="274876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식재료 상자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나무상자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재료 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열리는 애니메이션 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(2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프레임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51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피자오븐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불 애니메이션 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(2~3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프레임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5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선반 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5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선반 중앙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43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쓰레기통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14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열리는 애니메이션 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(2~3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프레임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82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배식구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1,2,3,4</a:t>
                      </a:r>
                      <a:r>
                        <a:rPr lang="ko-KR" altLang="en-US" dirty="0"/>
                        <a:t>번 </a:t>
                      </a:r>
                      <a:r>
                        <a:rPr lang="ko-KR" altLang="en-US" dirty="0" err="1"/>
                        <a:t>배식구</a:t>
                      </a:r>
                      <a:r>
                        <a:rPr lang="ko-KR" altLang="en-US" dirty="0"/>
                        <a:t>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화살표 애니메이션 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(2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프레임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5523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E1BEB2E-5C26-2563-57EA-2C3821F64DF4}"/>
              </a:ext>
            </a:extLst>
          </p:cNvPr>
          <p:cNvSpPr/>
          <p:nvPr/>
        </p:nvSpPr>
        <p:spPr>
          <a:xfrm>
            <a:off x="0" y="5696125"/>
            <a:ext cx="12192000" cy="1161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식재료를 꺼낼 때 상자가 열리는 애니메이션이 출력되면 더 완성도 있어 보일 듯 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우선순위는 낮습니다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문도 마찬가지입니다만 사장이 문을 통해 이동하는지도 추후 테스트 후 결정해야 하므로 </a:t>
            </a:r>
            <a:r>
              <a:rPr lang="ko-KR" altLang="en-US" b="1" dirty="0">
                <a:solidFill>
                  <a:schemeClr val="tx1"/>
                </a:solidFill>
              </a:rPr>
              <a:t>우선순위 낮습니다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89860D-0390-FE50-CFA6-6AD8B776E351}"/>
              </a:ext>
            </a:extLst>
          </p:cNvPr>
          <p:cNvSpPr/>
          <p:nvPr/>
        </p:nvSpPr>
        <p:spPr>
          <a:xfrm>
            <a:off x="10511405" y="1616566"/>
            <a:ext cx="1428663" cy="41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배식구</a:t>
            </a:r>
            <a:r>
              <a:rPr lang="ko-KR" altLang="en-US" dirty="0"/>
              <a:t> 예시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D531A40-5C21-7534-2FCB-E4422B91B95B}"/>
              </a:ext>
            </a:extLst>
          </p:cNvPr>
          <p:cNvGrpSpPr/>
          <p:nvPr/>
        </p:nvGrpSpPr>
        <p:grpSpPr>
          <a:xfrm>
            <a:off x="10511405" y="2188976"/>
            <a:ext cx="1249961" cy="1481432"/>
            <a:chOff x="10511405" y="2927758"/>
            <a:chExt cx="1249961" cy="1481432"/>
          </a:xfrm>
        </p:grpSpPr>
        <p:pic>
          <p:nvPicPr>
            <p:cNvPr id="1028" name="Picture 4" descr="오버쿡 1 멀티로 해봤습니다. &gt; 스팀게임/PC게임 | 퀘이사존 QUASARZONE">
              <a:extLst>
                <a:ext uri="{FF2B5EF4-FFF2-40B4-BE49-F238E27FC236}">
                  <a16:creationId xmlns:a16="http://schemas.microsoft.com/office/drawing/2014/main" id="{AA9DC817-1549-EB07-36E5-DDF352F036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12" t="19019" r="28061" b="62915"/>
            <a:stretch/>
          </p:blipFill>
          <p:spPr bwMode="auto">
            <a:xfrm>
              <a:off x="10511405" y="2927758"/>
              <a:ext cx="1249961" cy="1481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8D069C-82B1-AB0B-77B3-444C0133F02E}"/>
                </a:ext>
              </a:extLst>
            </p:cNvPr>
            <p:cNvSpPr txBox="1"/>
            <p:nvPr/>
          </p:nvSpPr>
          <p:spPr>
            <a:xfrm>
              <a:off x="11136385" y="2927758"/>
              <a:ext cx="311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1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E2FE11-1C44-82DB-E7C6-62503934222C}"/>
                </a:ext>
              </a:extLst>
            </p:cNvPr>
            <p:cNvSpPr txBox="1"/>
            <p:nvPr/>
          </p:nvSpPr>
          <p:spPr>
            <a:xfrm rot="3600000">
              <a:off x="10934595" y="3035335"/>
              <a:ext cx="311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2D20BF-CEDC-38D8-47B7-9ACEA16D5A9A}"/>
                </a:ext>
              </a:extLst>
            </p:cNvPr>
            <p:cNvSpPr txBox="1"/>
            <p:nvPr/>
          </p:nvSpPr>
          <p:spPr>
            <a:xfrm>
              <a:off x="11265549" y="3404522"/>
              <a:ext cx="221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1DA824-82C5-88DD-E0B7-363BD42A708F}"/>
              </a:ext>
            </a:extLst>
          </p:cNvPr>
          <p:cNvGrpSpPr/>
          <p:nvPr/>
        </p:nvGrpSpPr>
        <p:grpSpPr>
          <a:xfrm>
            <a:off x="10511405" y="3824433"/>
            <a:ext cx="1249961" cy="1481432"/>
            <a:chOff x="10511405" y="2927758"/>
            <a:chExt cx="1249961" cy="1481432"/>
          </a:xfrm>
        </p:grpSpPr>
        <p:pic>
          <p:nvPicPr>
            <p:cNvPr id="12" name="Picture 4" descr="오버쿡 1 멀티로 해봤습니다. &gt; 스팀게임/PC게임 | 퀘이사존 QUASARZONE">
              <a:extLst>
                <a:ext uri="{FF2B5EF4-FFF2-40B4-BE49-F238E27FC236}">
                  <a16:creationId xmlns:a16="http://schemas.microsoft.com/office/drawing/2014/main" id="{3E295391-E360-C1E3-71FD-EDFB5BF1CF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12" t="19019" r="28061" b="62915"/>
            <a:stretch/>
          </p:blipFill>
          <p:spPr bwMode="auto">
            <a:xfrm>
              <a:off x="10511405" y="2927758"/>
              <a:ext cx="1249961" cy="1481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96E4C6-90DC-368C-B4BC-0DF2FD1B9CDC}"/>
                </a:ext>
              </a:extLst>
            </p:cNvPr>
            <p:cNvSpPr txBox="1"/>
            <p:nvPr/>
          </p:nvSpPr>
          <p:spPr>
            <a:xfrm>
              <a:off x="11136385" y="2927758"/>
              <a:ext cx="311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2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DC4CD-8C8C-CE3E-94DF-5F6439227D24}"/>
                </a:ext>
              </a:extLst>
            </p:cNvPr>
            <p:cNvSpPr txBox="1"/>
            <p:nvPr/>
          </p:nvSpPr>
          <p:spPr>
            <a:xfrm rot="3600000">
              <a:off x="10934595" y="3035335"/>
              <a:ext cx="311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C69031-C19C-E728-2578-92C3A9DBEE6D}"/>
                </a:ext>
              </a:extLst>
            </p:cNvPr>
            <p:cNvSpPr txBox="1"/>
            <p:nvPr/>
          </p:nvSpPr>
          <p:spPr>
            <a:xfrm>
              <a:off x="11265549" y="3404522"/>
              <a:ext cx="221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28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6CAF0F0-D4A0-44EB-9813-91A0837D2B2E}"/>
              </a:ext>
            </a:extLst>
          </p:cNvPr>
          <p:cNvSpPr/>
          <p:nvPr/>
        </p:nvSpPr>
        <p:spPr>
          <a:xfrm>
            <a:off x="7263144" y="2149948"/>
            <a:ext cx="92238" cy="6857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1739CF-AF86-43D4-861A-9CD696784572}"/>
              </a:ext>
            </a:extLst>
          </p:cNvPr>
          <p:cNvSpPr/>
          <p:nvPr/>
        </p:nvSpPr>
        <p:spPr>
          <a:xfrm>
            <a:off x="7428016" y="1815298"/>
            <a:ext cx="1680359" cy="14996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47C2591-42FF-46F2-9E82-8518BFD636E2}"/>
              </a:ext>
            </a:extLst>
          </p:cNvPr>
          <p:cNvSpPr/>
          <p:nvPr/>
        </p:nvSpPr>
        <p:spPr>
          <a:xfrm>
            <a:off x="7428016" y="1425038"/>
            <a:ext cx="1680359" cy="14996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BE1AFAE-82B0-571D-2A70-8F475FBE32EC}"/>
              </a:ext>
            </a:extLst>
          </p:cNvPr>
          <p:cNvSpPr/>
          <p:nvPr/>
        </p:nvSpPr>
        <p:spPr>
          <a:xfrm>
            <a:off x="420334" y="231569"/>
            <a:ext cx="1878277" cy="611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UI</a:t>
            </a:r>
            <a:endParaRPr lang="ko-KR" altLang="en-US" sz="28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EB6C9E0-CAD1-A094-D081-8B80D329F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98242"/>
              </p:ext>
            </p:extLst>
          </p:nvPr>
        </p:nvGraphicFramePr>
        <p:xfrm>
          <a:off x="2031999" y="1306896"/>
          <a:ext cx="8387127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929">
                  <a:extLst>
                    <a:ext uri="{9D8B030D-6E8A-4147-A177-3AD203B41FA5}">
                      <a16:colId xmlns:a16="http://schemas.microsoft.com/office/drawing/2014/main" val="1889510727"/>
                    </a:ext>
                  </a:extLst>
                </a:gridCol>
                <a:gridCol w="2997489">
                  <a:extLst>
                    <a:ext uri="{9D8B030D-6E8A-4147-A177-3AD203B41FA5}">
                      <a16:colId xmlns:a16="http://schemas.microsoft.com/office/drawing/2014/main" val="3798124956"/>
                    </a:ext>
                  </a:extLst>
                </a:gridCol>
                <a:gridCol w="3573709">
                  <a:extLst>
                    <a:ext uri="{9D8B030D-6E8A-4147-A177-3AD203B41FA5}">
                      <a16:colId xmlns:a16="http://schemas.microsoft.com/office/drawing/2014/main" val="274876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신뢰도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진한빨강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하트 옆 막대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51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초록색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건전지 옆 막대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5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익힘도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빨간색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불 위로 막대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5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타이머 프레임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432290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1DA824-82C5-88DD-E0B7-363BD42A708F}"/>
              </a:ext>
            </a:extLst>
          </p:cNvPr>
          <p:cNvGrpSpPr/>
          <p:nvPr/>
        </p:nvGrpSpPr>
        <p:grpSpPr>
          <a:xfrm>
            <a:off x="10828637" y="3824433"/>
            <a:ext cx="658276" cy="999984"/>
            <a:chOff x="10828637" y="2927758"/>
            <a:chExt cx="658276" cy="9999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96E4C6-90DC-368C-B4BC-0DF2FD1B9CDC}"/>
                </a:ext>
              </a:extLst>
            </p:cNvPr>
            <p:cNvSpPr txBox="1"/>
            <p:nvPr/>
          </p:nvSpPr>
          <p:spPr>
            <a:xfrm>
              <a:off x="11136385" y="2927758"/>
              <a:ext cx="311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2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DC4CD-8C8C-CE3E-94DF-5F6439227D24}"/>
                </a:ext>
              </a:extLst>
            </p:cNvPr>
            <p:cNvSpPr txBox="1"/>
            <p:nvPr/>
          </p:nvSpPr>
          <p:spPr>
            <a:xfrm rot="3600000">
              <a:off x="10934595" y="3035335"/>
              <a:ext cx="311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C69031-C19C-E728-2578-92C3A9DBEE6D}"/>
                </a:ext>
              </a:extLst>
            </p:cNvPr>
            <p:cNvSpPr txBox="1"/>
            <p:nvPr/>
          </p:nvSpPr>
          <p:spPr>
            <a:xfrm>
              <a:off x="11265549" y="3404522"/>
              <a:ext cx="221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하트 1">
            <a:extLst>
              <a:ext uri="{FF2B5EF4-FFF2-40B4-BE49-F238E27FC236}">
                <a16:creationId xmlns:a16="http://schemas.microsoft.com/office/drawing/2014/main" id="{FBBE5DC3-8158-40D3-8454-4B2C3E070732}"/>
              </a:ext>
            </a:extLst>
          </p:cNvPr>
          <p:cNvSpPr/>
          <p:nvPr/>
        </p:nvSpPr>
        <p:spPr>
          <a:xfrm>
            <a:off x="7309263" y="1383474"/>
            <a:ext cx="237506" cy="233091"/>
          </a:xfrm>
          <a:prstGeom prst="hear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배터리 충전">
            <a:extLst>
              <a:ext uri="{FF2B5EF4-FFF2-40B4-BE49-F238E27FC236}">
                <a16:creationId xmlns:a16="http://schemas.microsoft.com/office/drawing/2014/main" id="{E343AB96-53B4-49A9-BD34-AF624AE2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276401" y="1704912"/>
            <a:ext cx="303229" cy="3032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71674A7-00E1-4477-BCAC-E0F1288F9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341" y="2113043"/>
            <a:ext cx="1575387" cy="798196"/>
          </a:xfrm>
          <a:prstGeom prst="rect">
            <a:avLst/>
          </a:prstGeom>
        </p:spPr>
      </p:pic>
      <p:pic>
        <p:nvPicPr>
          <p:cNvPr id="22" name="그래픽 21" descr="모닥불">
            <a:extLst>
              <a:ext uri="{FF2B5EF4-FFF2-40B4-BE49-F238E27FC236}">
                <a16:creationId xmlns:a16="http://schemas.microsoft.com/office/drawing/2014/main" id="{317541A8-FCE7-4E90-970E-1432F19A1E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7922" r="27273" b="34558"/>
          <a:stretch/>
        </p:blipFill>
        <p:spPr>
          <a:xfrm>
            <a:off x="7226136" y="2665740"/>
            <a:ext cx="168082" cy="2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4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421</Words>
  <Application>Microsoft Office PowerPoint</Application>
  <PresentationFormat>와이드스크린</PresentationFormat>
  <Paragraphs>123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DOSSaemmul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2023-05-17T11:03:23Z</dcterms:created>
  <dcterms:modified xsi:type="dcterms:W3CDTF">2023-05-18T08:58:08Z</dcterms:modified>
</cp:coreProperties>
</file>