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24" r:id="rId1"/>
  </p:sldMasterIdLst>
  <p:notesMasterIdLst>
    <p:notesMasterId r:id="rId43"/>
  </p:notesMasterIdLst>
  <p:sldIdLst>
    <p:sldId id="256" r:id="rId2"/>
    <p:sldId id="330" r:id="rId3"/>
    <p:sldId id="420" r:id="rId4"/>
    <p:sldId id="500" r:id="rId5"/>
    <p:sldId id="501" r:id="rId6"/>
    <p:sldId id="502" r:id="rId7"/>
    <p:sldId id="503" r:id="rId8"/>
    <p:sldId id="504" r:id="rId9"/>
    <p:sldId id="505" r:id="rId10"/>
    <p:sldId id="506" r:id="rId11"/>
    <p:sldId id="507" r:id="rId12"/>
    <p:sldId id="508" r:id="rId13"/>
    <p:sldId id="509" r:id="rId14"/>
    <p:sldId id="510" r:id="rId15"/>
    <p:sldId id="511" r:id="rId16"/>
    <p:sldId id="512" r:id="rId17"/>
    <p:sldId id="513" r:id="rId18"/>
    <p:sldId id="514" r:id="rId19"/>
    <p:sldId id="515" r:id="rId20"/>
    <p:sldId id="466" r:id="rId21"/>
    <p:sldId id="516" r:id="rId22"/>
    <p:sldId id="517" r:id="rId23"/>
    <p:sldId id="518" r:id="rId24"/>
    <p:sldId id="519" r:id="rId25"/>
    <p:sldId id="520" r:id="rId26"/>
    <p:sldId id="521" r:id="rId27"/>
    <p:sldId id="522" r:id="rId28"/>
    <p:sldId id="467" r:id="rId29"/>
    <p:sldId id="523" r:id="rId30"/>
    <p:sldId id="535" r:id="rId31"/>
    <p:sldId id="530" r:id="rId32"/>
    <p:sldId id="542" r:id="rId33"/>
    <p:sldId id="531" r:id="rId34"/>
    <p:sldId id="534" r:id="rId35"/>
    <p:sldId id="536" r:id="rId36"/>
    <p:sldId id="537" r:id="rId37"/>
    <p:sldId id="538" r:id="rId38"/>
    <p:sldId id="540" r:id="rId39"/>
    <p:sldId id="539" r:id="rId40"/>
    <p:sldId id="465" r:id="rId41"/>
    <p:sldId id="541" r:id="rId4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E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F97966-E7FE-4A6A-AB78-442EB6B0F7F8}" v="2" dt="2022-05-09T22:44:26.6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90" autoAdjust="0"/>
    <p:restoredTop sz="94660"/>
  </p:normalViewPr>
  <p:slideViewPr>
    <p:cSldViewPr>
      <p:cViewPr varScale="1">
        <p:scale>
          <a:sx n="127" d="100"/>
          <a:sy n="127" d="100"/>
        </p:scale>
        <p:origin x="90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leeip@sg.shingu.ac.kr" userId="5f2abdfd-767f-4a6d-bbd8-aee4cbf187ca" providerId="ADAL" clId="{ADF97966-E7FE-4A6A-AB78-442EB6B0F7F8}"/>
    <pc:docChg chg="addSld modSld">
      <pc:chgData name="suleeip@sg.shingu.ac.kr" userId="5f2abdfd-767f-4a6d-bbd8-aee4cbf187ca" providerId="ADAL" clId="{ADF97966-E7FE-4A6A-AB78-442EB6B0F7F8}" dt="2022-05-09T22:44:26.844" v="11" actId="6549"/>
      <pc:docMkLst>
        <pc:docMk/>
      </pc:docMkLst>
      <pc:sldChg chg="modSp mod">
        <pc:chgData name="suleeip@sg.shingu.ac.kr" userId="5f2abdfd-767f-4a6d-bbd8-aee4cbf187ca" providerId="ADAL" clId="{ADF97966-E7FE-4A6A-AB78-442EB6B0F7F8}" dt="2022-05-09T22:44:26.844" v="11" actId="6549"/>
        <pc:sldMkLst>
          <pc:docMk/>
          <pc:sldMk cId="3953184019" sldId="330"/>
        </pc:sldMkLst>
        <pc:spChg chg="mod">
          <ac:chgData name="suleeip@sg.shingu.ac.kr" userId="5f2abdfd-767f-4a6d-bbd8-aee4cbf187ca" providerId="ADAL" clId="{ADF97966-E7FE-4A6A-AB78-442EB6B0F7F8}" dt="2022-05-09T22:44:26.844" v="11" actId="6549"/>
          <ac:spMkLst>
            <pc:docMk/>
            <pc:sldMk cId="3953184019" sldId="330"/>
            <ac:spMk id="3" creationId="{00000000-0000-0000-0000-000000000000}"/>
          </ac:spMkLst>
        </pc:spChg>
      </pc:sldChg>
      <pc:sldChg chg="modSp add mod">
        <pc:chgData name="suleeip@sg.shingu.ac.kr" userId="5f2abdfd-767f-4a6d-bbd8-aee4cbf187ca" providerId="ADAL" clId="{ADF97966-E7FE-4A6A-AB78-442EB6B0F7F8}" dt="2022-05-09T22:43:49.130" v="2" actId="207"/>
        <pc:sldMkLst>
          <pc:docMk/>
          <pc:sldMk cId="940501460" sldId="542"/>
        </pc:sldMkLst>
        <pc:spChg chg="mod">
          <ac:chgData name="suleeip@sg.shingu.ac.kr" userId="5f2abdfd-767f-4a6d-bbd8-aee4cbf187ca" providerId="ADAL" clId="{ADF97966-E7FE-4A6A-AB78-442EB6B0F7F8}" dt="2022-05-09T22:43:49.130" v="2" actId="207"/>
          <ac:spMkLst>
            <pc:docMk/>
            <pc:sldMk cId="940501460" sldId="542"/>
            <ac:spMk id="5" creationId="{A543F91A-4A44-48D6-91A7-2A0EAF615ED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279FBD-3183-4611-BB3C-2548B8991953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B19F21-93F6-4805-B68F-A74160CF01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5808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3068960"/>
            <a:ext cx="6709792" cy="762000"/>
          </a:xfrm>
        </p:spPr>
        <p:txBody>
          <a:bodyPr lIns="0" tIns="0" rIns="0">
            <a:normAutofit/>
          </a:bodyPr>
          <a:lstStyle>
            <a:lvl1pPr marL="0" indent="0" algn="l">
              <a:buNone/>
              <a:defRPr sz="24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13" name="직사각형 12"/>
          <p:cNvSpPr/>
          <p:nvPr userDrawn="1"/>
        </p:nvSpPr>
        <p:spPr>
          <a:xfrm>
            <a:off x="0" y="476672"/>
            <a:ext cx="9144000" cy="230425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 userDrawn="1"/>
        </p:nvSpPr>
        <p:spPr>
          <a:xfrm>
            <a:off x="0" y="2750086"/>
            <a:ext cx="9144000" cy="1748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484784"/>
            <a:ext cx="6781800" cy="1069975"/>
          </a:xfrm>
        </p:spPr>
        <p:txBody>
          <a:bodyPr bIns="0" anchor="b" anchorCtr="0">
            <a:noAutofit/>
          </a:bodyPr>
          <a:lstStyle>
            <a:lvl1pPr>
              <a:defRPr sz="3600" baseline="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6669360"/>
            <a:ext cx="381000" cy="188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fld id="{5AA8C37D-6ADA-49EE-B609-6DB056DA936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89085"/>
            <a:ext cx="2057400" cy="553707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85216"/>
            <a:ext cx="6019800" cy="554126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6669360"/>
            <a:ext cx="381000" cy="188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fld id="{5AA8C37D-6ADA-49EE-B609-6DB056DA936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6669360"/>
            <a:ext cx="381000" cy="188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fld id="{5AA8C37D-6ADA-49EE-B609-6DB056DA936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5245101"/>
            <a:ext cx="6934199" cy="1155700"/>
          </a:xfrm>
        </p:spPr>
        <p:txBody>
          <a:bodyPr anchor="t">
            <a:normAutofit/>
          </a:bodyPr>
          <a:lstStyle>
            <a:lvl1pPr algn="r">
              <a:defRPr sz="4200" b="0" i="0" cap="none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2600" y="4114800"/>
            <a:ext cx="6934199" cy="1130300"/>
          </a:xfrm>
        </p:spPr>
        <p:txBody>
          <a:bodyPr anchor="b"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6669360"/>
            <a:ext cx="381000" cy="188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fld id="{5AA8C37D-6ADA-49EE-B609-6DB056DA936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457200" y="1340768"/>
            <a:ext cx="4038600" cy="5040560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4"/>
          </p:nvPr>
        </p:nvSpPr>
        <p:spPr>
          <a:xfrm>
            <a:off x="4648200" y="1340768"/>
            <a:ext cx="4038600" cy="5040560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6669360"/>
            <a:ext cx="381000" cy="188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fld id="{5AA8C37D-6ADA-49EE-B609-6DB056DA936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81200"/>
            <a:ext cx="4040188" cy="411162"/>
          </a:xfrm>
        </p:spPr>
        <p:txBody>
          <a:bodyPr lIns="0" r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1600" b="1" i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3"/>
          </p:nvPr>
        </p:nvSpPr>
        <p:spPr>
          <a:xfrm>
            <a:off x="4648200" y="1981200"/>
            <a:ext cx="4040188" cy="411162"/>
          </a:xfrm>
        </p:spPr>
        <p:txBody>
          <a:bodyPr lIns="0" r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1600" b="1" i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57200" y="2438400"/>
            <a:ext cx="4038600" cy="36576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5"/>
          </p:nvPr>
        </p:nvSpPr>
        <p:spPr>
          <a:xfrm>
            <a:off x="4648200" y="2438400"/>
            <a:ext cx="4038600" cy="36576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6669360"/>
            <a:ext cx="381000" cy="188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fld id="{5AA8C37D-6ADA-49EE-B609-6DB056DA936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6669360"/>
            <a:ext cx="381000" cy="188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fld id="{5AA8C37D-6ADA-49EE-B609-6DB056DA936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6669360"/>
            <a:ext cx="381000" cy="188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fld id="{5AA8C37D-6ADA-49EE-B609-6DB056DA936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2"/>
          <p:cNvSpPr>
            <a:spLocks noGrp="1"/>
          </p:cNvSpPr>
          <p:nvPr>
            <p:ph type="title"/>
          </p:nvPr>
        </p:nvSpPr>
        <p:spPr>
          <a:xfrm>
            <a:off x="457200" y="1524000"/>
            <a:ext cx="3352800" cy="914400"/>
          </a:xfrm>
        </p:spPr>
        <p:txBody>
          <a:bodyPr lIns="0" r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i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419600" y="1524000"/>
            <a:ext cx="4267200" cy="4114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57201" y="2514599"/>
            <a:ext cx="3352800" cy="312724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6669360"/>
            <a:ext cx="381000" cy="188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fld id="{5AA8C37D-6ADA-49EE-B609-6DB056DA936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048"/>
            <a:ext cx="3355848" cy="914400"/>
          </a:xfrm>
        </p:spPr>
        <p:txBody>
          <a:bodyPr anchor="b">
            <a:normAutofit/>
          </a:bodyPr>
          <a:lstStyle>
            <a:lvl1pPr algn="l">
              <a:defRPr lang="en-US" sz="1800" b="1" i="0" kern="1200" cap="all" spc="1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25696" y="1554480"/>
            <a:ext cx="4270248" cy="4059936"/>
          </a:xfr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514600"/>
            <a:ext cx="3355848" cy="312724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en-US" sz="14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4419600" y="1524000"/>
            <a:ext cx="4267200" cy="1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419600" y="5637212"/>
            <a:ext cx="4267200" cy="1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6669360"/>
            <a:ext cx="381000" cy="188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fld id="{5AA8C37D-6ADA-49EE-B609-6DB056DA936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4744"/>
            <a:ext cx="8229600" cy="54006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/>
          <p:cNvSpPr txBox="1">
            <a:spLocks/>
          </p:cNvSpPr>
          <p:nvPr userDrawn="1"/>
        </p:nvSpPr>
        <p:spPr>
          <a:xfrm>
            <a:off x="806896" y="6524"/>
            <a:ext cx="8229600" cy="418058"/>
          </a:xfrm>
          <a:prstGeom prst="rect">
            <a:avLst/>
          </a:prstGeom>
        </p:spPr>
        <p:txBody>
          <a:bodyPr>
            <a:normAutofit/>
          </a:bodyPr>
          <a:lstStyle>
            <a:lvl1pPr algn="r" defTabSz="914400" rtl="0" eaLnBrk="1" latinLnBrk="1" hangingPunct="1">
              <a:spcBef>
                <a:spcPct val="0"/>
              </a:spcBef>
              <a:buNone/>
              <a:defRPr sz="1600" kern="1200">
                <a:solidFill>
                  <a:schemeClr val="bg1"/>
                </a:solidFill>
                <a:latin typeface="+mj-ea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fontAlgn="base" latinLnBrk="1"/>
            <a:r>
              <a:rPr lang="en-US" altLang="ko-KR" sz="1600" b="0" kern="1200" dirty="0">
                <a:solidFill>
                  <a:schemeClr val="bg1"/>
                </a:solidFill>
                <a:effectLst/>
                <a:latin typeface="+mj-ea"/>
                <a:ea typeface="+mj-ea"/>
                <a:cs typeface="+mj-cs"/>
              </a:rPr>
              <a:t>9</a:t>
            </a:r>
            <a:r>
              <a:rPr lang="ko-KR" altLang="en-US" sz="1600" b="0" kern="1200" dirty="0">
                <a:solidFill>
                  <a:schemeClr val="bg1"/>
                </a:solidFill>
                <a:effectLst/>
                <a:latin typeface="+mj-ea"/>
                <a:ea typeface="+mj-ea"/>
                <a:cs typeface="+mj-cs"/>
              </a:rPr>
              <a:t>장</a:t>
            </a:r>
            <a:r>
              <a:rPr lang="en-US" altLang="ko-KR" sz="1600" b="0" kern="1200" dirty="0">
                <a:solidFill>
                  <a:schemeClr val="bg1"/>
                </a:solidFill>
                <a:effectLst/>
                <a:latin typeface="+mj-ea"/>
                <a:ea typeface="+mj-ea"/>
                <a:cs typeface="+mj-cs"/>
              </a:rPr>
              <a:t>. </a:t>
            </a:r>
            <a:r>
              <a:rPr lang="ko-KR" altLang="en-US" sz="1600" b="0" kern="1200" dirty="0">
                <a:solidFill>
                  <a:schemeClr val="bg1"/>
                </a:solidFill>
                <a:effectLst/>
                <a:latin typeface="+mj-ea"/>
                <a:ea typeface="+mj-ea"/>
                <a:cs typeface="+mj-cs"/>
              </a:rPr>
              <a:t>게시판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0" y="332656"/>
            <a:ext cx="9144000" cy="57606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68660"/>
            <a:ext cx="8229600" cy="504056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12" name="직사각형 11"/>
          <p:cNvSpPr/>
          <p:nvPr userDrawn="1"/>
        </p:nvSpPr>
        <p:spPr>
          <a:xfrm>
            <a:off x="0" y="6669360"/>
            <a:ext cx="9144000" cy="19134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6669360"/>
            <a:ext cx="381000" cy="188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fld id="{5AA8C37D-6ADA-49EE-B609-6DB056DA936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2000" b="1" kern="1200">
          <a:solidFill>
            <a:schemeClr val="tx2"/>
          </a:solidFill>
          <a:latin typeface="+mj-ea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Font typeface="Wingdings" pitchFamily="2" charset="2"/>
        <a:buChar char="§"/>
        <a:defRPr sz="1800" kern="1200" baseline="0">
          <a:solidFill>
            <a:schemeClr val="tx2"/>
          </a:solidFill>
          <a:latin typeface="+mn-ea"/>
          <a:ea typeface="+mn-ea"/>
          <a:cs typeface="+mn-cs"/>
        </a:defRPr>
      </a:lvl1pPr>
      <a:lvl2pPr marL="742950" indent="-28575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600" kern="1200" baseline="0">
          <a:solidFill>
            <a:schemeClr val="tx2"/>
          </a:solidFill>
          <a:latin typeface="+mn-ea"/>
          <a:ea typeface="+mn-ea"/>
          <a:cs typeface="+mn-cs"/>
        </a:defRPr>
      </a:lvl2pPr>
      <a:lvl3pPr marL="1200150" indent="-28575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Font typeface="Arial" pitchFamily="34" charset="0"/>
        <a:buChar char="•"/>
        <a:defRPr sz="1400" kern="1200" baseline="0">
          <a:solidFill>
            <a:schemeClr val="tx2"/>
          </a:solidFill>
          <a:latin typeface="+mn-ea"/>
          <a:ea typeface="+mn-ea"/>
          <a:cs typeface="+mn-cs"/>
        </a:defRPr>
      </a:lvl3pPr>
      <a:lvl4pPr marL="1657350" indent="-28575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>
            <a:lumMod val="50000"/>
            <a:lumOff val="50000"/>
          </a:schemeClr>
        </a:buClr>
        <a:buFont typeface="맑은 고딕" pitchFamily="50" charset="-127"/>
        <a:buChar char="–"/>
        <a:defRPr sz="1400" kern="1200" baseline="0">
          <a:solidFill>
            <a:schemeClr val="tx2"/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>
            <a:lumMod val="50000"/>
            <a:lumOff val="50000"/>
          </a:schemeClr>
        </a:buClr>
        <a:buFont typeface="Wingdings" pitchFamily="2" charset="2"/>
        <a:buNone/>
        <a:defRPr sz="1400" kern="1200" baseline="0">
          <a:solidFill>
            <a:schemeClr val="tx2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JSP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fontAlgn="base"/>
            <a:r>
              <a:rPr lang="en-US" altLang="ko-KR" dirty="0"/>
              <a:t>9</a:t>
            </a:r>
            <a:r>
              <a:rPr lang="ko-KR" altLang="en-US" dirty="0"/>
              <a:t>장</a:t>
            </a:r>
            <a:r>
              <a:rPr lang="en-US" altLang="ko-KR" dirty="0"/>
              <a:t>. </a:t>
            </a:r>
            <a:r>
              <a:rPr lang="ko-KR" altLang="en-US" dirty="0"/>
              <a:t>게시판</a:t>
            </a:r>
          </a:p>
        </p:txBody>
      </p:sp>
    </p:spTree>
    <p:extLst>
      <p:ext uri="{BB962C8B-B14F-4D97-AF65-F5344CB8AC3E}">
        <p14:creationId xmlns:p14="http://schemas.microsoft.com/office/powerpoint/2010/main" val="1538271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/>
              <a:t>9.1 </a:t>
            </a:r>
            <a:r>
              <a:rPr lang="ko-KR" altLang="en-US" dirty="0"/>
              <a:t>게시판 프로그램 구성과 준비 작업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8C37D-6ADA-49EE-B609-6DB056DA936F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543F91A-4A44-48D6-91A7-2A0EAF615EDA}"/>
              </a:ext>
            </a:extLst>
          </p:cNvPr>
          <p:cNvSpPr/>
          <p:nvPr/>
        </p:nvSpPr>
        <p:spPr>
          <a:xfrm>
            <a:off x="905086" y="1196752"/>
            <a:ext cx="7333828" cy="4211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[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예제 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9-4] 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글쓰기 화면 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write.jsp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)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1: &lt;%@ page language="java"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contentType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="text/html; charset=UTF-8"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2:    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pageEncoding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="UTF-8"%&gt;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3: 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4: &lt;!DOCTYPE html&gt;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5: &lt;html&gt;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6: &lt;head&gt;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7:     &lt;meta charset="UTF-8"&gt;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8:     &lt;style&gt;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9:         table { width:680px;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text-align:center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; }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10:        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th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  { width:100px;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background-color:cyan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; }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11:         input[type=text],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textarea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{ width:100%; }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12:     &lt;/style&gt;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13: &lt;/head&gt;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14: &lt;body&gt;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15: </a:t>
            </a:r>
          </a:p>
        </p:txBody>
      </p:sp>
    </p:spTree>
    <p:extLst>
      <p:ext uri="{BB962C8B-B14F-4D97-AF65-F5344CB8AC3E}">
        <p14:creationId xmlns:p14="http://schemas.microsoft.com/office/powerpoint/2010/main" val="2851304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/>
              <a:t>9.1 </a:t>
            </a:r>
            <a:r>
              <a:rPr lang="ko-KR" altLang="en-US" dirty="0"/>
              <a:t>게시판 프로그램 구성과 준비 작업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8C37D-6ADA-49EE-B609-6DB056DA936F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543F91A-4A44-48D6-91A7-2A0EAF615EDA}"/>
              </a:ext>
            </a:extLst>
          </p:cNvPr>
          <p:cNvSpPr/>
          <p:nvPr/>
        </p:nvSpPr>
        <p:spPr>
          <a:xfrm>
            <a:off x="905086" y="1196752"/>
            <a:ext cx="7333828" cy="5504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16: &lt;form method="post" action="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insert.jsp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"&gt;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17:     &lt;table&gt;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18:         &lt;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tr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19:             &lt;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th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&gt;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제목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&lt;/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th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20:             &lt;td&gt;&lt;input type="text" name="title" 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maxlength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="80"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21:                        value=""&gt;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22:             &lt;/td&gt;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23:         &lt;/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tr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24:         &lt;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tr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25:             &lt;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th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&gt;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작성자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&lt;/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th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26:             &lt;td&gt;&lt;input type="text" name="writer"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maxlength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="20"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27:                        value=""&gt;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28:             &lt;/td&gt;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29:         &lt;/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tr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30:         &lt;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tr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31:             &lt;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th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&gt;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내용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&lt;/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th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32:             &lt;td&gt;&lt;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textarea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name="content" rows="10"&gt;&lt;/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textarea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33:             &lt;/td&gt;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34:         &lt;/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tr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35:     &lt;/table&gt;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36: </a:t>
            </a:r>
          </a:p>
        </p:txBody>
      </p:sp>
    </p:spTree>
    <p:extLst>
      <p:ext uri="{BB962C8B-B14F-4D97-AF65-F5344CB8AC3E}">
        <p14:creationId xmlns:p14="http://schemas.microsoft.com/office/powerpoint/2010/main" val="3958803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/>
              <a:t>9.1 </a:t>
            </a:r>
            <a:r>
              <a:rPr lang="ko-KR" altLang="en-US" dirty="0"/>
              <a:t>게시판 프로그램 구성과 준비 작업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8C37D-6ADA-49EE-B609-6DB056DA936F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543F91A-4A44-48D6-91A7-2A0EAF615EDA}"/>
              </a:ext>
            </a:extLst>
          </p:cNvPr>
          <p:cNvSpPr/>
          <p:nvPr/>
        </p:nvSpPr>
        <p:spPr>
          <a:xfrm>
            <a:off x="905086" y="1196752"/>
            <a:ext cx="7333828" cy="1885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37:     &lt;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br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38:     &lt;input type="submit" value="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저장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"&gt;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39:     &lt;input type="button" value="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취소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"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onclick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="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history.back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()"&gt;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40: &lt;/form&gt;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41: 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42: &lt;/body&gt;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43: &lt;/html&gt;</a:t>
            </a:r>
          </a:p>
        </p:txBody>
      </p:sp>
      <p:pic>
        <p:nvPicPr>
          <p:cNvPr id="5121" name="_x408161448" descr="EMB0000a4ec219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3861048"/>
            <a:ext cx="5771519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4272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/>
              <a:t>9.1 </a:t>
            </a:r>
            <a:r>
              <a:rPr lang="ko-KR" altLang="en-US" dirty="0"/>
              <a:t>게시판 프로그램 구성과 준비 작업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8C37D-6ADA-49EE-B609-6DB056DA936F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543F91A-4A44-48D6-91A7-2A0EAF615EDA}"/>
              </a:ext>
            </a:extLst>
          </p:cNvPr>
          <p:cNvSpPr/>
          <p:nvPr/>
        </p:nvSpPr>
        <p:spPr>
          <a:xfrm>
            <a:off x="905086" y="1196752"/>
            <a:ext cx="7333828" cy="4211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[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예제 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9-5] 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글 내용 보기 화면 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view.jsp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)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1: &lt;%@ page language="java"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contentType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="text/html; charset=UTF-8"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2:    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pageEncoding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="UTF-8"%&gt;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3: 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4: &lt;!DOCTYPE html&gt;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5: &lt;html&gt;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6: &lt;head&gt;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7:     &lt;meta charset="UTF-8"&gt;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8:     &lt;style&gt;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9:         table { width:680px;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text-align:center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; }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10:        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th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  { width:100px;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background-color:cyan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; }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11:         td    {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text-align:left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; border:1px solid gray; }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12:     &lt;/style&gt;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13: &lt;/head&gt;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14: &lt;body&gt;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15: </a:t>
            </a:r>
          </a:p>
        </p:txBody>
      </p:sp>
    </p:spTree>
    <p:extLst>
      <p:ext uri="{BB962C8B-B14F-4D97-AF65-F5344CB8AC3E}">
        <p14:creationId xmlns:p14="http://schemas.microsoft.com/office/powerpoint/2010/main" val="23913864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/>
              <a:t>9.1 </a:t>
            </a:r>
            <a:r>
              <a:rPr lang="ko-KR" altLang="en-US" dirty="0"/>
              <a:t>게시판 프로그램 구성과 준비 작업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8C37D-6ADA-49EE-B609-6DB056DA936F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543F91A-4A44-48D6-91A7-2A0EAF615EDA}"/>
              </a:ext>
            </a:extLst>
          </p:cNvPr>
          <p:cNvSpPr/>
          <p:nvPr/>
        </p:nvSpPr>
        <p:spPr>
          <a:xfrm>
            <a:off x="905086" y="906179"/>
            <a:ext cx="7333828" cy="57631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16: &lt;table&gt;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17:     &lt;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tr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18:         &lt;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th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&gt;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제목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&lt;/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th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19:         &lt;td&gt;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글 제목 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2&lt;/td&gt;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20:     &lt;/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tr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21:     &lt;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tr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22:         &lt;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th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&gt;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작성자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&lt;/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th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23:         &lt;td&gt;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장길산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&lt;/td&gt;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24:     &lt;/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tr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25:     &lt;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tr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26:         &lt;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th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&gt;</a:t>
            </a:r>
            <a:r>
              <a:rPr lang="ko-KR" altLang="en-US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작성일시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&lt;/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th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27:         &lt;td&gt;2020-02-06 14:32:25&lt;/td&gt;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28:     &lt;/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tr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29:     &lt;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tr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30:         &lt;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th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&gt;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조회수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&lt;/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th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31:         &lt;td&gt;31&lt;/td&gt;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32:     &lt;/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tr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33:     &lt;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tr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34:         &lt;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th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&gt;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내용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&lt;/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th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35:         &lt;td&gt;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글의 내용입니다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.&lt;/td&gt;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36:     &lt;/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tr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37: &lt;/table&gt;</a:t>
            </a:r>
          </a:p>
        </p:txBody>
      </p:sp>
    </p:spTree>
    <p:extLst>
      <p:ext uri="{BB962C8B-B14F-4D97-AF65-F5344CB8AC3E}">
        <p14:creationId xmlns:p14="http://schemas.microsoft.com/office/powerpoint/2010/main" val="9238064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/>
              <a:t>9.1 </a:t>
            </a:r>
            <a:r>
              <a:rPr lang="ko-KR" altLang="en-US" dirty="0"/>
              <a:t>게시판 프로그램 구성과 준비 작업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8C37D-6ADA-49EE-B609-6DB056DA936F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543F91A-4A44-48D6-91A7-2A0EAF615EDA}"/>
              </a:ext>
            </a:extLst>
          </p:cNvPr>
          <p:cNvSpPr/>
          <p:nvPr/>
        </p:nvSpPr>
        <p:spPr>
          <a:xfrm>
            <a:off x="905086" y="1196752"/>
            <a:ext cx="7333828" cy="26607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38: 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39: &lt;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br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40: &lt;input type="button" value="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목록보기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"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onclick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="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location.href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='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list.jsp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'"&gt;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41: &lt;input type="button" value="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수정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"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42:       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onclick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="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location.href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='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write.jsp?num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=2'"&gt;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43: &lt;input type="button" value="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삭제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"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44:       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onclick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="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location.href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='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delete.jsp?num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=2'"&gt;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45: 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46: &lt;/body&gt;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47: &lt;/html&gt;</a:t>
            </a:r>
          </a:p>
        </p:txBody>
      </p:sp>
    </p:spTree>
    <p:extLst>
      <p:ext uri="{BB962C8B-B14F-4D97-AF65-F5344CB8AC3E}">
        <p14:creationId xmlns:p14="http://schemas.microsoft.com/office/powerpoint/2010/main" val="2915605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/>
              <a:t>9.2 </a:t>
            </a:r>
            <a:r>
              <a:rPr lang="ko-KR" altLang="en-US" dirty="0" err="1"/>
              <a:t>게시글</a:t>
            </a:r>
            <a:r>
              <a:rPr lang="ko-KR" altLang="en-US" dirty="0"/>
              <a:t> 리스트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8C37D-6ADA-49EE-B609-6DB056DA936F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543F91A-4A44-48D6-91A7-2A0EAF615EDA}"/>
              </a:ext>
            </a:extLst>
          </p:cNvPr>
          <p:cNvSpPr/>
          <p:nvPr/>
        </p:nvSpPr>
        <p:spPr>
          <a:xfrm>
            <a:off x="905086" y="1196752"/>
            <a:ext cx="7333828" cy="49875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[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예제 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9-6] </a:t>
            </a:r>
            <a:r>
              <a:rPr lang="ko-KR" altLang="en-US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게시글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리스트 프로그램 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list.jsp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)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1: &lt;%@ page language="java"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contentType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="text/html; charset=UTF-8"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2:    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pageEncoding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="UTF-8"%&gt;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3:     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4: &lt;%@ page import="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java.sql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.*" %&gt;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5: 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6: &lt;!DOCTYPE html&gt;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7: &lt;html&gt;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8: &lt;head&gt;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9:     &lt;meta charset="UTF-8"&gt;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10:     &lt;style&gt;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11:         table     { width:680px;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text-align:center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; }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12:        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th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      {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background-color:cyan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; }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13:         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14:         .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num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    { width: 80px; }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15:         .title    { width:230px; }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16:         .writer   { width:100px; }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17:         .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regtime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{ width:180px; }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18: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2944278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/>
              <a:t>9.2 </a:t>
            </a:r>
            <a:r>
              <a:rPr lang="ko-KR" altLang="en-US" dirty="0" err="1"/>
              <a:t>게시글</a:t>
            </a:r>
            <a:r>
              <a:rPr lang="ko-KR" altLang="en-US" dirty="0"/>
              <a:t> 리스트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8C37D-6ADA-49EE-B609-6DB056DA936F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543F91A-4A44-48D6-91A7-2A0EAF615EDA}"/>
              </a:ext>
            </a:extLst>
          </p:cNvPr>
          <p:cNvSpPr/>
          <p:nvPr/>
        </p:nvSpPr>
        <p:spPr>
          <a:xfrm>
            <a:off x="905086" y="906179"/>
            <a:ext cx="7333828" cy="57631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19:         a:link    {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text-decoration:none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;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color:blue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; }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20:         a:visited {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text-decoration:none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;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color:gray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; }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21:         a:hover   {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text-decoration:none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;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color:red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;  }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22:     &lt;/style&gt;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23: &lt;/head&gt;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24: &lt;body&gt;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25: 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26: &lt;table&gt;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27:     &lt;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tr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28:         &lt;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th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class="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num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"    &gt;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번호    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&lt;/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th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29:         &lt;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th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class="title"  &gt;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제목    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&lt;/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th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30:         &lt;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th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class="writer" &gt;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작성자  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&lt;/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th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31:         &lt;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th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class="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regtime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"&gt;</a:t>
            </a:r>
            <a:r>
              <a:rPr lang="ko-KR" altLang="en-US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작성일시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&lt;/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th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32:         &lt;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th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              &gt;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조회수  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&lt;/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th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33:     &lt;/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tr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34: &lt;%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35:     // </a:t>
            </a:r>
            <a:r>
              <a:rPr lang="ko-KR" alt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게시글</a:t>
            </a:r>
            <a:r>
              <a:rPr lang="ko-KR" altLang="en-US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리스트 </a:t>
            </a:r>
            <a:r>
              <a:rPr lang="ko-KR" alt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읽어오기</a:t>
            </a:r>
            <a:endParaRPr lang="ko-KR" altLang="en-US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  <a:cs typeface="Consolas" panose="020B0609020204030204" pitchFamily="49" charset="0"/>
            </a:endParaRPr>
          </a:p>
          <a:p>
            <a:pPr fontAlgn="base">
              <a:lnSpc>
                <a:spcPct val="12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36:     </a:t>
            </a:r>
            <a:r>
              <a:rPr lang="en-US" altLang="ko-KR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Class.forName</a:t>
            </a: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("</a:t>
            </a:r>
            <a:r>
              <a:rPr lang="en-US" altLang="ko-KR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org.mariadb.jdbc.Driver</a:t>
            </a: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");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37:     try (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38:         Connection conn = </a:t>
            </a:r>
            <a:r>
              <a:rPr lang="en-US" altLang="ko-KR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DriverManager.getConnection</a:t>
            </a: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(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39:                 "</a:t>
            </a:r>
            <a:r>
              <a:rPr lang="en-US" altLang="ko-KR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jdbc:mariadb</a:t>
            </a: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://localhost:3308/</a:t>
            </a:r>
            <a:r>
              <a:rPr lang="en-US" altLang="ko-KR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jspdb</a:t>
            </a: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", "</a:t>
            </a:r>
            <a:r>
              <a:rPr lang="en-US" altLang="ko-KR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jsp</a:t>
            </a: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", "1234");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40:         Statement </a:t>
            </a:r>
            <a:r>
              <a:rPr lang="en-US" altLang="ko-KR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stmt</a:t>
            </a: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= </a:t>
            </a:r>
            <a:r>
              <a:rPr lang="en-US" altLang="ko-KR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conn.createStatement</a:t>
            </a: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5653614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/>
              <a:t>9.2 </a:t>
            </a:r>
            <a:r>
              <a:rPr lang="ko-KR" altLang="en-US" dirty="0" err="1"/>
              <a:t>게시글</a:t>
            </a:r>
            <a:r>
              <a:rPr lang="ko-KR" altLang="en-US" dirty="0"/>
              <a:t> 리스트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8C37D-6ADA-49EE-B609-6DB056DA936F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543F91A-4A44-48D6-91A7-2A0EAF615EDA}"/>
              </a:ext>
            </a:extLst>
          </p:cNvPr>
          <p:cNvSpPr/>
          <p:nvPr/>
        </p:nvSpPr>
        <p:spPr>
          <a:xfrm>
            <a:off x="905086" y="906179"/>
            <a:ext cx="7333828" cy="49875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41:     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42:         // </a:t>
            </a:r>
            <a:r>
              <a:rPr lang="ko-KR" altLang="en-US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쿼리 실행</a:t>
            </a:r>
          </a:p>
          <a:p>
            <a:pPr fontAlgn="base">
              <a:lnSpc>
                <a:spcPct val="12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43:         </a:t>
            </a:r>
            <a:r>
              <a:rPr lang="en-US" altLang="ko-KR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ResultSet</a:t>
            </a: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rs</a:t>
            </a: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= </a:t>
            </a:r>
            <a:r>
              <a:rPr lang="en-US" altLang="ko-KR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stmt.executeQuery</a:t>
            </a: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(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44:                 "select * from board order by </a:t>
            </a:r>
            <a:r>
              <a:rPr lang="en-US" altLang="ko-KR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num</a:t>
            </a: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desc</a:t>
            </a: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");           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45:     ) {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46:         // </a:t>
            </a:r>
            <a:r>
              <a:rPr lang="ko-KR" alt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게시글</a:t>
            </a:r>
            <a:r>
              <a:rPr lang="ko-KR" altLang="en-US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레코드가 남아있는 동안 반복하며 화면에 출력</a:t>
            </a:r>
          </a:p>
          <a:p>
            <a:pPr fontAlgn="base">
              <a:lnSpc>
                <a:spcPct val="12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47:         while (</a:t>
            </a:r>
            <a:r>
              <a:rPr lang="en-US" altLang="ko-KR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rs.next</a:t>
            </a: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()) {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48: %&gt;         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solidFill>
                  <a:srgbClr val="00B0F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49:         &lt;</a:t>
            </a:r>
            <a:r>
              <a:rPr lang="en-US" altLang="ko-KR" sz="1400" dirty="0" err="1">
                <a:solidFill>
                  <a:srgbClr val="00B0F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tr</a:t>
            </a:r>
            <a:r>
              <a:rPr lang="en-US" altLang="ko-KR" sz="1400" dirty="0">
                <a:solidFill>
                  <a:srgbClr val="00B0F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solidFill>
                  <a:srgbClr val="00B0F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50:             &lt;td&gt;&lt;%=</a:t>
            </a:r>
            <a:r>
              <a:rPr lang="en-US" altLang="ko-KR" sz="1400" dirty="0" err="1">
                <a:solidFill>
                  <a:srgbClr val="00B0F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rs.getInt</a:t>
            </a:r>
            <a:r>
              <a:rPr lang="en-US" altLang="ko-KR" sz="1400" dirty="0">
                <a:solidFill>
                  <a:srgbClr val="00B0F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("</a:t>
            </a:r>
            <a:r>
              <a:rPr lang="en-US" altLang="ko-KR" sz="1400" dirty="0" err="1">
                <a:solidFill>
                  <a:srgbClr val="00B0F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num</a:t>
            </a:r>
            <a:r>
              <a:rPr lang="en-US" altLang="ko-KR" sz="1400" dirty="0">
                <a:solidFill>
                  <a:srgbClr val="00B0F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")%&gt;&lt;/td&gt;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solidFill>
                  <a:srgbClr val="00B0F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51:             &lt;td style="</a:t>
            </a:r>
            <a:r>
              <a:rPr lang="en-US" altLang="ko-KR" sz="1400" dirty="0" err="1">
                <a:solidFill>
                  <a:srgbClr val="00B0F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text-align:left</a:t>
            </a:r>
            <a:r>
              <a:rPr lang="en-US" altLang="ko-KR" sz="1400" dirty="0">
                <a:solidFill>
                  <a:srgbClr val="00B0F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;"&gt;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solidFill>
                  <a:srgbClr val="00B0F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52:                 &lt;a </a:t>
            </a:r>
            <a:r>
              <a:rPr lang="en-US" altLang="ko-KR" sz="1400" dirty="0" err="1">
                <a:solidFill>
                  <a:srgbClr val="00B0F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href</a:t>
            </a:r>
            <a:r>
              <a:rPr lang="en-US" altLang="ko-KR" sz="1400" dirty="0">
                <a:solidFill>
                  <a:srgbClr val="00B0F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="</a:t>
            </a:r>
            <a:r>
              <a:rPr lang="en-US" altLang="ko-KR" sz="1400" dirty="0" err="1">
                <a:solidFill>
                  <a:srgbClr val="00B0F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view.jsp?num</a:t>
            </a:r>
            <a:r>
              <a:rPr lang="en-US" altLang="ko-KR" sz="1400" dirty="0">
                <a:solidFill>
                  <a:srgbClr val="00B0F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=&lt;%=</a:t>
            </a:r>
            <a:r>
              <a:rPr lang="en-US" altLang="ko-KR" sz="1400" dirty="0" err="1">
                <a:solidFill>
                  <a:srgbClr val="00B0F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rs.getInt</a:t>
            </a:r>
            <a:r>
              <a:rPr lang="en-US" altLang="ko-KR" sz="1400" dirty="0">
                <a:solidFill>
                  <a:srgbClr val="00B0F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("</a:t>
            </a:r>
            <a:r>
              <a:rPr lang="en-US" altLang="ko-KR" sz="1400" dirty="0" err="1">
                <a:solidFill>
                  <a:srgbClr val="00B0F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num</a:t>
            </a:r>
            <a:r>
              <a:rPr lang="en-US" altLang="ko-KR" sz="1400" dirty="0">
                <a:solidFill>
                  <a:srgbClr val="00B0F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")%&gt;"&gt;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solidFill>
                  <a:srgbClr val="00B0F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53:                     &lt;%=</a:t>
            </a:r>
            <a:r>
              <a:rPr lang="en-US" altLang="ko-KR" sz="1400" dirty="0" err="1">
                <a:solidFill>
                  <a:srgbClr val="00B0F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rs.getString</a:t>
            </a:r>
            <a:r>
              <a:rPr lang="en-US" altLang="ko-KR" sz="1400" dirty="0">
                <a:solidFill>
                  <a:srgbClr val="00B0F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("title")%&gt;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solidFill>
                  <a:srgbClr val="00B0F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54:                 &lt;/a&gt;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solidFill>
                  <a:srgbClr val="00B0F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55:             &lt;/td&gt;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solidFill>
                  <a:srgbClr val="00B0F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56:             &lt;td&gt;&lt;%=</a:t>
            </a:r>
            <a:r>
              <a:rPr lang="en-US" altLang="ko-KR" sz="1400" dirty="0" err="1">
                <a:solidFill>
                  <a:srgbClr val="00B0F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rs.getString</a:t>
            </a:r>
            <a:r>
              <a:rPr lang="en-US" altLang="ko-KR" sz="1400" dirty="0">
                <a:solidFill>
                  <a:srgbClr val="00B0F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("writer" )%&gt;&lt;/td&gt;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solidFill>
                  <a:srgbClr val="00B0F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57:             &lt;td&gt;&lt;%=</a:t>
            </a:r>
            <a:r>
              <a:rPr lang="en-US" altLang="ko-KR" sz="1400" dirty="0" err="1">
                <a:solidFill>
                  <a:srgbClr val="00B0F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rs.getString</a:t>
            </a:r>
            <a:r>
              <a:rPr lang="en-US" altLang="ko-KR" sz="1400" dirty="0">
                <a:solidFill>
                  <a:srgbClr val="00B0F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("</a:t>
            </a:r>
            <a:r>
              <a:rPr lang="en-US" altLang="ko-KR" sz="1400" dirty="0" err="1">
                <a:solidFill>
                  <a:srgbClr val="00B0F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regtime</a:t>
            </a:r>
            <a:r>
              <a:rPr lang="en-US" altLang="ko-KR" sz="1400" dirty="0">
                <a:solidFill>
                  <a:srgbClr val="00B0F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")%&gt;&lt;/td&gt;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solidFill>
                  <a:srgbClr val="00B0F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58:             &lt;td&gt;&lt;%=</a:t>
            </a:r>
            <a:r>
              <a:rPr lang="en-US" altLang="ko-KR" sz="1400" dirty="0" err="1">
                <a:solidFill>
                  <a:srgbClr val="00B0F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rs.getInt</a:t>
            </a:r>
            <a:r>
              <a:rPr lang="en-US" altLang="ko-KR" sz="1400" dirty="0">
                <a:solidFill>
                  <a:srgbClr val="00B0F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 ("hits"   )%&gt;&lt;/td&gt;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solidFill>
                  <a:srgbClr val="00B0F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59:         &lt;/</a:t>
            </a:r>
            <a:r>
              <a:rPr lang="en-US" altLang="ko-KR" sz="1400" dirty="0" err="1">
                <a:solidFill>
                  <a:srgbClr val="00B0F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tr</a:t>
            </a:r>
            <a:r>
              <a:rPr lang="en-US" altLang="ko-KR" sz="1400" dirty="0">
                <a:solidFill>
                  <a:srgbClr val="00B0F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9864644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/>
              <a:t>9.2 </a:t>
            </a:r>
            <a:r>
              <a:rPr lang="ko-KR" altLang="en-US" dirty="0" err="1"/>
              <a:t>게시글</a:t>
            </a:r>
            <a:r>
              <a:rPr lang="ko-KR" altLang="en-US" dirty="0"/>
              <a:t> 리스트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8C37D-6ADA-49EE-B609-6DB056DA936F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543F91A-4A44-48D6-91A7-2A0EAF615EDA}"/>
              </a:ext>
            </a:extLst>
          </p:cNvPr>
          <p:cNvSpPr/>
          <p:nvPr/>
        </p:nvSpPr>
        <p:spPr>
          <a:xfrm>
            <a:off x="905086" y="906179"/>
            <a:ext cx="7333828" cy="34363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60: &lt;%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61:         }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62:     } catch(Exception e) {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63:         </a:t>
            </a:r>
            <a:r>
              <a:rPr lang="en-US" altLang="ko-KR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e.printStackTrace</a:t>
            </a: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();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64:     }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65: %&gt;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66: &lt;/table&gt;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67: 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68: &lt;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br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69: &lt;input type="button" value="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글쓰기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"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onclick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="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location.href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='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write.jsp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'"&gt;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70: 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71: &lt;/body&gt;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72: &lt;/html&gt;</a:t>
            </a:r>
          </a:p>
        </p:txBody>
      </p:sp>
      <p:pic>
        <p:nvPicPr>
          <p:cNvPr id="12289" name="_x408174480" descr="EMB0000a4ec219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1" y="3933056"/>
            <a:ext cx="5527527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8877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이번 장에서 공부할 것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base"/>
            <a:r>
              <a:rPr lang="ko-KR" altLang="en-US" dirty="0"/>
              <a:t>간단한 게시판 프로그램을 작성 </a:t>
            </a:r>
            <a:r>
              <a:rPr lang="en-US" altLang="ko-KR" dirty="0"/>
              <a:t>: </a:t>
            </a:r>
            <a:r>
              <a:rPr lang="ko-KR" altLang="en-US" dirty="0"/>
              <a:t>웹</a:t>
            </a:r>
            <a:r>
              <a:rPr lang="en-US" altLang="ko-KR" dirty="0"/>
              <a:t> </a:t>
            </a:r>
            <a:r>
              <a:rPr lang="ko-KR" altLang="en-US"/>
              <a:t>프로그래밍 입문 </a:t>
            </a:r>
            <a:r>
              <a:rPr lang="ko-KR" altLang="en-US" dirty="0"/>
              <a:t>마지막 단계에 많이 등장하는 실습 주제</a:t>
            </a:r>
            <a:endParaRPr lang="en-US" altLang="ko-KR" dirty="0"/>
          </a:p>
          <a:p>
            <a:pPr lvl="1" fontAlgn="base"/>
            <a:r>
              <a:rPr lang="ko-KR" altLang="en-US" dirty="0"/>
              <a:t>게시판의 기본 기능이 어떻게 구현되는지 공부하는 데 중점을 둘 것이므로</a:t>
            </a:r>
            <a:r>
              <a:rPr lang="en-US" altLang="ko-KR" dirty="0"/>
              <a:t>, </a:t>
            </a:r>
            <a:r>
              <a:rPr lang="ko-KR" altLang="en-US" dirty="0"/>
              <a:t>최대한 부가기능 없이 간단하게 구현</a:t>
            </a:r>
            <a:endParaRPr lang="en-US" altLang="ko-KR" dirty="0"/>
          </a:p>
          <a:p>
            <a:pPr lvl="1" fontAlgn="base"/>
            <a:r>
              <a:rPr lang="ko-KR" altLang="en-US" dirty="0"/>
              <a:t>이렇게 간단한 형태의 게시판이어야</a:t>
            </a:r>
            <a:r>
              <a:rPr lang="en-US" altLang="ko-KR" dirty="0"/>
              <a:t>, </a:t>
            </a:r>
            <a:r>
              <a:rPr lang="ko-KR" altLang="en-US" dirty="0"/>
              <a:t>뒤에서 새로운 내용을 배울 때마다 그것을 게시판에 적용하기가 쉽기 때문</a:t>
            </a:r>
          </a:p>
          <a:p>
            <a:pPr fontAlgn="base"/>
            <a:endParaRPr lang="en-US" altLang="ko-KR" dirty="0"/>
          </a:p>
          <a:p>
            <a:pPr fontAlgn="base"/>
            <a:r>
              <a:rPr lang="ko-KR" altLang="en-US" dirty="0"/>
              <a:t>학습내용</a:t>
            </a:r>
          </a:p>
          <a:p>
            <a:pPr lvl="1"/>
            <a:r>
              <a:rPr lang="ko-KR" altLang="en-US" dirty="0"/>
              <a:t>게시판 프로그램 구성과 준비 작업</a:t>
            </a:r>
            <a:endParaRPr lang="en-US" altLang="ko-KR" sz="1400" dirty="0"/>
          </a:p>
          <a:p>
            <a:pPr lvl="1"/>
            <a:r>
              <a:rPr lang="ko-KR" altLang="en-US" dirty="0" err="1"/>
              <a:t>게시글</a:t>
            </a:r>
            <a:r>
              <a:rPr lang="ko-KR" altLang="en-US" dirty="0"/>
              <a:t> 리스트</a:t>
            </a:r>
            <a:endParaRPr lang="en-US" altLang="ko-KR" sz="1400" dirty="0"/>
          </a:p>
          <a:p>
            <a:pPr lvl="1"/>
            <a:r>
              <a:rPr lang="ko-KR" altLang="en-US" dirty="0"/>
              <a:t>새 글쓰기</a:t>
            </a:r>
            <a:endParaRPr lang="en-US" altLang="ko-KR" sz="1400" dirty="0"/>
          </a:p>
          <a:p>
            <a:pPr lvl="1"/>
            <a:r>
              <a:rPr lang="ko-KR" altLang="en-US" dirty="0"/>
              <a:t>글 내용 보기</a:t>
            </a:r>
            <a:endParaRPr lang="en-US" altLang="ko-KR" sz="1400" dirty="0"/>
          </a:p>
          <a:p>
            <a:pPr lvl="1"/>
            <a:r>
              <a:rPr lang="ko-KR" altLang="en-US" dirty="0"/>
              <a:t>글 수정</a:t>
            </a:r>
            <a:endParaRPr lang="en-US" altLang="ko-KR" sz="1400" dirty="0"/>
          </a:p>
          <a:p>
            <a:pPr lvl="1"/>
            <a:r>
              <a:rPr lang="ko-KR" altLang="en-US" dirty="0"/>
              <a:t>글 삭제</a:t>
            </a:r>
            <a:endParaRPr lang="en-US" altLang="ko-KR" sz="3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8C37D-6ADA-49EE-B609-6DB056DA936F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31840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/>
              <a:t>9.3 </a:t>
            </a:r>
            <a:r>
              <a:rPr lang="ko-KR" altLang="en-US" dirty="0"/>
              <a:t>새 글쓰기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8C37D-6ADA-49EE-B609-6DB056DA936F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543F91A-4A44-48D6-91A7-2A0EAF615EDA}"/>
              </a:ext>
            </a:extLst>
          </p:cNvPr>
          <p:cNvSpPr/>
          <p:nvPr/>
        </p:nvSpPr>
        <p:spPr>
          <a:xfrm>
            <a:off x="905086" y="1196752"/>
            <a:ext cx="7333828" cy="52461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[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예제 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9-7] 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새 글 등록 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insert.jsp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)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1: &lt;%@ page language="java"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contentType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="text/html; charset=UTF-8"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2:    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pageEncoding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="UTF-8"%&gt;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3:     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4: &lt;%@ page import="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java.sql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.*" %&gt;  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5: &lt;%@ page import="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java.time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.*" %&gt;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6:  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7: &lt;%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8:    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request.setCharacterEncoding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("utf-8");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9: 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10:     // 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양식에 입력되었던 값 읽기</a:t>
            </a:r>
          </a:p>
          <a:p>
            <a:pPr fontAlgn="base">
              <a:lnSpc>
                <a:spcPct val="120000"/>
              </a:lnSpc>
            </a:pP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11:     String writer  =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request.getParameter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("writer" );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12:     String title   =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request.getParameter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("title"  );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13:     String content =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request.getParameter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("content");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14: 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15:     // </a:t>
            </a:r>
            <a:r>
              <a:rPr lang="ko-KR" altLang="en-US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빈 칸이 하나라도 있으면 오류 출력하고 종료</a:t>
            </a:r>
          </a:p>
          <a:p>
            <a:pPr fontAlgn="base">
              <a:lnSpc>
                <a:spcPct val="12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16:     if (writer  == null || </a:t>
            </a:r>
            <a:r>
              <a:rPr lang="en-US" altLang="ko-KR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writer.length</a:t>
            </a: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()  == 0 ||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17:         title   == null || </a:t>
            </a:r>
            <a:r>
              <a:rPr lang="en-US" altLang="ko-KR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title.length</a:t>
            </a: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()   == 0 ||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18:         content == null || </a:t>
            </a:r>
            <a:r>
              <a:rPr lang="en-US" altLang="ko-KR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content.length</a:t>
            </a: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() == 0) {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19: %&gt; </a:t>
            </a:r>
          </a:p>
        </p:txBody>
      </p:sp>
    </p:spTree>
    <p:extLst>
      <p:ext uri="{BB962C8B-B14F-4D97-AF65-F5344CB8AC3E}">
        <p14:creationId xmlns:p14="http://schemas.microsoft.com/office/powerpoint/2010/main" val="29738790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/>
              <a:t>9.3 </a:t>
            </a:r>
            <a:r>
              <a:rPr lang="ko-KR" altLang="en-US" dirty="0"/>
              <a:t>새 글쓰기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8C37D-6ADA-49EE-B609-6DB056DA936F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543F91A-4A44-48D6-91A7-2A0EAF615EDA}"/>
              </a:ext>
            </a:extLst>
          </p:cNvPr>
          <p:cNvSpPr/>
          <p:nvPr/>
        </p:nvSpPr>
        <p:spPr>
          <a:xfrm>
            <a:off x="905086" y="1196752"/>
            <a:ext cx="7333828" cy="49875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20:         &lt;script&gt;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21:             alert('</a:t>
            </a:r>
            <a:r>
              <a:rPr lang="ko-KR" altLang="en-US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모든 항목이 빈칸 없이 입력되어야 합니다</a:t>
            </a: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.');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22:             </a:t>
            </a:r>
            <a:r>
              <a:rPr lang="en-US" altLang="ko-KR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history.back</a:t>
            </a: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();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23:         &lt;/script&gt;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24: &lt;%        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25:         return;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26:     }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27: 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solidFill>
                  <a:srgbClr val="0070C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28:     // </a:t>
            </a:r>
            <a:r>
              <a:rPr lang="ko-KR" altLang="en-US" sz="1400" dirty="0">
                <a:solidFill>
                  <a:srgbClr val="0070C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입력된 내용으로 새 글 레코드 추가</a:t>
            </a:r>
          </a:p>
          <a:p>
            <a:pPr fontAlgn="base">
              <a:lnSpc>
                <a:spcPct val="120000"/>
              </a:lnSpc>
            </a:pPr>
            <a:r>
              <a:rPr lang="ko-KR" altLang="en-US" sz="1400" dirty="0">
                <a:solidFill>
                  <a:srgbClr val="0070C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0070C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29:     </a:t>
            </a:r>
            <a:r>
              <a:rPr lang="en-US" altLang="ko-KR" sz="1400" dirty="0" err="1">
                <a:solidFill>
                  <a:srgbClr val="0070C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Class.forName</a:t>
            </a:r>
            <a:r>
              <a:rPr lang="en-US" altLang="ko-KR" sz="1400" dirty="0">
                <a:solidFill>
                  <a:srgbClr val="0070C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("</a:t>
            </a:r>
            <a:r>
              <a:rPr lang="en-US" altLang="ko-KR" sz="1400" dirty="0" err="1">
                <a:solidFill>
                  <a:srgbClr val="0070C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org.mariadb.jdbc.Driver</a:t>
            </a:r>
            <a:r>
              <a:rPr lang="en-US" altLang="ko-KR" sz="1400" dirty="0">
                <a:solidFill>
                  <a:srgbClr val="0070C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");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solidFill>
                  <a:srgbClr val="0070C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30:     try ( 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solidFill>
                  <a:srgbClr val="0070C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31:         Connection conn = </a:t>
            </a:r>
            <a:r>
              <a:rPr lang="en-US" altLang="ko-KR" sz="1400" dirty="0" err="1">
                <a:solidFill>
                  <a:srgbClr val="0070C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DriverManager.getConnection</a:t>
            </a:r>
            <a:r>
              <a:rPr lang="en-US" altLang="ko-KR" sz="1400" dirty="0">
                <a:solidFill>
                  <a:srgbClr val="0070C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(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solidFill>
                  <a:srgbClr val="0070C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32:                 "</a:t>
            </a:r>
            <a:r>
              <a:rPr lang="en-US" altLang="ko-KR" sz="1400" dirty="0" err="1">
                <a:solidFill>
                  <a:srgbClr val="0070C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jdbc:mariadb</a:t>
            </a:r>
            <a:r>
              <a:rPr lang="en-US" altLang="ko-KR" sz="1400" dirty="0">
                <a:solidFill>
                  <a:srgbClr val="0070C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://localhost:3308/</a:t>
            </a:r>
            <a:r>
              <a:rPr lang="en-US" altLang="ko-KR" sz="1400" dirty="0" err="1">
                <a:solidFill>
                  <a:srgbClr val="0070C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jspdb</a:t>
            </a:r>
            <a:r>
              <a:rPr lang="en-US" altLang="ko-KR" sz="1400" dirty="0">
                <a:solidFill>
                  <a:srgbClr val="0070C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", "</a:t>
            </a:r>
            <a:r>
              <a:rPr lang="en-US" altLang="ko-KR" sz="1400" dirty="0" err="1">
                <a:solidFill>
                  <a:srgbClr val="0070C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jsp</a:t>
            </a:r>
            <a:r>
              <a:rPr lang="en-US" altLang="ko-KR" sz="1400" dirty="0">
                <a:solidFill>
                  <a:srgbClr val="0070C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", "1234");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solidFill>
                  <a:srgbClr val="0070C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33:         Statement </a:t>
            </a:r>
            <a:r>
              <a:rPr lang="en-US" altLang="ko-KR" sz="1400" dirty="0" err="1">
                <a:solidFill>
                  <a:srgbClr val="0070C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stmt</a:t>
            </a:r>
            <a:r>
              <a:rPr lang="en-US" altLang="ko-KR" sz="1400" dirty="0">
                <a:solidFill>
                  <a:srgbClr val="0070C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= </a:t>
            </a:r>
            <a:r>
              <a:rPr lang="en-US" altLang="ko-KR" sz="1400" dirty="0" err="1">
                <a:solidFill>
                  <a:srgbClr val="0070C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conn.createStatement</a:t>
            </a:r>
            <a:r>
              <a:rPr lang="en-US" altLang="ko-KR" sz="1400" dirty="0">
                <a:solidFill>
                  <a:srgbClr val="0070C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();            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solidFill>
                  <a:srgbClr val="0070C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34:     ) {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solidFill>
                  <a:srgbClr val="0070C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35:         // </a:t>
            </a:r>
            <a:r>
              <a:rPr lang="ko-KR" altLang="en-US" sz="1400" dirty="0">
                <a:solidFill>
                  <a:srgbClr val="0070C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현재 시간 얻기</a:t>
            </a:r>
          </a:p>
          <a:p>
            <a:pPr fontAlgn="base">
              <a:lnSpc>
                <a:spcPct val="120000"/>
              </a:lnSpc>
            </a:pPr>
            <a:r>
              <a:rPr lang="ko-KR" altLang="en-US" sz="1400" dirty="0">
                <a:solidFill>
                  <a:srgbClr val="0070C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0070C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36:         String </a:t>
            </a:r>
            <a:r>
              <a:rPr lang="en-US" altLang="ko-KR" sz="1400" dirty="0" err="1">
                <a:solidFill>
                  <a:srgbClr val="0070C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curTime</a:t>
            </a:r>
            <a:r>
              <a:rPr lang="en-US" altLang="ko-KR" sz="1400" dirty="0">
                <a:solidFill>
                  <a:srgbClr val="0070C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= </a:t>
            </a:r>
            <a:r>
              <a:rPr lang="en-US" altLang="ko-KR" sz="1400" dirty="0" err="1">
                <a:solidFill>
                  <a:srgbClr val="0070C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LocalDate.now</a:t>
            </a:r>
            <a:r>
              <a:rPr lang="en-US" altLang="ko-KR" sz="1400" dirty="0">
                <a:solidFill>
                  <a:srgbClr val="0070C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() + " " + 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solidFill>
                  <a:srgbClr val="0070C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37:                          </a:t>
            </a:r>
            <a:r>
              <a:rPr lang="en-US" altLang="ko-KR" sz="1400" dirty="0" err="1">
                <a:solidFill>
                  <a:srgbClr val="0070C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LocalTime.now</a:t>
            </a:r>
            <a:r>
              <a:rPr lang="en-US" altLang="ko-KR" sz="1400" dirty="0">
                <a:solidFill>
                  <a:srgbClr val="0070C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().</a:t>
            </a:r>
            <a:r>
              <a:rPr lang="en-US" altLang="ko-KR" sz="1400" dirty="0" err="1">
                <a:solidFill>
                  <a:srgbClr val="0070C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toString</a:t>
            </a:r>
            <a:r>
              <a:rPr lang="en-US" altLang="ko-KR" sz="1400" dirty="0">
                <a:solidFill>
                  <a:srgbClr val="0070C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().substring(0, 8);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solidFill>
                  <a:srgbClr val="0070C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38: </a:t>
            </a:r>
          </a:p>
        </p:txBody>
      </p:sp>
    </p:spTree>
    <p:extLst>
      <p:ext uri="{BB962C8B-B14F-4D97-AF65-F5344CB8AC3E}">
        <p14:creationId xmlns:p14="http://schemas.microsoft.com/office/powerpoint/2010/main" val="1626377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/>
              <a:t>9.3 </a:t>
            </a:r>
            <a:r>
              <a:rPr lang="ko-KR" altLang="en-US" dirty="0"/>
              <a:t>새 글쓰기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8C37D-6ADA-49EE-B609-6DB056DA936F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543F91A-4A44-48D6-91A7-2A0EAF615EDA}"/>
              </a:ext>
            </a:extLst>
          </p:cNvPr>
          <p:cNvSpPr/>
          <p:nvPr/>
        </p:nvSpPr>
        <p:spPr>
          <a:xfrm>
            <a:off x="905086" y="1196752"/>
            <a:ext cx="7333828" cy="36949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</a:pPr>
            <a:r>
              <a:rPr lang="ko-KR" altLang="en-US" sz="1400" dirty="0">
                <a:solidFill>
                  <a:srgbClr val="0070C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0070C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39:         // </a:t>
            </a:r>
            <a:r>
              <a:rPr lang="ko-KR" altLang="en-US" sz="1400" dirty="0">
                <a:solidFill>
                  <a:srgbClr val="0070C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쿼리 실행</a:t>
            </a:r>
          </a:p>
          <a:p>
            <a:pPr fontAlgn="base">
              <a:lnSpc>
                <a:spcPct val="120000"/>
              </a:lnSpc>
            </a:pPr>
            <a:r>
              <a:rPr lang="ko-KR" altLang="en-US" sz="1400" dirty="0">
                <a:solidFill>
                  <a:srgbClr val="0070C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0070C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40:         </a:t>
            </a:r>
            <a:r>
              <a:rPr lang="en-US" altLang="ko-KR" sz="1400" dirty="0" err="1">
                <a:solidFill>
                  <a:srgbClr val="0070C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stmt.executeUpdate</a:t>
            </a:r>
            <a:r>
              <a:rPr lang="en-US" altLang="ko-KR" sz="1400" dirty="0">
                <a:solidFill>
                  <a:srgbClr val="0070C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0070C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String.format</a:t>
            </a:r>
            <a:r>
              <a:rPr lang="en-US" altLang="ko-KR" sz="1400" dirty="0">
                <a:solidFill>
                  <a:srgbClr val="0070C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(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solidFill>
                  <a:srgbClr val="0070C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41:                 "insert into board " + 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solidFill>
                  <a:srgbClr val="0070C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42:                 "(writer, title, content, </a:t>
            </a:r>
            <a:r>
              <a:rPr lang="en-US" altLang="ko-KR" sz="1400" dirty="0" err="1">
                <a:solidFill>
                  <a:srgbClr val="0070C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regtime</a:t>
            </a:r>
            <a:r>
              <a:rPr lang="en-US" altLang="ko-KR" sz="1400" dirty="0">
                <a:solidFill>
                  <a:srgbClr val="0070C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, hits)" + 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solidFill>
                  <a:srgbClr val="0070C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43:                 "values ('%s', '%s', '%s', '%s', 0)",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solidFill>
                  <a:srgbClr val="0070C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44:                 writer, title, content, </a:t>
            </a:r>
            <a:r>
              <a:rPr lang="en-US" altLang="ko-KR" sz="1400" dirty="0" err="1">
                <a:solidFill>
                  <a:srgbClr val="0070C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curTime</a:t>
            </a:r>
            <a:r>
              <a:rPr lang="en-US" altLang="ko-KR" sz="1400" dirty="0">
                <a:solidFill>
                  <a:srgbClr val="0070C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));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solidFill>
                  <a:srgbClr val="0070C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45:     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solidFill>
                  <a:srgbClr val="0070C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46:     } catch(Exception e) {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solidFill>
                  <a:srgbClr val="0070C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47:         </a:t>
            </a:r>
            <a:r>
              <a:rPr lang="en-US" altLang="ko-KR" sz="1400" dirty="0" err="1">
                <a:solidFill>
                  <a:srgbClr val="0070C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e.printStackTrace</a:t>
            </a:r>
            <a:r>
              <a:rPr lang="en-US" altLang="ko-KR" sz="1400" dirty="0">
                <a:solidFill>
                  <a:srgbClr val="0070C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();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solidFill>
                  <a:srgbClr val="0070C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48:     } 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49:     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50:     // 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목록보기 화면으로 돌아감</a:t>
            </a:r>
          </a:p>
          <a:p>
            <a:pPr fontAlgn="base">
              <a:lnSpc>
                <a:spcPct val="12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51:     </a:t>
            </a:r>
            <a:r>
              <a:rPr lang="en-US" altLang="ko-KR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response.sendRedirect</a:t>
            </a: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("</a:t>
            </a:r>
            <a:r>
              <a:rPr lang="en-US" altLang="ko-KR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list.jsp</a:t>
            </a: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");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52: %&gt; </a:t>
            </a:r>
          </a:p>
        </p:txBody>
      </p:sp>
    </p:spTree>
    <p:extLst>
      <p:ext uri="{BB962C8B-B14F-4D97-AF65-F5344CB8AC3E}">
        <p14:creationId xmlns:p14="http://schemas.microsoft.com/office/powerpoint/2010/main" val="20314959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/>
              <a:t>9.4 </a:t>
            </a:r>
            <a:r>
              <a:rPr lang="ko-KR" altLang="en-US" dirty="0"/>
              <a:t>글 내용 보기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8C37D-6ADA-49EE-B609-6DB056DA936F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543F91A-4A44-48D6-91A7-2A0EAF615EDA}"/>
              </a:ext>
            </a:extLst>
          </p:cNvPr>
          <p:cNvSpPr/>
          <p:nvPr/>
        </p:nvSpPr>
        <p:spPr>
          <a:xfrm>
            <a:off x="905086" y="1196752"/>
            <a:ext cx="7333828" cy="4470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[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예제 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9-8] 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글 내용 보기 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view.jsp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)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1: &lt;%@ page language="java"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contentType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="text/html; charset=UTF-8"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2:    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pageEncoding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="UTF-8"%&gt;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3:     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4: &lt;%@ page import="</a:t>
            </a:r>
            <a:r>
              <a:rPr lang="en-US" altLang="ko-KR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java.sql</a:t>
            </a: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.*" %&gt;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5: 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6: &lt;%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7:     // </a:t>
            </a:r>
            <a:r>
              <a:rPr lang="ko-KR" altLang="en-US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지정된 글 번호 얻기</a:t>
            </a:r>
          </a:p>
          <a:p>
            <a:pPr fontAlgn="base">
              <a:lnSpc>
                <a:spcPct val="12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</a:t>
            </a: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8:     </a:t>
            </a:r>
            <a:r>
              <a:rPr lang="en-US" altLang="ko-KR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int</a:t>
            </a: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num</a:t>
            </a: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= </a:t>
            </a:r>
            <a:r>
              <a:rPr lang="en-US" altLang="ko-KR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Integer.parseInt</a:t>
            </a: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request.getParameter</a:t>
            </a: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("</a:t>
            </a:r>
            <a:r>
              <a:rPr lang="en-US" altLang="ko-KR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num</a:t>
            </a: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"));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9: 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10:     // </a:t>
            </a:r>
            <a:r>
              <a:rPr lang="ko-KR" alt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게시글</a:t>
            </a:r>
            <a:r>
              <a:rPr lang="ko-KR" altLang="en-US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데이터를 담을 변수 정의</a:t>
            </a:r>
          </a:p>
          <a:p>
            <a:pPr fontAlgn="base">
              <a:lnSpc>
                <a:spcPct val="12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11:     String writer  = "";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12:     String title   = "";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13:     String content = "";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14:     String </a:t>
            </a:r>
            <a:r>
              <a:rPr lang="en-US" altLang="ko-KR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regtime</a:t>
            </a: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= "";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15:     </a:t>
            </a:r>
            <a:r>
              <a:rPr lang="en-US" altLang="ko-KR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int</a:t>
            </a: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  hits    = 0;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16: </a:t>
            </a:r>
          </a:p>
        </p:txBody>
      </p:sp>
    </p:spTree>
    <p:extLst>
      <p:ext uri="{BB962C8B-B14F-4D97-AF65-F5344CB8AC3E}">
        <p14:creationId xmlns:p14="http://schemas.microsoft.com/office/powerpoint/2010/main" val="28957721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/>
              <a:t>9.4 </a:t>
            </a:r>
            <a:r>
              <a:rPr lang="ko-KR" altLang="en-US" dirty="0"/>
              <a:t>글 내용 보기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8C37D-6ADA-49EE-B609-6DB056DA936F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543F91A-4A44-48D6-91A7-2A0EAF615EDA}"/>
              </a:ext>
            </a:extLst>
          </p:cNvPr>
          <p:cNvSpPr/>
          <p:nvPr/>
        </p:nvSpPr>
        <p:spPr>
          <a:xfrm>
            <a:off x="905086" y="1196752"/>
            <a:ext cx="7333828" cy="52461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17:     // </a:t>
            </a:r>
            <a:r>
              <a:rPr lang="ko-KR" altLang="en-US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지정된 글 번호를 가진 레코드 읽기</a:t>
            </a:r>
          </a:p>
          <a:p>
            <a:pPr fontAlgn="base">
              <a:lnSpc>
                <a:spcPct val="12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18:     </a:t>
            </a:r>
            <a:r>
              <a:rPr lang="en-US" altLang="ko-KR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Class.forName</a:t>
            </a: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("</a:t>
            </a:r>
            <a:r>
              <a:rPr lang="en-US" altLang="ko-KR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org.mariadb.jdbc.Driver</a:t>
            </a: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");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19:     try ( 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20:         Connection conn = </a:t>
            </a:r>
            <a:r>
              <a:rPr lang="en-US" altLang="ko-KR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DriverManager.getConnection</a:t>
            </a: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(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21:                 "</a:t>
            </a:r>
            <a:r>
              <a:rPr lang="en-US" altLang="ko-KR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jdbc:mariadb</a:t>
            </a: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://localhost:3308/</a:t>
            </a:r>
            <a:r>
              <a:rPr lang="en-US" altLang="ko-KR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jspdb</a:t>
            </a: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", "</a:t>
            </a:r>
            <a:r>
              <a:rPr lang="en-US" altLang="ko-KR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jsp</a:t>
            </a: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", "1234");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22:         Statement </a:t>
            </a:r>
            <a:r>
              <a:rPr lang="en-US" altLang="ko-KR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stmt</a:t>
            </a: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= </a:t>
            </a:r>
            <a:r>
              <a:rPr lang="en-US" altLang="ko-KR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conn.createStatement</a:t>
            </a: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();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23:             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24:         // </a:t>
            </a:r>
            <a:r>
              <a:rPr lang="ko-KR" altLang="en-US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쿼리 실행</a:t>
            </a:r>
          </a:p>
          <a:p>
            <a:pPr fontAlgn="base">
              <a:lnSpc>
                <a:spcPct val="12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25:         </a:t>
            </a:r>
            <a:r>
              <a:rPr lang="en-US" altLang="ko-KR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ResultSet</a:t>
            </a: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rs</a:t>
            </a: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= </a:t>
            </a:r>
            <a:r>
              <a:rPr lang="en-US" altLang="ko-KR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stmt.executeQuery</a:t>
            </a: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(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26:                 "select * from board where </a:t>
            </a:r>
            <a:r>
              <a:rPr lang="en-US" altLang="ko-KR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num</a:t>
            </a: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=" + </a:t>
            </a:r>
            <a:r>
              <a:rPr lang="en-US" altLang="ko-KR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num</a:t>
            </a: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);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27:     ) {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28:         if (</a:t>
            </a:r>
            <a:r>
              <a:rPr lang="en-US" altLang="ko-KR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rs.next</a:t>
            </a: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()) {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29:             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30:             // </a:t>
            </a:r>
            <a:r>
              <a:rPr lang="ko-KR" altLang="en-US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글 데이터를 변수에 저장</a:t>
            </a:r>
          </a:p>
          <a:p>
            <a:pPr fontAlgn="base">
              <a:lnSpc>
                <a:spcPct val="12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31:             writer  = </a:t>
            </a:r>
            <a:r>
              <a:rPr lang="en-US" altLang="ko-KR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rs.getString</a:t>
            </a: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("writer" );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32:             title   = </a:t>
            </a:r>
            <a:r>
              <a:rPr lang="en-US" altLang="ko-KR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rs.getString</a:t>
            </a: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("title"  );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33:             content = </a:t>
            </a:r>
            <a:r>
              <a:rPr lang="en-US" altLang="ko-KR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rs.getString</a:t>
            </a: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("content");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34:             </a:t>
            </a:r>
            <a:r>
              <a:rPr lang="en-US" altLang="ko-KR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regtime</a:t>
            </a: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= </a:t>
            </a:r>
            <a:r>
              <a:rPr lang="en-US" altLang="ko-KR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rs.getString</a:t>
            </a: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("</a:t>
            </a:r>
            <a:r>
              <a:rPr lang="en-US" altLang="ko-KR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regtime</a:t>
            </a: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");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35:             hits    = </a:t>
            </a:r>
            <a:r>
              <a:rPr lang="en-US" altLang="ko-KR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rs.getInt</a:t>
            </a: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 ("hits"   );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36: </a:t>
            </a:r>
          </a:p>
        </p:txBody>
      </p:sp>
    </p:spTree>
    <p:extLst>
      <p:ext uri="{BB962C8B-B14F-4D97-AF65-F5344CB8AC3E}">
        <p14:creationId xmlns:p14="http://schemas.microsoft.com/office/powerpoint/2010/main" val="19001924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/>
              <a:t>9.4 </a:t>
            </a:r>
            <a:r>
              <a:rPr lang="ko-KR" altLang="en-US" dirty="0"/>
              <a:t>글 내용 보기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8C37D-6ADA-49EE-B609-6DB056DA936F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543F91A-4A44-48D6-91A7-2A0EAF615EDA}"/>
              </a:ext>
            </a:extLst>
          </p:cNvPr>
          <p:cNvSpPr/>
          <p:nvPr/>
        </p:nvSpPr>
        <p:spPr>
          <a:xfrm>
            <a:off x="905086" y="1196752"/>
            <a:ext cx="7333828" cy="3953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37:             // </a:t>
            </a:r>
            <a:r>
              <a:rPr lang="ko-KR" altLang="en-US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글 제목과 내용이 웹 페이지에 올바르게 출력되도록 </a:t>
            </a:r>
          </a:p>
          <a:p>
            <a:pPr fontAlgn="base">
              <a:lnSpc>
                <a:spcPct val="12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38:             // </a:t>
            </a:r>
            <a:r>
              <a:rPr lang="ko-KR" altLang="en-US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공백과 줄 바꿈 처리</a:t>
            </a:r>
          </a:p>
          <a:p>
            <a:pPr fontAlgn="base">
              <a:lnSpc>
                <a:spcPct val="12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39:             title   = </a:t>
            </a:r>
            <a:r>
              <a:rPr lang="en-US" altLang="ko-KR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title.replace</a:t>
            </a: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(" ", "&amp;</a:t>
            </a:r>
            <a:r>
              <a:rPr lang="en-US" altLang="ko-KR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nbsp</a:t>
            </a: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;");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40:             content = </a:t>
            </a:r>
            <a:r>
              <a:rPr lang="en-US" altLang="ko-KR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content.replace</a:t>
            </a: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(" ", "&amp;</a:t>
            </a:r>
            <a:r>
              <a:rPr lang="en-US" altLang="ko-KR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nbsp</a:t>
            </a: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;").replace("\n", "&lt;</a:t>
            </a:r>
            <a:r>
              <a:rPr lang="en-US" altLang="ko-KR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br</a:t>
            </a: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&gt;");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41:             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42:             // </a:t>
            </a:r>
            <a:r>
              <a:rPr lang="ko-KR" altLang="en-US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이 글의 조회수를 </a:t>
            </a: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1 </a:t>
            </a:r>
            <a:r>
              <a:rPr lang="ko-KR" altLang="en-US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올림</a:t>
            </a:r>
          </a:p>
          <a:p>
            <a:pPr fontAlgn="base">
              <a:lnSpc>
                <a:spcPct val="12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43:             </a:t>
            </a:r>
            <a:r>
              <a:rPr lang="en-US" altLang="ko-KR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stmt.executeUpdate</a:t>
            </a: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(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44:                     "update board set hits=hits+1 where </a:t>
            </a:r>
            <a:r>
              <a:rPr lang="en-US" altLang="ko-KR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num</a:t>
            </a: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=" + </a:t>
            </a:r>
            <a:r>
              <a:rPr lang="en-US" altLang="ko-KR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num</a:t>
            </a: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);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45:         }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46:     } catch(Exception e) {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47:         </a:t>
            </a:r>
            <a:r>
              <a:rPr lang="en-US" altLang="ko-KR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e.printStackTrace</a:t>
            </a: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();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48:     }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49: %&gt;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50: </a:t>
            </a:r>
          </a:p>
          <a:p>
            <a:pPr fontAlgn="base">
              <a:lnSpc>
                <a:spcPct val="120000"/>
              </a:lnSpc>
            </a:pPr>
            <a:endParaRPr lang="en-US" altLang="ko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77110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/>
              <a:t>9.4 </a:t>
            </a:r>
            <a:r>
              <a:rPr lang="ko-KR" altLang="en-US" dirty="0"/>
              <a:t>글 내용 보기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8C37D-6ADA-49EE-B609-6DB056DA936F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543F91A-4A44-48D6-91A7-2A0EAF615EDA}"/>
              </a:ext>
            </a:extLst>
          </p:cNvPr>
          <p:cNvSpPr/>
          <p:nvPr/>
        </p:nvSpPr>
        <p:spPr>
          <a:xfrm>
            <a:off x="905086" y="1052736"/>
            <a:ext cx="7333828" cy="5504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51: &lt;!DOCTYPE html&gt;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52: &lt;html&gt;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53: &lt;head&gt;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54:     &lt;meta charset="UTF-8"&gt;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55:     &lt;style&gt;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56:         table { width:680px;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text-align:center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; }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57:        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th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  { width:100px;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background-color:cyan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; }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58:         td    {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text-align:left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; border:1px solid gray; }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59:     &lt;/style&gt;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60: &lt;/head&gt;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61: &lt;body&gt;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62: 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63: &lt;table&gt;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64:     &lt;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tr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65:         &lt;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th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&gt;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제목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&lt;/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th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66:         &lt;td&gt;&lt;%=title%&gt;&lt;/td&gt;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67:     &lt;/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tr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68:     &lt;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tr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69:         &lt;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th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&gt;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작성자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&lt;/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th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70:         &lt;td&gt;&lt;%=writer%&gt;&lt;/td&gt;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71:     &lt;/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tr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8994369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/>
              <a:t>9.4 </a:t>
            </a:r>
            <a:r>
              <a:rPr lang="ko-KR" altLang="en-US" dirty="0"/>
              <a:t>글 내용 보기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8C37D-6ADA-49EE-B609-6DB056DA936F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543F91A-4A44-48D6-91A7-2A0EAF615EDA}"/>
              </a:ext>
            </a:extLst>
          </p:cNvPr>
          <p:cNvSpPr/>
          <p:nvPr/>
        </p:nvSpPr>
        <p:spPr>
          <a:xfrm>
            <a:off x="905086" y="836837"/>
            <a:ext cx="7333828" cy="6021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72:     &lt;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tr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73:         &lt;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th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&gt;</a:t>
            </a:r>
            <a:r>
              <a:rPr lang="ko-KR" altLang="en-US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작성일시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&lt;/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th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74:         &lt;td&gt;&lt;%=</a:t>
            </a:r>
            <a:r>
              <a:rPr lang="en-US" altLang="ko-KR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regtime</a:t>
            </a: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%&gt;&lt;/td&gt;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75:     &lt;/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tr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76:     &lt;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tr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77:         &lt;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th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&gt;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조회수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&lt;/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th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78:         &lt;td&gt;&lt;%=hits%&gt;&lt;/td&gt;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79:     &lt;/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tr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80:     &lt;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tr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81:         &lt;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th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&gt;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내용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&lt;/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th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82:         &lt;td&gt;&lt;%=content%&gt;&lt;/td&gt;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83:     &lt;/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tr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84: &lt;/table&gt;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85: 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86: &lt;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br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87: &lt;input type="button" value="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목록보기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"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onclick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="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location.href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='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list.jsp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'"&gt;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88: &lt;input type="button" value="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수정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"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89:        </a:t>
            </a:r>
            <a:r>
              <a:rPr lang="en-US" altLang="ko-KR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onclick</a:t>
            </a: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="</a:t>
            </a:r>
            <a:r>
              <a:rPr lang="en-US" altLang="ko-KR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location.href</a:t>
            </a: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='</a:t>
            </a:r>
            <a:r>
              <a:rPr lang="en-US" altLang="ko-KR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write.jsp?num</a:t>
            </a: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=&lt;%=</a:t>
            </a:r>
            <a:r>
              <a:rPr lang="en-US" altLang="ko-KR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num</a:t>
            </a: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%&gt;'"&gt;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90: &lt;input type="button" value="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삭제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"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91:        </a:t>
            </a:r>
            <a:r>
              <a:rPr lang="en-US" altLang="ko-KR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onclick</a:t>
            </a: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="</a:t>
            </a:r>
            <a:r>
              <a:rPr lang="en-US" altLang="ko-KR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location.href</a:t>
            </a: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='</a:t>
            </a:r>
            <a:r>
              <a:rPr lang="en-US" altLang="ko-KR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delete.jsp?num</a:t>
            </a: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=&lt;%=</a:t>
            </a:r>
            <a:r>
              <a:rPr lang="en-US" altLang="ko-KR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num</a:t>
            </a: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%&gt;'"&gt;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92: 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93: &lt;/body&gt;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94: &lt;/html&gt;</a:t>
            </a:r>
          </a:p>
        </p:txBody>
      </p:sp>
    </p:spTree>
    <p:extLst>
      <p:ext uri="{BB962C8B-B14F-4D97-AF65-F5344CB8AC3E}">
        <p14:creationId xmlns:p14="http://schemas.microsoft.com/office/powerpoint/2010/main" val="24284218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/>
              <a:t>9.5 </a:t>
            </a:r>
            <a:r>
              <a:rPr lang="ko-KR" altLang="en-US" dirty="0"/>
              <a:t>글 수정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dirty="0" err="1"/>
              <a:t>write.jsp</a:t>
            </a:r>
            <a:r>
              <a:rPr lang="ko-KR" altLang="en-US" dirty="0"/>
              <a:t>를 수정하여 글 작성</a:t>
            </a:r>
            <a:r>
              <a:rPr lang="en-US" altLang="ko-KR" dirty="0"/>
              <a:t>/</a:t>
            </a:r>
            <a:r>
              <a:rPr lang="ko-KR" altLang="en-US" dirty="0"/>
              <a:t>수정에 모두 사용할 수 있도록 함</a:t>
            </a:r>
            <a:endParaRPr lang="en-US" altLang="ko-KR" dirty="0"/>
          </a:p>
          <a:p>
            <a:pPr fontAlgn="base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8C37D-6ADA-49EE-B609-6DB056DA936F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543F91A-4A44-48D6-91A7-2A0EAF615EDA}"/>
              </a:ext>
            </a:extLst>
          </p:cNvPr>
          <p:cNvSpPr/>
          <p:nvPr/>
        </p:nvSpPr>
        <p:spPr>
          <a:xfrm>
            <a:off x="905086" y="2060848"/>
            <a:ext cx="7333828" cy="11095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</a:pP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새 글쓰기 모드를 가정하고 변수 초기값 설정 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(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현재의 코드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)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if (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글 번호가 주어졌으면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) {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  </a:t>
            </a:r>
            <a:r>
              <a:rPr lang="ko-KR" altLang="en-US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글번호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num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인 레코드를 읽고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, 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작성자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, 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제목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, 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내용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, form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의 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action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을 설정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210201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/>
              <a:t>9.5 </a:t>
            </a:r>
            <a:r>
              <a:rPr lang="ko-KR" altLang="en-US" dirty="0"/>
              <a:t>글 수정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8C37D-6ADA-49EE-B609-6DB056DA936F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543F91A-4A44-48D6-91A7-2A0EAF615EDA}"/>
              </a:ext>
            </a:extLst>
          </p:cNvPr>
          <p:cNvSpPr/>
          <p:nvPr/>
        </p:nvSpPr>
        <p:spPr>
          <a:xfrm>
            <a:off x="905086" y="1196752"/>
            <a:ext cx="7333828" cy="47290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[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예제 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9-9] 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완성된 글쓰기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/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수정 페이지 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write.jsp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)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1: &lt;%@ page language="java"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contentType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="text/html; charset=UTF-8"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2:    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pageEncoding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="UTF-8"%&gt;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3: 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4: &lt;%@ page import="</a:t>
            </a:r>
            <a:r>
              <a:rPr lang="en-US" altLang="ko-KR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java.sql</a:t>
            </a: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.*" %&gt;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5: 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6: &lt;%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7:     // </a:t>
            </a:r>
            <a:r>
              <a:rPr lang="ko-KR" altLang="en-US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글 번호 값 얻기</a:t>
            </a: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주어지지 않았으면 </a:t>
            </a: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0</a:t>
            </a:r>
            <a:r>
              <a:rPr lang="ko-KR" altLang="en-US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으로 설정</a:t>
            </a:r>
          </a:p>
          <a:p>
            <a:pPr fontAlgn="base">
              <a:lnSpc>
                <a:spcPct val="12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</a:t>
            </a: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8:     String </a:t>
            </a:r>
            <a:r>
              <a:rPr lang="en-US" altLang="ko-KR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tmp</a:t>
            </a: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= </a:t>
            </a:r>
            <a:r>
              <a:rPr lang="en-US" altLang="ko-KR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request.getParameter</a:t>
            </a: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("</a:t>
            </a:r>
            <a:r>
              <a:rPr lang="en-US" altLang="ko-KR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num</a:t>
            </a: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");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9:     </a:t>
            </a:r>
            <a:r>
              <a:rPr lang="en-US" altLang="ko-KR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int</a:t>
            </a: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num</a:t>
            </a: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= (</a:t>
            </a:r>
            <a:r>
              <a:rPr lang="en-US" altLang="ko-KR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tmp</a:t>
            </a: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!= null &amp;&amp; </a:t>
            </a:r>
            <a:r>
              <a:rPr lang="en-US" altLang="ko-KR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tmp.length</a:t>
            </a: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() &gt; 0) ? </a:t>
            </a:r>
            <a:r>
              <a:rPr lang="en-US" altLang="ko-KR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Integer.parseInt</a:t>
            </a: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tmp</a:t>
            </a: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)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10:                                                 : 0;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11: 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12:     // </a:t>
            </a:r>
            <a:r>
              <a:rPr lang="ko-KR" altLang="en-US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새 글쓰기 모드를 가정하고 변수 초기값 설정</a:t>
            </a:r>
          </a:p>
          <a:p>
            <a:pPr fontAlgn="base">
              <a:lnSpc>
                <a:spcPct val="12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13:     String writer  = "";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14:     String title   = "";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15:     String content = "";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16:     String action  = "</a:t>
            </a:r>
            <a:r>
              <a:rPr lang="en-US" altLang="ko-KR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insert.jsp</a:t>
            </a: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";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17: </a:t>
            </a:r>
          </a:p>
        </p:txBody>
      </p:sp>
    </p:spTree>
    <p:extLst>
      <p:ext uri="{BB962C8B-B14F-4D97-AF65-F5344CB8AC3E}">
        <p14:creationId xmlns:p14="http://schemas.microsoft.com/office/powerpoint/2010/main" val="1545248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/>
              <a:t>9.1 </a:t>
            </a:r>
            <a:r>
              <a:rPr lang="ko-KR" altLang="en-US" dirty="0"/>
              <a:t>게시판 프로그램 구성과 준비 작업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/>
              <a:t>게시판 프로그램 구성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8C37D-6ADA-49EE-B609-6DB056DA936F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1025" name="_x328169048" descr="EMB0000a4ec219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132856"/>
            <a:ext cx="6944839" cy="33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45329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/>
              <a:t>9.5 </a:t>
            </a:r>
            <a:r>
              <a:rPr lang="ko-KR" altLang="en-US" dirty="0"/>
              <a:t>글 수정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8C37D-6ADA-49EE-B609-6DB056DA936F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543F91A-4A44-48D6-91A7-2A0EAF615EDA}"/>
              </a:ext>
            </a:extLst>
          </p:cNvPr>
          <p:cNvSpPr/>
          <p:nvPr/>
        </p:nvSpPr>
        <p:spPr>
          <a:xfrm>
            <a:off x="905086" y="1196752"/>
            <a:ext cx="7333828" cy="47290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[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예제 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9-9] 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완성된 글쓰기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/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수정 페이지 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write.jsp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)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1: &lt;%@ page language="java"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contentType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="text/html; charset=UTF-8"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2:    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pageEncoding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="UTF-8"%&gt;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3: 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4: &lt;%@ page import="</a:t>
            </a:r>
            <a:r>
              <a:rPr lang="en-US" altLang="ko-KR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java.sql</a:t>
            </a: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.*" %&gt;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5: 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6: &lt;%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7:     // </a:t>
            </a:r>
            <a:r>
              <a:rPr lang="ko-KR" altLang="en-US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글 번호 값 얻기</a:t>
            </a: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주어지지 않았으면 </a:t>
            </a: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0</a:t>
            </a:r>
            <a:r>
              <a:rPr lang="ko-KR" altLang="en-US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으로 설정</a:t>
            </a:r>
          </a:p>
          <a:p>
            <a:pPr fontAlgn="base">
              <a:lnSpc>
                <a:spcPct val="12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</a:t>
            </a: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8:     String </a:t>
            </a:r>
            <a:r>
              <a:rPr lang="en-US" altLang="ko-KR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tmp</a:t>
            </a: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= </a:t>
            </a:r>
            <a:r>
              <a:rPr lang="en-US" altLang="ko-KR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request.getParameter</a:t>
            </a: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("</a:t>
            </a:r>
            <a:r>
              <a:rPr lang="en-US" altLang="ko-KR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num</a:t>
            </a: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");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9:     </a:t>
            </a:r>
            <a:r>
              <a:rPr lang="en-US" altLang="ko-KR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int</a:t>
            </a: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num</a:t>
            </a: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= (</a:t>
            </a:r>
            <a:r>
              <a:rPr lang="en-US" altLang="ko-KR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tmp</a:t>
            </a: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!= null &amp;&amp; </a:t>
            </a:r>
            <a:r>
              <a:rPr lang="en-US" altLang="ko-KR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tmp.length</a:t>
            </a: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() &gt; 0) ? </a:t>
            </a:r>
            <a:r>
              <a:rPr lang="en-US" altLang="ko-KR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Integer.parseInt</a:t>
            </a: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tmp</a:t>
            </a: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)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10:                                                 : 0;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11: 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12:     // </a:t>
            </a:r>
            <a:r>
              <a:rPr lang="ko-KR" altLang="en-US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새 글쓰기 모드를 가정하고 변수 초기값 설정</a:t>
            </a:r>
          </a:p>
          <a:p>
            <a:pPr fontAlgn="base">
              <a:lnSpc>
                <a:spcPct val="12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13:     String writer  = "";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14:     String title   = "";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15:     String content = "";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16:     String action  = "</a:t>
            </a:r>
            <a:r>
              <a:rPr lang="en-US" altLang="ko-KR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insert.jsp</a:t>
            </a: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";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17: </a:t>
            </a:r>
          </a:p>
        </p:txBody>
      </p:sp>
    </p:spTree>
    <p:extLst>
      <p:ext uri="{BB962C8B-B14F-4D97-AF65-F5344CB8AC3E}">
        <p14:creationId xmlns:p14="http://schemas.microsoft.com/office/powerpoint/2010/main" val="14285966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/>
              <a:t>9.5 </a:t>
            </a:r>
            <a:r>
              <a:rPr lang="ko-KR" altLang="en-US" dirty="0"/>
              <a:t>글 수정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8C37D-6ADA-49EE-B609-6DB056DA936F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543F91A-4A44-48D6-91A7-2A0EAF615EDA}"/>
              </a:ext>
            </a:extLst>
          </p:cNvPr>
          <p:cNvSpPr/>
          <p:nvPr/>
        </p:nvSpPr>
        <p:spPr>
          <a:xfrm>
            <a:off x="905086" y="1124744"/>
            <a:ext cx="7333828" cy="49875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18:     // </a:t>
            </a:r>
            <a:r>
              <a:rPr lang="ko-KR" altLang="en-US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글 번호가 주어졌으면</a:t>
            </a: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글 수정 모드</a:t>
            </a:r>
          </a:p>
          <a:p>
            <a:pPr fontAlgn="base">
              <a:lnSpc>
                <a:spcPct val="12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19:     if (</a:t>
            </a:r>
            <a:r>
              <a:rPr lang="en-US" altLang="ko-KR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num</a:t>
            </a: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&gt; 0) {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20: 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21:         </a:t>
            </a:r>
            <a:r>
              <a:rPr lang="en-US" altLang="ko-KR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Class.forName</a:t>
            </a: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("</a:t>
            </a:r>
            <a:r>
              <a:rPr lang="en-US" altLang="ko-KR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org.mariadb.jdbc.Driver</a:t>
            </a: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");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22:         try (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23:             Connection conn = </a:t>
            </a:r>
            <a:r>
              <a:rPr lang="en-US" altLang="ko-KR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DriverManager.getConnection</a:t>
            </a: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(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24:                     "</a:t>
            </a:r>
            <a:r>
              <a:rPr lang="en-US" altLang="ko-KR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jdbc:mariadb</a:t>
            </a: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://localhost:3308/</a:t>
            </a:r>
            <a:r>
              <a:rPr lang="en-US" altLang="ko-KR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jspdb</a:t>
            </a: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", "</a:t>
            </a:r>
            <a:r>
              <a:rPr lang="en-US" altLang="ko-KR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jsp</a:t>
            </a: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", "1234");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25:             Statement </a:t>
            </a:r>
            <a:r>
              <a:rPr lang="en-US" altLang="ko-KR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stmt</a:t>
            </a: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= </a:t>
            </a:r>
            <a:r>
              <a:rPr lang="en-US" altLang="ko-KR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conn.createStatement</a:t>
            </a: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();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26: 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27:             // </a:t>
            </a:r>
            <a:r>
              <a:rPr lang="ko-KR" altLang="en-US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쿼리 실행</a:t>
            </a:r>
          </a:p>
          <a:p>
            <a:pPr fontAlgn="base">
              <a:lnSpc>
                <a:spcPct val="12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28:             </a:t>
            </a:r>
            <a:r>
              <a:rPr lang="en-US" altLang="ko-KR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ResultSet</a:t>
            </a: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rs</a:t>
            </a: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= </a:t>
            </a:r>
            <a:r>
              <a:rPr lang="en-US" altLang="ko-KR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stmt.executeQuery</a:t>
            </a: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(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29:                     "select * from board where </a:t>
            </a:r>
            <a:r>
              <a:rPr lang="en-US" altLang="ko-KR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num</a:t>
            </a: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=" + </a:t>
            </a:r>
            <a:r>
              <a:rPr lang="en-US" altLang="ko-KR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num</a:t>
            </a: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);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30:         ) {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31:             if (</a:t>
            </a:r>
            <a:r>
              <a:rPr lang="en-US" altLang="ko-KR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rs.next</a:t>
            </a: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()) {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32:                 // </a:t>
            </a:r>
            <a:r>
              <a:rPr lang="ko-KR" alt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읽어들인</a:t>
            </a:r>
            <a:r>
              <a:rPr lang="ko-KR" altLang="en-US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글 데이터를 변수에 저장</a:t>
            </a:r>
          </a:p>
          <a:p>
            <a:pPr fontAlgn="base">
              <a:lnSpc>
                <a:spcPct val="12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33:                 writer  = </a:t>
            </a:r>
            <a:r>
              <a:rPr lang="en-US" altLang="ko-KR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rs.getString</a:t>
            </a: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("writer" );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34:                 title   = </a:t>
            </a:r>
            <a:r>
              <a:rPr lang="en-US" altLang="ko-KR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rs.getString</a:t>
            </a: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("title"  );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35:                 content = </a:t>
            </a:r>
            <a:r>
              <a:rPr lang="en-US" altLang="ko-KR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rs.getString</a:t>
            </a: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("content");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36: </a:t>
            </a:r>
          </a:p>
        </p:txBody>
      </p:sp>
    </p:spTree>
    <p:extLst>
      <p:ext uri="{BB962C8B-B14F-4D97-AF65-F5344CB8AC3E}">
        <p14:creationId xmlns:p14="http://schemas.microsoft.com/office/powerpoint/2010/main" val="9968721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/>
              <a:t>9.5 </a:t>
            </a:r>
            <a:r>
              <a:rPr lang="ko-KR" altLang="en-US" dirty="0"/>
              <a:t>글 수정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8C37D-6ADA-49EE-B609-6DB056DA936F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543F91A-4A44-48D6-91A7-2A0EAF615EDA}"/>
              </a:ext>
            </a:extLst>
          </p:cNvPr>
          <p:cNvSpPr/>
          <p:nvPr/>
        </p:nvSpPr>
        <p:spPr>
          <a:xfrm>
            <a:off x="905086" y="1124744"/>
            <a:ext cx="7333828" cy="5504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37:                 // </a:t>
            </a:r>
            <a:r>
              <a:rPr lang="ko-KR" altLang="en-US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글 수정 모드일 때는 저장 버튼을 누르면 </a:t>
            </a: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UPDATE </a:t>
            </a:r>
            <a:r>
              <a:rPr lang="ko-KR" altLang="en-US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실행</a:t>
            </a:r>
          </a:p>
          <a:p>
            <a:pPr fontAlgn="base">
              <a:lnSpc>
                <a:spcPct val="12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38:                 action  = "</a:t>
            </a:r>
            <a:r>
              <a:rPr lang="en-US" altLang="ko-KR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update.jsp?num</a:t>
            </a: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=" + num;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39:             }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40:         } catch(Exception e) {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41:             </a:t>
            </a:r>
            <a:r>
              <a:rPr lang="en-US" altLang="ko-KR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e.printStackTrace</a:t>
            </a: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();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42:         }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43:     }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44: %&gt;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45: 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46: &lt;!DOCTYPE html&gt;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47: &lt;html&gt;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48: &lt;head&gt;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49:     &lt;meta charset="UTF-8"&gt;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50:     &lt;style&gt;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51:         table { width:680px;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text-align:center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; }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52:        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th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  { width:100px;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background-color:cyan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; }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53:         input[type=text],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textarea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{ width:100%; }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54:     &lt;/style&gt;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55: &lt;/head&gt;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56: &lt;body&gt;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57: </a:t>
            </a:r>
          </a:p>
        </p:txBody>
      </p:sp>
    </p:spTree>
    <p:extLst>
      <p:ext uri="{BB962C8B-B14F-4D97-AF65-F5344CB8AC3E}">
        <p14:creationId xmlns:p14="http://schemas.microsoft.com/office/powerpoint/2010/main" val="9405014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/>
              <a:t>9.5 </a:t>
            </a:r>
            <a:r>
              <a:rPr lang="ko-KR" altLang="en-US" dirty="0"/>
              <a:t>글 수정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8C37D-6ADA-49EE-B609-6DB056DA936F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543F91A-4A44-48D6-91A7-2A0EAF615EDA}"/>
              </a:ext>
            </a:extLst>
          </p:cNvPr>
          <p:cNvSpPr/>
          <p:nvPr/>
        </p:nvSpPr>
        <p:spPr>
          <a:xfrm>
            <a:off x="1043608" y="1124744"/>
            <a:ext cx="733382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58: &lt;form method="post" action="&lt;%=action%&gt;"&gt;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59:     &lt;table&gt;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60:         &lt;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tr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61:             &lt;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th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&gt;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제목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&lt;/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th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62:             &lt;td&gt;&lt;input type="text" name="title" 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maxlength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="80"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63:                        value="&lt;%=title%&gt;"&gt;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64:             &lt;/td&gt;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65:         &lt;/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tr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66:         &lt;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tr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67:             &lt;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th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&gt;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작성자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&lt;/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th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68:             &lt;td&gt;&lt;input type="text" name="writer"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maxlength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="20"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69:                        value="&lt;%=writer%&gt;"&gt;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70:             &lt;/td&gt;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71:         &lt;/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tr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72:         &lt;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tr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73:             &lt;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th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&gt;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내용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&lt;/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th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74:             &lt;td&gt;&lt;</a:t>
            </a:r>
            <a:r>
              <a:rPr lang="en-US" altLang="ko-KR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textarea</a:t>
            </a: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name="content" rows="10"&gt;&lt;%=content%&gt;&lt;/</a:t>
            </a:r>
            <a:r>
              <a:rPr lang="en-US" altLang="ko-KR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textarea</a:t>
            </a: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75:             &lt;/td&gt;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76:         &lt;/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tr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77:     &lt;/table&gt;</a:t>
            </a:r>
          </a:p>
        </p:txBody>
      </p:sp>
    </p:spTree>
    <p:extLst>
      <p:ext uri="{BB962C8B-B14F-4D97-AF65-F5344CB8AC3E}">
        <p14:creationId xmlns:p14="http://schemas.microsoft.com/office/powerpoint/2010/main" val="42234599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/>
              <a:t>9.5 </a:t>
            </a:r>
            <a:r>
              <a:rPr lang="ko-KR" altLang="en-US" dirty="0"/>
              <a:t>글 수정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8C37D-6ADA-49EE-B609-6DB056DA936F}" type="slidenum">
              <a:rPr lang="ko-KR" altLang="en-US" smtClean="0"/>
              <a:pPr/>
              <a:t>34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543F91A-4A44-48D6-91A7-2A0EAF615EDA}"/>
              </a:ext>
            </a:extLst>
          </p:cNvPr>
          <p:cNvSpPr/>
          <p:nvPr/>
        </p:nvSpPr>
        <p:spPr>
          <a:xfrm>
            <a:off x="1043608" y="1124744"/>
            <a:ext cx="7333828" cy="2160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78: 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79:     &lt;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br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80:     &lt;input type="submit" value="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저장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"&gt;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81:     &lt;input type="button" value="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취소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"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onclick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="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history.back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()"&gt;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82: &lt;/form&gt;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83: 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84: &lt;/body&gt;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85: &lt;/html&gt;</a:t>
            </a:r>
          </a:p>
        </p:txBody>
      </p:sp>
    </p:spTree>
    <p:extLst>
      <p:ext uri="{BB962C8B-B14F-4D97-AF65-F5344CB8AC3E}">
        <p14:creationId xmlns:p14="http://schemas.microsoft.com/office/powerpoint/2010/main" val="8441990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/>
              <a:t>9.5 </a:t>
            </a:r>
            <a:r>
              <a:rPr lang="ko-KR" altLang="en-US" dirty="0"/>
              <a:t>글 수정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insert.jsp</a:t>
            </a:r>
            <a:r>
              <a:rPr lang="ko-KR" altLang="en-US" dirty="0"/>
              <a:t>를 복사하여 쿼리만 수정하면 완성됨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8C37D-6ADA-49EE-B609-6DB056DA936F}" type="slidenum">
              <a:rPr lang="ko-KR" altLang="en-US" smtClean="0"/>
              <a:pPr/>
              <a:t>35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543F91A-4A44-48D6-91A7-2A0EAF615EDA}"/>
              </a:ext>
            </a:extLst>
          </p:cNvPr>
          <p:cNvSpPr/>
          <p:nvPr/>
        </p:nvSpPr>
        <p:spPr>
          <a:xfrm>
            <a:off x="1115616" y="2276872"/>
            <a:ext cx="7333828" cy="4228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[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예제 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9-11] 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글 수정 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update.jsp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)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1: &lt;%@ page language="java"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contentType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="text/html; charset=UTF-8"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2:    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pageEncoding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="UTF-8"%&gt;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3:     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4: &lt;%@ page import="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java.sql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.*" %&gt;  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5: &lt;%@ page import="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java.time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.*" %&gt;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6:  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7: &lt;%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8:    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request.setCharacterEncoding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("utf-8");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9: 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10:     // 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전달받은 값 읽기</a:t>
            </a:r>
          </a:p>
          <a:p>
            <a:pPr fontAlgn="base">
              <a:lnSpc>
                <a:spcPct val="120000"/>
              </a:lnSpc>
            </a:pP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11:    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int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 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num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   =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Integer.parseInt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request.getParameter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("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num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"));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12:     String writer  =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request.getParameter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("writer" );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13:     String title   =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request.getParameter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("title"  );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14:     String content =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request.getParameter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("content");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15: </a:t>
            </a:r>
          </a:p>
        </p:txBody>
      </p:sp>
    </p:spTree>
    <p:extLst>
      <p:ext uri="{BB962C8B-B14F-4D97-AF65-F5344CB8AC3E}">
        <p14:creationId xmlns:p14="http://schemas.microsoft.com/office/powerpoint/2010/main" val="28055633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/>
              <a:t>9.5 </a:t>
            </a:r>
            <a:r>
              <a:rPr lang="ko-KR" altLang="en-US" dirty="0"/>
              <a:t>글 수정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8C37D-6ADA-49EE-B609-6DB056DA936F}" type="slidenum">
              <a:rPr lang="ko-KR" altLang="en-US" smtClean="0"/>
              <a:pPr/>
              <a:t>36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543F91A-4A44-48D6-91A7-2A0EAF615EDA}"/>
              </a:ext>
            </a:extLst>
          </p:cNvPr>
          <p:cNvSpPr/>
          <p:nvPr/>
        </p:nvSpPr>
        <p:spPr>
          <a:xfrm>
            <a:off x="1043608" y="1124744"/>
            <a:ext cx="733382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16:     // 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빈 칸이 하나라도 있으면 오류 출력하고 종료</a:t>
            </a:r>
          </a:p>
          <a:p>
            <a:pPr fontAlgn="base">
              <a:lnSpc>
                <a:spcPct val="120000"/>
              </a:lnSpc>
            </a:pP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17:     if (writer  == null ||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writer.length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()  == 0 ||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18:         title   == null ||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title.length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()   == 0 ||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19:         content == null ||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content.length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() == 0) {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20: %&gt; 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21:         &lt;script&gt;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22:             alert('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모든 항목이 빈칸 없이 입력되어야 합니다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.');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23:            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history.back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();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24:         &lt;/script&gt;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25: &lt;%        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26:         return;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27:     }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28: 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29:     // 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입력된 내용으로 </a:t>
            </a:r>
            <a:r>
              <a:rPr lang="ko-KR" altLang="en-US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게시글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데이터 업데이트</a:t>
            </a:r>
          </a:p>
          <a:p>
            <a:pPr fontAlgn="base">
              <a:lnSpc>
                <a:spcPct val="120000"/>
              </a:lnSpc>
            </a:pP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30:    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Class.forName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("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org.mariadb.jdbc.Driver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");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31:     try ( 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32:         Connection conn =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DriverManager.getConnection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(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33:                 "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jdbc:mariadb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://localhost:3308/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jspdb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", "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jsp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", "1234");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34:         Statement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stmt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=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conn.createStatement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();            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35:     ) {</a:t>
            </a:r>
          </a:p>
        </p:txBody>
      </p:sp>
    </p:spTree>
    <p:extLst>
      <p:ext uri="{BB962C8B-B14F-4D97-AF65-F5344CB8AC3E}">
        <p14:creationId xmlns:p14="http://schemas.microsoft.com/office/powerpoint/2010/main" val="15052674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/>
              <a:t>9.5 </a:t>
            </a:r>
            <a:r>
              <a:rPr lang="ko-KR" altLang="en-US" dirty="0"/>
              <a:t>글 수정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8C37D-6ADA-49EE-B609-6DB056DA936F}" type="slidenum">
              <a:rPr lang="ko-KR" altLang="en-US" smtClean="0"/>
              <a:pPr/>
              <a:t>37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543F91A-4A44-48D6-91A7-2A0EAF615EDA}"/>
              </a:ext>
            </a:extLst>
          </p:cNvPr>
          <p:cNvSpPr/>
          <p:nvPr/>
        </p:nvSpPr>
        <p:spPr>
          <a:xfrm>
            <a:off x="1043608" y="1124744"/>
            <a:ext cx="7333828" cy="44873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36:         // 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현재 시간 얻기</a:t>
            </a:r>
          </a:p>
          <a:p>
            <a:pPr fontAlgn="base">
              <a:lnSpc>
                <a:spcPct val="120000"/>
              </a:lnSpc>
            </a:pP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37:         String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curTime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=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LocalDate.now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() + " " + 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38:                         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LocalTime.now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().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toString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().substring(0, 8);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39: 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40:         // 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쿼리 실행</a:t>
            </a:r>
          </a:p>
          <a:p>
            <a:pPr fontAlgn="base">
              <a:lnSpc>
                <a:spcPct val="120000"/>
              </a:lnSpc>
            </a:pP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41:        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stmt.executeUpdate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String.format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(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42:                 "update board set writer='%s', title='%s', " +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43:                 "content='%s',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regtime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='%s' where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num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=%d",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44:                 writer, title, content,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curTime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,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num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));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45:     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46:     } catch(Exception e) {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47:        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e.printStackTrace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();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48:     }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49:     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50:     // 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글 보기 화면으로 돌아감</a:t>
            </a:r>
          </a:p>
          <a:p>
            <a:pPr fontAlgn="base">
              <a:lnSpc>
                <a:spcPct val="120000"/>
              </a:lnSpc>
            </a:pP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51:    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response.sendRedirect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("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view.jsp?num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=" +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num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);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52: %&gt; </a:t>
            </a:r>
          </a:p>
        </p:txBody>
      </p:sp>
    </p:spTree>
    <p:extLst>
      <p:ext uri="{BB962C8B-B14F-4D97-AF65-F5344CB8AC3E}">
        <p14:creationId xmlns:p14="http://schemas.microsoft.com/office/powerpoint/2010/main" val="33414514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/>
              <a:t>9.6 </a:t>
            </a:r>
            <a:r>
              <a:rPr lang="ko-KR" altLang="en-US" dirty="0"/>
              <a:t>글 삭제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insert.jsp</a:t>
            </a:r>
            <a:r>
              <a:rPr lang="ko-KR" altLang="en-US" dirty="0"/>
              <a:t>를 복사하여 쿼리만 수정하면 완성됨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8C37D-6ADA-49EE-B609-6DB056DA936F}" type="slidenum">
              <a:rPr lang="ko-KR" altLang="en-US" smtClean="0"/>
              <a:pPr/>
              <a:t>38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543F91A-4A44-48D6-91A7-2A0EAF615EDA}"/>
              </a:ext>
            </a:extLst>
          </p:cNvPr>
          <p:cNvSpPr/>
          <p:nvPr/>
        </p:nvSpPr>
        <p:spPr>
          <a:xfrm>
            <a:off x="1115616" y="1634071"/>
            <a:ext cx="7333828" cy="49875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[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예제 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9-12] 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글 삭제 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delete.jsp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)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1: &lt;%@ page language="java"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contentType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="text/html; charset=UTF-8"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2:    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pageEncoding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="UTF-8"%&gt;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3:     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4: &lt;%@ page import="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java.sql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.*" %&gt;  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5:     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6: &lt;%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7:     // 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지정된 글 번호 얻기</a:t>
            </a:r>
          </a:p>
          <a:p>
            <a:pPr fontAlgn="base">
              <a:lnSpc>
                <a:spcPct val="120000"/>
              </a:lnSpc>
            </a:pP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8:    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int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num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=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Integer.parseInt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request.getParameter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("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num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"));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9: 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10:     // 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지정된 글 번호의 레코드를 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DB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에서 삭제</a:t>
            </a:r>
          </a:p>
          <a:p>
            <a:pPr fontAlgn="base">
              <a:lnSpc>
                <a:spcPct val="120000"/>
              </a:lnSpc>
            </a:pP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11:    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Class.forName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("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org.mariadb.jdbc.Driver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");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12:     try ( 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13:         Connection conn =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DriverManager.getConnection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(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14:                 "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jdbc:mariadb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://localhost:3308/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jspdb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", "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jsp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", "1234");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15:         Statement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stmt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=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conn.createStatement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();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16:     ) {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17:         // 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쿼리 실행</a:t>
            </a:r>
          </a:p>
          <a:p>
            <a:pPr fontAlgn="base">
              <a:lnSpc>
                <a:spcPct val="120000"/>
              </a:lnSpc>
            </a:pP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18:        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stmt.executeUpdate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("delete from board where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num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=" +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num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0357974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/>
              <a:t>9.6 </a:t>
            </a:r>
            <a:r>
              <a:rPr lang="ko-KR" altLang="en-US" dirty="0"/>
              <a:t>글 삭제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8C37D-6ADA-49EE-B609-6DB056DA936F}" type="slidenum">
              <a:rPr lang="ko-KR" altLang="en-US" smtClean="0"/>
              <a:pPr/>
              <a:t>39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543F91A-4A44-48D6-91A7-2A0EAF615EDA}"/>
              </a:ext>
            </a:extLst>
          </p:cNvPr>
          <p:cNvSpPr/>
          <p:nvPr/>
        </p:nvSpPr>
        <p:spPr>
          <a:xfrm>
            <a:off x="1043608" y="1124744"/>
            <a:ext cx="7333828" cy="2143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19:         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20:     } catch(Exception e) {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21:        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e.printStackTrace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();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22:     }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23:     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24:     // 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목록보기 화면으로 돌아감</a:t>
            </a:r>
          </a:p>
          <a:p>
            <a:pPr fontAlgn="base">
              <a:lnSpc>
                <a:spcPct val="120000"/>
              </a:lnSpc>
            </a:pP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25:    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response.sendRedirect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("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list.jsp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");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26: %&gt;</a:t>
            </a:r>
          </a:p>
        </p:txBody>
      </p:sp>
    </p:spTree>
    <p:extLst>
      <p:ext uri="{BB962C8B-B14F-4D97-AF65-F5344CB8AC3E}">
        <p14:creationId xmlns:p14="http://schemas.microsoft.com/office/powerpoint/2010/main" val="547220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/>
              <a:t>9.1 </a:t>
            </a:r>
            <a:r>
              <a:rPr lang="ko-KR" altLang="en-US" dirty="0"/>
              <a:t>게시판 프로그램 구성과 준비 작업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/>
              <a:t>게시판 프로그램 화면 흐름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8C37D-6ADA-49EE-B609-6DB056DA936F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2049" name="_x325957696" descr="EMB0000a4ec219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988840"/>
            <a:ext cx="8303612" cy="39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24130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>
              <a:buFont typeface="+mj-lt"/>
              <a:buAutoNum type="arabicPeriod"/>
            </a:pPr>
            <a:r>
              <a:rPr lang="en-US" altLang="ko-KR" dirty="0"/>
              <a:t>8</a:t>
            </a:r>
            <a:r>
              <a:rPr lang="ko-KR" altLang="en-US" dirty="0"/>
              <a:t>장에서 만들었던 회원 가입과 로그인 프로그램을 게시판에 붙여 보시오</a:t>
            </a:r>
            <a:r>
              <a:rPr lang="en-US" altLang="ko-KR" dirty="0"/>
              <a:t>. </a:t>
            </a:r>
            <a:r>
              <a:rPr lang="en-US" altLang="ko-KR" dirty="0" err="1"/>
              <a:t>board.jsp</a:t>
            </a:r>
            <a:r>
              <a:rPr lang="ko-KR" altLang="en-US" dirty="0"/>
              <a:t>에 다음과 같이 </a:t>
            </a:r>
            <a:r>
              <a:rPr lang="en-US" altLang="ko-KR" dirty="0"/>
              <a:t>iframe</a:t>
            </a:r>
            <a:r>
              <a:rPr lang="ko-KR" altLang="en-US" dirty="0"/>
              <a:t>을 넣으면</a:t>
            </a:r>
            <a:r>
              <a:rPr lang="en-US" altLang="ko-KR" dirty="0"/>
              <a:t>, </a:t>
            </a:r>
            <a:r>
              <a:rPr lang="ko-KR" altLang="en-US" dirty="0"/>
              <a:t>로그인 프로그램을 손대지 않고도 서로 간섭없이 두 개의 프로그램이 하나의 화면 안에서 돌아갈 수 있도록 할 수 있습니다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457200" lvl="1" indent="0" fontAlgn="base">
              <a:buNone/>
            </a:pPr>
            <a:r>
              <a:rPr lang="en-US" altLang="ko-KR" dirty="0"/>
              <a:t>&lt;iframe style="width:100%;height:60px;border:0;" </a:t>
            </a:r>
            <a:endParaRPr lang="ko-KR" altLang="en-US" dirty="0"/>
          </a:p>
          <a:p>
            <a:pPr marL="457200" lvl="1" indent="0" fontAlgn="base">
              <a:buNone/>
            </a:pPr>
            <a:r>
              <a:rPr lang="en-US" altLang="ko-KR" dirty="0" err="1"/>
              <a:t>src</a:t>
            </a:r>
            <a:r>
              <a:rPr lang="en-US" altLang="ko-KR" dirty="0"/>
              <a:t>="../member/</a:t>
            </a:r>
            <a:r>
              <a:rPr lang="en-US" altLang="ko-KR" dirty="0" err="1"/>
              <a:t>login_main.jsp</a:t>
            </a:r>
            <a:r>
              <a:rPr lang="en-US" altLang="ko-KR" dirty="0"/>
              <a:t>"&gt;&lt;/iframe&gt;</a:t>
            </a:r>
            <a:endParaRPr lang="ko-KR" altLang="en-US" dirty="0"/>
          </a:p>
          <a:p>
            <a:pPr fontAlgn="base">
              <a:buFont typeface="+mj-lt"/>
              <a:buAutoNum type="arabicPeriod"/>
            </a:pPr>
            <a:r>
              <a:rPr lang="ko-KR" altLang="en-US" dirty="0" err="1"/>
              <a:t>게시글</a:t>
            </a:r>
            <a:r>
              <a:rPr lang="ko-KR" altLang="en-US" dirty="0"/>
              <a:t> 리스트 화면에서 사용자가 로그인했을 때만 “글쓰기” 버튼이 보이도록 수정해 보시오</a:t>
            </a:r>
            <a:r>
              <a:rPr lang="en-US" altLang="ko-KR" dirty="0"/>
              <a:t>. </a:t>
            </a:r>
            <a:r>
              <a:rPr lang="ko-KR" altLang="en-US" dirty="0"/>
              <a:t>로그인한 사용자만 글을 쓸 수 있도록 하기 위한 것입니다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>
              <a:buFont typeface="+mj-lt"/>
              <a:buAutoNum type="arabicPeriod"/>
            </a:pPr>
            <a:r>
              <a:rPr lang="ko-KR" altLang="en-US" dirty="0"/>
              <a:t>새 글쓰기 양식에 현재 로그인한 사용자의 이름이 자동으로 들어가고</a:t>
            </a:r>
            <a:r>
              <a:rPr lang="en-US" altLang="ko-KR" dirty="0"/>
              <a:t>, </a:t>
            </a:r>
            <a:r>
              <a:rPr lang="ko-KR" altLang="en-US" dirty="0"/>
              <a:t>사용자가 마음대로 변경할 수 없도록 수정해 보시오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8C37D-6ADA-49EE-B609-6DB056DA936F}" type="slidenum">
              <a:rPr lang="ko-KR" altLang="en-US" smtClean="0"/>
              <a:pPr/>
              <a:t>40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97394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>
              <a:buFont typeface="+mj-lt"/>
              <a:buAutoNum type="arabicPeriod" startAt="4"/>
            </a:pPr>
            <a:r>
              <a:rPr lang="ko-KR" altLang="en-US" dirty="0"/>
              <a:t>새 글을 저장할 때</a:t>
            </a:r>
            <a:r>
              <a:rPr lang="en-US" altLang="ko-KR" dirty="0"/>
              <a:t>, </a:t>
            </a:r>
            <a:r>
              <a:rPr lang="ko-KR" altLang="en-US" dirty="0"/>
              <a:t>작성자</a:t>
            </a:r>
            <a:r>
              <a:rPr lang="en-US" altLang="ko-KR" dirty="0"/>
              <a:t>(</a:t>
            </a:r>
            <a:r>
              <a:rPr lang="ko-KR" altLang="en-US" dirty="0"/>
              <a:t>현재 로그인한 사용자</a:t>
            </a:r>
            <a:r>
              <a:rPr lang="en-US" altLang="ko-KR" dirty="0"/>
              <a:t>)</a:t>
            </a:r>
            <a:r>
              <a:rPr lang="ko-KR" altLang="en-US" dirty="0"/>
              <a:t>의 </a:t>
            </a:r>
            <a:r>
              <a:rPr lang="en-US" altLang="ko-KR" dirty="0"/>
              <a:t>ID</a:t>
            </a:r>
            <a:r>
              <a:rPr lang="ko-KR" altLang="en-US" dirty="0"/>
              <a:t>도 저장되도록 수정해 보시오</a:t>
            </a:r>
            <a:r>
              <a:rPr lang="en-US" altLang="ko-KR" dirty="0"/>
              <a:t>. </a:t>
            </a:r>
            <a:r>
              <a:rPr lang="ko-KR" altLang="en-US" dirty="0"/>
              <a:t>이를 위해서는 작성자의 </a:t>
            </a:r>
            <a:r>
              <a:rPr lang="en-US" altLang="ko-KR" dirty="0"/>
              <a:t>ID</a:t>
            </a:r>
            <a:r>
              <a:rPr lang="ko-KR" altLang="en-US" dirty="0"/>
              <a:t>를 저장할 필드가 게시판 테이블에 있어야 합니다</a:t>
            </a:r>
            <a:r>
              <a:rPr lang="en-US" altLang="ko-KR" dirty="0"/>
              <a:t>. </a:t>
            </a:r>
            <a:r>
              <a:rPr lang="ko-KR" altLang="en-US" dirty="0"/>
              <a:t>이미 만들어둔 테이블에 필드를 추가하는 쿼리의 형식은 다음과 같습니다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457200" lvl="1" indent="0" fontAlgn="base">
              <a:buNone/>
            </a:pPr>
            <a:r>
              <a:rPr lang="en-US" altLang="ko-KR" dirty="0"/>
              <a:t>alter table [</a:t>
            </a:r>
            <a:r>
              <a:rPr lang="ko-KR" altLang="en-US" dirty="0" err="1"/>
              <a:t>테이블명</a:t>
            </a:r>
            <a:r>
              <a:rPr lang="en-US" altLang="ko-KR" dirty="0"/>
              <a:t>] add [</a:t>
            </a:r>
            <a:r>
              <a:rPr lang="ko-KR" altLang="en-US" dirty="0" err="1"/>
              <a:t>필드명</a:t>
            </a:r>
            <a:r>
              <a:rPr lang="en-US" altLang="ko-KR" dirty="0"/>
              <a:t>] [</a:t>
            </a:r>
            <a:r>
              <a:rPr lang="ko-KR" altLang="en-US" dirty="0"/>
              <a:t>타입</a:t>
            </a:r>
            <a:r>
              <a:rPr lang="en-US" altLang="ko-KR" dirty="0"/>
              <a:t>] [</a:t>
            </a:r>
            <a:r>
              <a:rPr lang="ko-KR" altLang="en-US" dirty="0"/>
              <a:t>옵션</a:t>
            </a:r>
            <a:r>
              <a:rPr lang="en-US" altLang="ko-KR" dirty="0"/>
              <a:t>]; </a:t>
            </a:r>
            <a:endParaRPr lang="ko-KR" altLang="en-US" dirty="0"/>
          </a:p>
          <a:p>
            <a:pPr marL="457200" lvl="1" indent="0" fontAlgn="base">
              <a:buNone/>
            </a:pPr>
            <a:r>
              <a:rPr lang="ko-KR" altLang="en-US" dirty="0"/>
              <a:t>따라서 다음 쿼리를 실행하면 </a:t>
            </a:r>
            <a:r>
              <a:rPr lang="en-US" altLang="ko-KR" dirty="0" err="1"/>
              <a:t>userid</a:t>
            </a:r>
            <a:r>
              <a:rPr lang="ko-KR" altLang="en-US" dirty="0"/>
              <a:t>라는 필드를 </a:t>
            </a:r>
            <a:r>
              <a:rPr lang="en-US" altLang="ko-KR" dirty="0"/>
              <a:t>board </a:t>
            </a:r>
            <a:r>
              <a:rPr lang="ko-KR" altLang="en-US" dirty="0"/>
              <a:t>테이블에 추가할 수 있습니다</a:t>
            </a:r>
            <a:r>
              <a:rPr lang="en-US" altLang="ko-KR" dirty="0"/>
              <a:t>. </a:t>
            </a:r>
            <a:r>
              <a:rPr lang="ko-KR" altLang="en-US" dirty="0"/>
              <a:t>이미 만들어진 레코드의 </a:t>
            </a:r>
            <a:r>
              <a:rPr lang="en-US" altLang="ko-KR" dirty="0" err="1"/>
              <a:t>userid</a:t>
            </a:r>
            <a:r>
              <a:rPr lang="en-US" altLang="ko-KR" dirty="0"/>
              <a:t> </a:t>
            </a:r>
            <a:r>
              <a:rPr lang="ko-KR" altLang="en-US" dirty="0"/>
              <a:t>필드에는 ‘</a:t>
            </a:r>
            <a:r>
              <a:rPr lang="en-US" altLang="ko-KR" dirty="0"/>
              <a:t>admin’</a:t>
            </a:r>
            <a:r>
              <a:rPr lang="ko-KR" altLang="en-US" dirty="0"/>
              <a:t>이 들어갑니다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457200" lvl="1" indent="0" fontAlgn="base">
              <a:buNone/>
            </a:pPr>
            <a:r>
              <a:rPr lang="en-US" altLang="ko-KR" dirty="0"/>
              <a:t>alter table board add </a:t>
            </a:r>
            <a:r>
              <a:rPr lang="en-US" altLang="ko-KR" dirty="0" err="1"/>
              <a:t>userid</a:t>
            </a:r>
            <a:r>
              <a:rPr lang="en-US" altLang="ko-KR" dirty="0"/>
              <a:t> varchar(20) not null default 'admin'; </a:t>
            </a:r>
            <a:endParaRPr lang="ko-KR" altLang="en-US" dirty="0"/>
          </a:p>
          <a:p>
            <a:pPr fontAlgn="base">
              <a:buFont typeface="+mj-lt"/>
              <a:buAutoNum type="arabicPeriod" startAt="4"/>
            </a:pPr>
            <a:r>
              <a:rPr lang="ko-KR" altLang="en-US" dirty="0"/>
              <a:t>글 내용 보기 페이지에서</a:t>
            </a:r>
            <a:r>
              <a:rPr lang="en-US" altLang="ko-KR" dirty="0"/>
              <a:t>, </a:t>
            </a:r>
            <a:r>
              <a:rPr lang="ko-KR" altLang="en-US" dirty="0"/>
              <a:t>현재 로그인한 사용자가 </a:t>
            </a:r>
            <a:r>
              <a:rPr lang="ko-KR" altLang="en-US" dirty="0" err="1"/>
              <a:t>관리자거나</a:t>
            </a:r>
            <a:r>
              <a:rPr lang="ko-KR" altLang="en-US" dirty="0"/>
              <a:t> 해당 글의 작성자일 때만 수정과 삭제 버튼이 나타나도록 수정해 보시오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8C37D-6ADA-49EE-B609-6DB056DA936F}" type="slidenum">
              <a:rPr lang="ko-KR" altLang="en-US" smtClean="0"/>
              <a:pPr/>
              <a:t>41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2439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/>
              <a:t>9.1 </a:t>
            </a:r>
            <a:r>
              <a:rPr lang="ko-KR" altLang="en-US" dirty="0"/>
              <a:t>게시판 프로그램 구성과 준비 작업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/>
              <a:t>게시판을 구성하는 </a:t>
            </a:r>
            <a:r>
              <a:rPr lang="en-US" altLang="ko-KR" dirty="0"/>
              <a:t>JSP  </a:t>
            </a:r>
            <a:r>
              <a:rPr lang="ko-KR" altLang="en-US" dirty="0"/>
              <a:t>파일들과</a:t>
            </a:r>
            <a:r>
              <a:rPr lang="en-US" altLang="ko-KR" dirty="0"/>
              <a:t> </a:t>
            </a:r>
            <a:r>
              <a:rPr lang="ko-KR" altLang="en-US" dirty="0"/>
              <a:t>각각의 역할</a:t>
            </a:r>
            <a:endParaRPr lang="en-US" altLang="ko-KR" dirty="0"/>
          </a:p>
          <a:p>
            <a:pPr lvl="1" fontAlgn="base"/>
            <a:r>
              <a:rPr lang="en-US" altLang="ko-KR" dirty="0"/>
              <a:t>board </a:t>
            </a:r>
            <a:r>
              <a:rPr lang="ko-KR" altLang="en-US" dirty="0"/>
              <a:t>폴더를 따로 만들어 작업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8C37D-6ADA-49EE-B609-6DB056DA936F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8747243"/>
              </p:ext>
            </p:extLst>
          </p:nvPr>
        </p:nvGraphicFramePr>
        <p:xfrm>
          <a:off x="1061085" y="2348880"/>
          <a:ext cx="7021830" cy="2340930"/>
        </p:xfrm>
        <a:graphic>
          <a:graphicData uri="http://schemas.openxmlformats.org/drawingml/2006/table">
            <a:tbl>
              <a:tblPr/>
              <a:tblGrid>
                <a:gridCol w="1494691">
                  <a:extLst>
                    <a:ext uri="{9D8B030D-6E8A-4147-A177-3AD203B41FA5}">
                      <a16:colId xmlns:a16="http://schemas.microsoft.com/office/drawing/2014/main" val="610037321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4043378553"/>
                    </a:ext>
                  </a:extLst>
                </a:gridCol>
                <a:gridCol w="4230995">
                  <a:extLst>
                    <a:ext uri="{9D8B030D-6E8A-4147-A177-3AD203B41FA5}">
                      <a16:colId xmlns:a16="http://schemas.microsoft.com/office/drawing/2014/main" val="1014843781"/>
                    </a:ext>
                  </a:extLst>
                </a:gridCol>
              </a:tblGrid>
              <a:tr h="2346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구분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파일명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역할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3955024"/>
                  </a:ext>
                </a:extLst>
              </a:tr>
              <a:tr h="234696">
                <a:tc row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직접 화면에 출력하는 프로그램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list.jsp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등록된 글들의 리스트를 보여줌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9870974"/>
                  </a:ext>
                </a:extLst>
              </a:tr>
              <a:tr h="2346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view.jsp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하나의 글 내용을 보여줌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5571737"/>
                  </a:ext>
                </a:extLst>
              </a:tr>
              <a:tr h="2346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write.jsp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글쓰기 또는 수정 양식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7540430"/>
                  </a:ext>
                </a:extLst>
              </a:tr>
              <a:tr h="234696">
                <a:tc row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독자적인 화면 출력이 없는 프로그램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insert.jsp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write.jsp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에 입력된 글을 데이터베이스에 추가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2651211"/>
                  </a:ext>
                </a:extLst>
              </a:tr>
              <a:tr h="2346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update.jsp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write.jsp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에 입력된 글을 데이터베이스에 업데이트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4999693"/>
                  </a:ext>
                </a:extLst>
              </a:tr>
              <a:tr h="2346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delete.jsp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하나의 글을 데이터베이스에서 삭제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11979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5226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/>
              <a:t>9.1 </a:t>
            </a:r>
            <a:r>
              <a:rPr lang="ko-KR" altLang="en-US" dirty="0"/>
              <a:t>게시판 프로그램 구성과 준비 작업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/>
              <a:t>테이블 및 샘플 데이터 생성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8C37D-6ADA-49EE-B609-6DB056DA936F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543F91A-4A44-48D6-91A7-2A0EAF615EDA}"/>
              </a:ext>
            </a:extLst>
          </p:cNvPr>
          <p:cNvSpPr/>
          <p:nvPr/>
        </p:nvSpPr>
        <p:spPr>
          <a:xfrm>
            <a:off x="905086" y="1675963"/>
            <a:ext cx="7333828" cy="49875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[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예제 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9-2] 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게시판 테이블 및 샘플 데이터 생성 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board.sql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)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1: create table board (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2:    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num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  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int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       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auto_increment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primary key,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3:     writer  varchar(20),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4:     title   varchar(60),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5:     content text,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6:    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regtime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varchar(20),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7:     hits   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int</a:t>
            </a:r>
            <a:endParaRPr lang="en-US" altLang="ko-KR" sz="1400" dirty="0">
              <a:latin typeface="D2Coding" panose="020B0609020101020101" pitchFamily="49" charset="-127"/>
              <a:ea typeface="D2Coding" panose="020B0609020101020101" pitchFamily="49" charset="-127"/>
              <a:cs typeface="Consolas" panose="020B0609020204030204" pitchFamily="49" charset="0"/>
            </a:endParaRP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8: );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9: 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10: insert into board values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11:     (1, '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홍길동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', '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글 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1', '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글의 내용 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1', '2017-07-30 10:10:11', 0),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12:     (2, '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이순신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', '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글 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2', '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글의 내용 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2', '2017-07-30 10:10:12', 0),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13:     (3, '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강감찬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', '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글 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3', '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글의 내용 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3', '2017-07-30 10:10:13', 0),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14:     (4, '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김수로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', '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글 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4', '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글의 내용 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4', '2017-07-30 10:10:14', 0),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15:     (5, '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장길산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', '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글 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5', '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글의 내용 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5', '2017-07-30 10:10:15', 0),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16:     (6, '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김수로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', '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글 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6', '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글의 내용 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6', '2017-07-30 10:10:16', 0),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17:     (7, '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홍길동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', '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글 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7', '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글의 내용 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7', '2017-07-30 10:10:17', 0),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18:     (8, '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이순신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', '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글 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8', '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글의 내용 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8', '2017-07-30 10:10:18', 0);</a:t>
            </a:r>
          </a:p>
        </p:txBody>
      </p:sp>
    </p:spTree>
    <p:extLst>
      <p:ext uri="{BB962C8B-B14F-4D97-AF65-F5344CB8AC3E}">
        <p14:creationId xmlns:p14="http://schemas.microsoft.com/office/powerpoint/2010/main" val="1980472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/>
              <a:t>9.1 </a:t>
            </a:r>
            <a:r>
              <a:rPr lang="ko-KR" altLang="en-US" dirty="0"/>
              <a:t>게시판 프로그램 구성과 준비 작업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dirty="0"/>
              <a:t>HTML </a:t>
            </a:r>
            <a:r>
              <a:rPr lang="ko-KR" altLang="en-US" dirty="0"/>
              <a:t>템플릿 </a:t>
            </a:r>
            <a:r>
              <a:rPr lang="en-US" altLang="ko-KR" dirty="0"/>
              <a:t>3</a:t>
            </a:r>
            <a:r>
              <a:rPr lang="ko-KR" altLang="en-US" dirty="0"/>
              <a:t>개 준비 </a:t>
            </a:r>
            <a:r>
              <a:rPr lang="en-US" altLang="ko-KR" dirty="0"/>
              <a:t>: </a:t>
            </a:r>
            <a:r>
              <a:rPr lang="ko-KR" altLang="en-US" dirty="0" err="1"/>
              <a:t>게시글</a:t>
            </a:r>
            <a:r>
              <a:rPr lang="ko-KR" altLang="en-US" dirty="0"/>
              <a:t> 리스트</a:t>
            </a:r>
            <a:r>
              <a:rPr lang="en-US" altLang="ko-KR" dirty="0"/>
              <a:t>, </a:t>
            </a:r>
            <a:r>
              <a:rPr lang="ko-KR" altLang="en-US" dirty="0"/>
              <a:t>글 내용 보기</a:t>
            </a:r>
            <a:r>
              <a:rPr lang="en-US" altLang="ko-KR" dirty="0"/>
              <a:t>, </a:t>
            </a:r>
            <a:r>
              <a:rPr lang="ko-KR" altLang="en-US" dirty="0"/>
              <a:t>글쓰기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8C37D-6ADA-49EE-B609-6DB056DA936F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543F91A-4A44-48D6-91A7-2A0EAF615EDA}"/>
              </a:ext>
            </a:extLst>
          </p:cNvPr>
          <p:cNvSpPr/>
          <p:nvPr/>
        </p:nvSpPr>
        <p:spPr>
          <a:xfrm>
            <a:off x="905086" y="1675963"/>
            <a:ext cx="7333828" cy="4470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[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예제 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9-3] </a:t>
            </a:r>
            <a:r>
              <a:rPr lang="ko-KR" altLang="en-US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게시글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리스트 화면 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list.jsp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)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1: &lt;%@ page language="java"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contentType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="text/html; charset=UTF-8"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2:    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pageEncoding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="UTF-8"%&gt;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3: 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4: &lt;!DOCTYPE html&gt;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5: &lt;html&gt;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6: &lt;head&gt;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7:     &lt;meta charset="UTF-8"&gt;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8:     &lt;style&gt;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9:         table     { width:680px;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text-align:center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; }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10:        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th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      {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background-color:cyan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; }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11:         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12:         .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num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    { width: 80px; }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13:         .title    { width:230px; }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14:         .writer   { width:100px; }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15:         .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regtime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{ width:180px; }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16: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4035212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/>
              <a:t>9.1 </a:t>
            </a:r>
            <a:r>
              <a:rPr lang="ko-KR" altLang="en-US" dirty="0"/>
              <a:t>게시판 프로그램 구성과 준비 작업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8C37D-6ADA-49EE-B609-6DB056DA936F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543F91A-4A44-48D6-91A7-2A0EAF615EDA}"/>
              </a:ext>
            </a:extLst>
          </p:cNvPr>
          <p:cNvSpPr/>
          <p:nvPr/>
        </p:nvSpPr>
        <p:spPr>
          <a:xfrm>
            <a:off x="905086" y="1196752"/>
            <a:ext cx="733382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17:         a:link    {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text-decoration:none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;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color:blue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; }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18:         a:visited {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text-decoration:none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;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color:gray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; }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19:         a:hover   {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text-decoration:none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;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color:red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;  }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20:     &lt;/style&gt;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21: &lt;/head&gt;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22: &lt;body&gt;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23: 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24: &lt;table&gt;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25:     &lt;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tr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26:         &lt;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th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class="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num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"    &gt;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번호    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&lt;/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th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27:         &lt;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th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class="title"  &gt;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제목    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&lt;/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th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28:         &lt;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th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class="writer" &gt;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작성자  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&lt;/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th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29:         &lt;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th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class="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regtime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"&gt;</a:t>
            </a:r>
            <a:r>
              <a:rPr lang="ko-KR" altLang="en-US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작성일시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&lt;/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th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30:         &lt;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th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              &gt;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조회수  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&lt;/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th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31:     &lt;/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tr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32:     &lt;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tr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33:         &lt;td&gt;3&lt;/td&gt;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34:         &lt;td style="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text-align:left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;"&gt;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35:             &lt;a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href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="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view.jsp?num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=3"&gt;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글 제목 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3&lt;/a&gt;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36:         &lt;/td&gt;</a:t>
            </a:r>
          </a:p>
        </p:txBody>
      </p:sp>
    </p:spTree>
    <p:extLst>
      <p:ext uri="{BB962C8B-B14F-4D97-AF65-F5344CB8AC3E}">
        <p14:creationId xmlns:p14="http://schemas.microsoft.com/office/powerpoint/2010/main" val="3550955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/>
              <a:t>9.1 </a:t>
            </a:r>
            <a:r>
              <a:rPr lang="ko-KR" altLang="en-US" dirty="0"/>
              <a:t>게시판 프로그램 구성과 준비 작업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8C37D-6ADA-49EE-B609-6DB056DA936F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543F91A-4A44-48D6-91A7-2A0EAF615EDA}"/>
              </a:ext>
            </a:extLst>
          </p:cNvPr>
          <p:cNvSpPr/>
          <p:nvPr/>
        </p:nvSpPr>
        <p:spPr>
          <a:xfrm>
            <a:off x="905086" y="1196752"/>
            <a:ext cx="733382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37:         &lt;td&gt;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홍길동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&lt;/td&gt;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38:         &lt;td&gt;2020-02-06 17:31:25&lt;/td&gt;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39:         &lt;td&gt;12&lt;/td&gt;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40:     &lt;/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tr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41:     &lt;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tr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42:         &lt;td&gt;2&lt;/td&gt;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43:         &lt;td style="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text-align:left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;"&gt;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44:             &lt;a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href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="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view.jsp?num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=3"&gt;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글 제목 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2&lt;/a&gt;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45:         &lt;/td&gt;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46:         &lt;td&gt;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장길산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&lt;/td&gt;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47:         &lt;td&gt;2020-02-06 14:32:25&lt;/td&gt;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48:         &lt;td&gt;31&lt;/td&gt;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49:     &lt;/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tr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50: &lt;/table&gt;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51: 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52: &lt;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br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53: &lt;input type="button" value="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글쓰기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"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onclick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="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location.href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='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write.jsp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'"&gt;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54: 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55: &lt;/body&gt;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56: &lt;/html&gt;</a:t>
            </a:r>
          </a:p>
        </p:txBody>
      </p:sp>
      <p:pic>
        <p:nvPicPr>
          <p:cNvPr id="8193" name="_x408161304" descr="EMB0000a4ec219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0825" y="4221088"/>
            <a:ext cx="4625975" cy="900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5435513"/>
      </p:ext>
    </p:extLst>
  </p:cSld>
  <p:clrMapOvr>
    <a:masterClrMapping/>
  </p:clrMapOvr>
</p:sld>
</file>

<file path=ppt/theme/theme1.xml><?xml version="1.0" encoding="utf-8"?>
<a:theme xmlns:a="http://schemas.openxmlformats.org/drawingml/2006/main" name="매크로">
  <a:themeElements>
    <a:clrScheme name="매크로">
      <a:dk1>
        <a:sysClr val="windowText" lastClr="000000"/>
      </a:dk1>
      <a:lt1>
        <a:sysClr val="window" lastClr="FFFFFF"/>
      </a:lt1>
      <a:dk2>
        <a:srgbClr val="3F3F4D"/>
      </a:dk2>
      <a:lt2>
        <a:srgbClr val="DDDDDD"/>
      </a:lt2>
      <a:accent1>
        <a:srgbClr val="A51009"/>
      </a:accent1>
      <a:accent2>
        <a:srgbClr val="DE7014"/>
      </a:accent2>
      <a:accent3>
        <a:srgbClr val="704836"/>
      </a:accent3>
      <a:accent4>
        <a:srgbClr val="F2B431"/>
      </a:accent4>
      <a:accent5>
        <a:srgbClr val="7F221D"/>
      </a:accent5>
      <a:accent6>
        <a:srgbClr val="CDAC77"/>
      </a:accent6>
      <a:hlink>
        <a:srgbClr val="F5B123"/>
      </a:hlink>
      <a:folHlink>
        <a:srgbClr val="E19B0B"/>
      </a:folHlink>
    </a:clrScheme>
    <a:fontScheme name="매크로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매크로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300000"/>
              </a:schemeClr>
            </a:gs>
            <a:gs pos="100000">
              <a:schemeClr val="phClr">
                <a:tint val="80000"/>
                <a:satMod val="15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hade val="90000"/>
                <a:satMod val="300000"/>
              </a:schemeClr>
            </a:gs>
            <a:gs pos="100000">
              <a:schemeClr val="phClr">
                <a:satMod val="150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70000"/>
              </a:srgbClr>
            </a:outerShdw>
          </a:effectLst>
        </a:effectStyle>
        <a:effectStyle>
          <a:effectLst>
            <a:outerShdw blurRad="25400" dist="254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contourW="15875" prstMaterial="softmetal">
            <a:bevelT w="25400" h="19050" prst="angle"/>
            <a:contourClr>
              <a:schemeClr val="phClr">
                <a:shade val="30000"/>
              </a:schemeClr>
            </a:contourClr>
          </a:sp3d>
        </a:effectStyle>
        <a:effectStyle>
          <a:effectLst>
            <a:outerShdw blurRad="254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contourW="19050" prstMaterial="metal">
            <a:bevelT w="63500" h="31750" prst="angle"/>
            <a:contourClr>
              <a:schemeClr val="phClr">
                <a:shade val="25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7000"/>
                <a:shade val="93000"/>
                <a:satMod val="110000"/>
                <a:lumMod val="90000"/>
              </a:schemeClr>
            </a:gs>
            <a:gs pos="76000">
              <a:schemeClr val="phClr">
                <a:tint val="85000"/>
                <a:shade val="75000"/>
                <a:satMod val="120000"/>
              </a:schemeClr>
            </a:gs>
            <a:gs pos="100000">
              <a:schemeClr val="phClr">
                <a:tint val="86000"/>
                <a:shade val="50000"/>
                <a:satMod val="13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35000"/>
                <a:satMod val="146000"/>
                <a:lumMod val="101000"/>
              </a:schemeClr>
            </a:gs>
            <a:gs pos="26000">
              <a:schemeClr val="phClr">
                <a:tint val="96000"/>
                <a:shade val="96000"/>
                <a:satMod val="190000"/>
              </a:schemeClr>
            </a:gs>
            <a:gs pos="100000">
              <a:schemeClr val="phClr">
                <a:tint val="60000"/>
                <a:shade val="90000"/>
                <a:satMod val="22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매크로</Template>
  <TotalTime>2367</TotalTime>
  <Words>5859</Words>
  <Application>Microsoft Office PowerPoint</Application>
  <PresentationFormat>화면 슬라이드 쇼(4:3)</PresentationFormat>
  <Paragraphs>706</Paragraphs>
  <Slides>41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7" baseType="lpstr">
      <vt:lpstr>D2Coding</vt:lpstr>
      <vt:lpstr>맑은 고딕</vt:lpstr>
      <vt:lpstr>Arial</vt:lpstr>
      <vt:lpstr>Calibri</vt:lpstr>
      <vt:lpstr>Wingdings</vt:lpstr>
      <vt:lpstr>매크로</vt:lpstr>
      <vt:lpstr>JSP</vt:lpstr>
      <vt:lpstr>이번 장에서 공부할 것</vt:lpstr>
      <vt:lpstr>9.1 게시판 프로그램 구성과 준비 작업</vt:lpstr>
      <vt:lpstr>9.1 게시판 프로그램 구성과 준비 작업</vt:lpstr>
      <vt:lpstr>9.1 게시판 프로그램 구성과 준비 작업</vt:lpstr>
      <vt:lpstr>9.1 게시판 프로그램 구성과 준비 작업</vt:lpstr>
      <vt:lpstr>9.1 게시판 프로그램 구성과 준비 작업</vt:lpstr>
      <vt:lpstr>9.1 게시판 프로그램 구성과 준비 작업</vt:lpstr>
      <vt:lpstr>9.1 게시판 프로그램 구성과 준비 작업</vt:lpstr>
      <vt:lpstr>9.1 게시판 프로그램 구성과 준비 작업</vt:lpstr>
      <vt:lpstr>9.1 게시판 프로그램 구성과 준비 작업</vt:lpstr>
      <vt:lpstr>9.1 게시판 프로그램 구성과 준비 작업</vt:lpstr>
      <vt:lpstr>9.1 게시판 프로그램 구성과 준비 작업</vt:lpstr>
      <vt:lpstr>9.1 게시판 프로그램 구성과 준비 작업</vt:lpstr>
      <vt:lpstr>9.1 게시판 프로그램 구성과 준비 작업</vt:lpstr>
      <vt:lpstr>9.2 게시글 리스트 </vt:lpstr>
      <vt:lpstr>9.2 게시글 리스트 </vt:lpstr>
      <vt:lpstr>9.2 게시글 리스트 </vt:lpstr>
      <vt:lpstr>9.2 게시글 리스트 </vt:lpstr>
      <vt:lpstr>9.3 새 글쓰기</vt:lpstr>
      <vt:lpstr>9.3 새 글쓰기</vt:lpstr>
      <vt:lpstr>9.3 새 글쓰기</vt:lpstr>
      <vt:lpstr>9.4 글 내용 보기</vt:lpstr>
      <vt:lpstr>9.4 글 내용 보기</vt:lpstr>
      <vt:lpstr>9.4 글 내용 보기</vt:lpstr>
      <vt:lpstr>9.4 글 내용 보기</vt:lpstr>
      <vt:lpstr>9.4 글 내용 보기</vt:lpstr>
      <vt:lpstr>9.5 글 수정</vt:lpstr>
      <vt:lpstr>9.5 글 수정</vt:lpstr>
      <vt:lpstr>9.5 글 수정</vt:lpstr>
      <vt:lpstr>9.5 글 수정</vt:lpstr>
      <vt:lpstr>9.5 글 수정</vt:lpstr>
      <vt:lpstr>9.5 글 수정</vt:lpstr>
      <vt:lpstr>9.5 글 수정</vt:lpstr>
      <vt:lpstr>9.5 글 수정</vt:lpstr>
      <vt:lpstr>9.5 글 수정</vt:lpstr>
      <vt:lpstr>9.5 글 수정</vt:lpstr>
      <vt:lpstr>9.6 글 삭제</vt:lpstr>
      <vt:lpstr>9.6 글 삭제</vt:lpstr>
      <vt:lpstr>연습문제</vt:lpstr>
      <vt:lpstr>연습문제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PHP프로그래밍</dc:title>
  <dc:creator>Office</dc:creator>
  <cp:lastModifiedBy>suleeip@sg.shingu.ac.kr</cp:lastModifiedBy>
  <cp:revision>304</cp:revision>
  <dcterms:created xsi:type="dcterms:W3CDTF">2012-02-28T06:11:53Z</dcterms:created>
  <dcterms:modified xsi:type="dcterms:W3CDTF">2022-05-09T22:44:29Z</dcterms:modified>
</cp:coreProperties>
</file>