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60" r:id="rId5"/>
    <p:sldId id="262" r:id="rId6"/>
    <p:sldId id="263" r:id="rId7"/>
    <p:sldId id="271" r:id="rId8"/>
    <p:sldId id="264" r:id="rId9"/>
    <p:sldId id="273" r:id="rId10"/>
    <p:sldId id="261" r:id="rId11"/>
    <p:sldId id="265" r:id="rId12"/>
    <p:sldId id="274" r:id="rId13"/>
    <p:sldId id="26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en-US" b="1"/>
              <a:t>Source Estimation from BB to Amplitude Ratios</a:t>
            </a:r>
            <a:endParaRPr lang="en-US" altLang="en-US" b="1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r>
              <a:rPr lang="en-US" altLang="en-US" b="1"/>
              <a:t>汇报人</a:t>
            </a:r>
            <a:r>
              <a:rPr lang="" altLang="en-US" b="1"/>
              <a:t>：周</a:t>
            </a:r>
            <a:r>
              <a:rPr lang="en-US" altLang="en-US" b="1"/>
              <a:t>桂理 王景熙 朱</a:t>
            </a:r>
            <a:r>
              <a:rPr lang="" altLang="en-US" b="1"/>
              <a:t>俊</a:t>
            </a:r>
            <a:endParaRPr lang="en-US" altLang="en-US" b="1"/>
          </a:p>
          <a:p>
            <a:r>
              <a:rPr lang="" altLang="en-US" b="1"/>
              <a:t>汇</a:t>
            </a:r>
            <a:r>
              <a:rPr lang="en-US" altLang="en-US" b="1"/>
              <a:t>报日期： </a:t>
            </a:r>
            <a:fld id="{BB962C8B-B14F-4D97-AF65-F5344CB8AC3E}" type="datetime1">
              <a:rPr lang="en-US" altLang="en-US" b="1"/>
            </a:fld>
            <a:endParaRPr lang="en-US" altLang="en-US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4" descr="zhu_misfit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27660" y="-5080"/>
            <a:ext cx="8488045" cy="68681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Related formulae</a:t>
            </a:r>
            <a:endParaRPr lang="en-US" altLang="en-US" b="1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82650" y="1825625"/>
            <a:ext cx="5740400" cy="12185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" y="3044190"/>
            <a:ext cx="5824220" cy="10636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2"/>
              <p:cNvSpPr txBox="true"/>
              <p:nvPr/>
            </p:nvSpPr>
            <p:spPr>
              <a:xfrm>
                <a:off x="2785745" y="4274185"/>
                <a:ext cx="4835525" cy="181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2800" b="1">
                    <a:latin typeface="DejaVu Math TeX Gyre" panose="02000503000000000000" charset="0"/>
                    <a:cs typeface="DejaVu Math TeX Gyre" panose="02000503000000000000" charset="0"/>
                  </a:rPr>
                  <a:t>distance scaling factor </a:t>
                </a:r>
                <a14:m>
                  <m:oMath xmlns:m="http://schemas.openxmlformats.org/officeDocument/2006/math">
                    <m:r>
                      <a:rPr lang="en-US" altLang="en-US" sz="2800" b="1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𝒑</m:t>
                    </m:r>
                  </m:oMath>
                </a14:m>
                <a:r>
                  <a:rPr lang="en-US" altLang="en-US" sz="2800" b="1">
                    <a:latin typeface="DejaVu Math TeX Gyre" panose="02000503000000000000" charset="0"/>
                    <a:cs typeface="DejaVu Math TeX Gyre" panose="02000503000000000000" charset="0"/>
                  </a:rPr>
                  <a:t> is defined by the least-square fit of the misfit distribution</a:t>
                </a:r>
                <a:endParaRPr lang="en-US" altLang="en-US" sz="2800" b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" name="Text Box 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2785745" y="4274185"/>
                <a:ext cx="4835525" cy="1814830"/>
              </a:xfrm>
              <a:prstGeom prst="rect">
                <a:avLst/>
              </a:prstGeom>
              <a:blipFill rotWithShape="true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true" flipV="true">
            <a:off x="2454910" y="3662680"/>
            <a:ext cx="8890" cy="1426845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Conclusion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 altLang="en-US" b="1"/>
              <a:t>Imperfect Green’s function</a:t>
            </a:r>
            <a:endParaRPr lang="en-US" altLang="en-US" b="1"/>
          </a:p>
          <a:p>
            <a:r>
              <a:rPr lang="en-US" altLang="en-US" b="1"/>
              <a:t>Tradditional aternative</a:t>
            </a:r>
            <a:endParaRPr lang="en-US" altLang="en-US" b="1"/>
          </a:p>
          <a:p>
            <a:pPr lvl="1"/>
            <a:r>
              <a:rPr lang="en-US" altLang="en-US" sz="2400" b="1"/>
              <a:t>remove high frequency content &amp; only invert selected portions</a:t>
            </a:r>
            <a:endParaRPr lang="en-US" altLang="en-US" sz="2400" b="1"/>
          </a:p>
          <a:p>
            <a:pPr lvl="0"/>
            <a:r>
              <a:rPr lang="en-US" altLang="en-US" b="1"/>
              <a:t>Zhao’s work</a:t>
            </a:r>
            <a:endParaRPr lang="en-US" altLang="en-US" b="1"/>
          </a:p>
          <a:p>
            <a:pPr lvl="1"/>
            <a:r>
              <a:rPr lang="en-US" altLang="en-US" b="1"/>
              <a:t>innovation: </a:t>
            </a:r>
            <a:r>
              <a:rPr lang="en-US" altLang="en-US" b="1">
                <a:solidFill>
                  <a:srgbClr val="FF0000"/>
                </a:solidFill>
              </a:rPr>
              <a:t>BB data rather than LP data</a:t>
            </a:r>
            <a:endParaRPr lang="en-US" altLang="en-US" b="1"/>
          </a:p>
          <a:p>
            <a:pPr lvl="1"/>
            <a:r>
              <a:rPr lang="en-US" altLang="en-US" b="1"/>
              <a:t>advantage: insensitive to the timing between crustal arrivals</a:t>
            </a:r>
            <a:endParaRPr lang="en-US" altLang="en-US" b="1"/>
          </a:p>
          <a:p>
            <a:pPr lvl="0" algn="l"/>
            <a:r>
              <a:rPr lang="en-US" altLang="en-US" b="1"/>
              <a:t>Zhu’s work</a:t>
            </a:r>
            <a:endParaRPr lang="en-US" altLang="en-US" b="1"/>
          </a:p>
          <a:p>
            <a:pPr lvl="1" algn="l"/>
            <a:r>
              <a:rPr lang="en-US" altLang="en-US" b="1"/>
              <a:t>innovation: </a:t>
            </a:r>
            <a:r>
              <a:rPr lang="en-US" altLang="en-US" b="1">
                <a:solidFill>
                  <a:srgbClr val="FF0000"/>
                </a:solidFill>
              </a:rPr>
              <a:t>distance scaling rather than waveform-based</a:t>
            </a:r>
            <a:r>
              <a:rPr lang="en-US" altLang="en-US" b="1"/>
              <a:t> </a:t>
            </a:r>
            <a:endParaRPr lang="en-US" altLang="en-US" b="1"/>
          </a:p>
          <a:p>
            <a:pPr lvl="1" algn="l"/>
            <a:r>
              <a:rPr lang="en-US" altLang="en-US" b="1"/>
              <a:t>advantage: utilization of amplitude ratios &amp; resilience to nodal stations</a:t>
            </a:r>
            <a:endParaRPr lang="en-US" altLang="en-US" b="1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typical regional seismograms</a:t>
            </a:r>
            <a:endParaRPr lang="en-US" altLang="en-US" b="1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26205" y="1825625"/>
            <a:ext cx="1290320" cy="435165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Outline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en-US" b="1"/>
              <a:t>Theory</a:t>
            </a:r>
            <a:endParaRPr lang="en-US" altLang="en-US" b="1"/>
          </a:p>
          <a:p>
            <a:r>
              <a:rPr lang="en-US" altLang="en-US" b="1"/>
              <a:t>Process</a:t>
            </a:r>
            <a:endParaRPr lang="en-US" altLang="en-US" b="1"/>
          </a:p>
          <a:p>
            <a:r>
              <a:rPr lang="en-US" altLang="en-US" b="1"/>
              <a:t>Application</a:t>
            </a:r>
            <a:endParaRPr lang="en-US" altLang="en-US" b="1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Process (Zhao et al)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4" descr="zhao_main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2345" y="1254125"/>
            <a:ext cx="7179310" cy="54952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Picture 5" descr="zhao_inversion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209040" y="34290"/>
            <a:ext cx="6725285" cy="67894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Related Formulae</a:t>
            </a:r>
            <a:endParaRPr lang="en-US" altLang="en-US" b="1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Content Placeholder 4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81505" y="1691005"/>
            <a:ext cx="5380990" cy="13836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3240405"/>
            <a:ext cx="7677150" cy="8972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Picture 5" descr="zhao_misfit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72110" y="40640"/>
            <a:ext cx="8399780" cy="67760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Related Formulae</a:t>
            </a:r>
            <a:endParaRPr lang="en-US" altLang="en-US" b="1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Content Placeholder 5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3510" y="3354705"/>
            <a:ext cx="8857615" cy="9721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Process (Zhu et al)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en-US" b="1"/>
              <a:t>Share a common main process</a:t>
            </a:r>
            <a:endParaRPr lang="en-US" altLang="en-US" b="1"/>
          </a:p>
          <a:p>
            <a:r>
              <a:rPr lang="en-US" altLang="en-US" b="1"/>
              <a:t>Except for misfit normalization strategy</a:t>
            </a:r>
            <a:endParaRPr lang="en-US" altLang="en-US" b="1"/>
          </a:p>
          <a:p>
            <a:pPr lvl="1"/>
            <a:r>
              <a:rPr lang="en-US" altLang="en-US" b="1"/>
              <a:t>distance-based rather than waveform-based</a:t>
            </a:r>
            <a:endParaRPr lang="en-US" altLang="en-US" b="1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789</Words>
  <Application>WPS Presentation</Application>
  <PresentationFormat>宽屏</PresentationFormat>
  <Paragraphs>63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Nimbus Roman No9 L</vt:lpstr>
      <vt:lpstr>DejaVu Math TeX Gyre</vt:lpstr>
      <vt:lpstr>Calibri Light</vt:lpstr>
      <vt:lpstr>DejaVu Sans</vt:lpstr>
      <vt:lpstr>Calibri</vt:lpstr>
      <vt:lpstr>宋体</vt:lpstr>
      <vt:lpstr>文泉驿微米黑</vt:lpstr>
      <vt:lpstr>微软雅黑</vt:lpstr>
      <vt:lpstr>Arial Unicode MS</vt:lpstr>
      <vt:lpstr>Office 主题</vt:lpstr>
      <vt:lpstr>Source Estimation from BB to Amplitude Ratios</vt:lpstr>
      <vt:lpstr>typical regional seismograms</vt:lpstr>
      <vt:lpstr>Outline</vt:lpstr>
      <vt:lpstr>Process (Zhao et al)</vt:lpstr>
      <vt:lpstr>PowerPoint 演示文稿</vt:lpstr>
      <vt:lpstr>Related Formulae</vt:lpstr>
      <vt:lpstr>PowerPoint 演示文稿</vt:lpstr>
      <vt:lpstr>Related Formulae</vt:lpstr>
      <vt:lpstr>Process (Zhu et al)</vt:lpstr>
      <vt:lpstr>PowerPoint 演示文稿</vt:lpstr>
      <vt:lpstr>Related formulae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Jun</cp:lastModifiedBy>
  <cp:revision>11</cp:revision>
  <dcterms:created xsi:type="dcterms:W3CDTF">2021-05-02T13:20:29Z</dcterms:created>
  <dcterms:modified xsi:type="dcterms:W3CDTF">2021-05-02T13:20:29Z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