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7" r:id="rId3"/>
    <p:sldId id="258" r:id="rId5"/>
    <p:sldId id="259" r:id="rId6"/>
    <p:sldId id="260" r:id="rId7"/>
    <p:sldId id="261" r:id="rId8"/>
    <p:sldId id="256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 matchingName="Титульный слайд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/>
          <p:cNvPicPr preferRelativeResize="0"/>
          <p:nvPr userDrawn="1"/>
        </p:nvPicPr>
        <p:blipFill rotWithShape="1">
          <a:blip r:embed="rId2"/>
          <a:srcRect t="16270" b="884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/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/>
            <p:cNvPicPr preferRelativeResize="0"/>
            <p:nvPr userDrawn="1"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/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/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 panose="020B0606030504020204"/>
              <a:buNone/>
              <a:defRPr sz="4400" b="0">
                <a:solidFill>
                  <a:schemeClr val="lt1"/>
                </a:solidFill>
                <a:latin typeface="+mj-lt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/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Заголовок, подзаголовок и объект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 panose="020B0606030504020204"/>
                <a:cs typeface="ALS Sector Regular" panose="02000000000000000000" pitchFamily="2" charset="0"/>
                <a:sym typeface="Open Sans" panose="020B0606030504020204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 panose="020B0606030504020204"/>
                <a:cs typeface="ALS Sector Regular" panose="02000000000000000000" pitchFamily="2" charset="0"/>
                <a:sym typeface="Open Sans" panose="020B0606030504020204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lang="ru-RU" dirty="0"/>
          </a:p>
          <a:p>
            <a:endParaRPr dirty="0"/>
          </a:p>
        </p:txBody>
      </p:sp>
      <p:sp>
        <p:nvSpPr>
          <p:cNvPr id="6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>
                <a:solidFill>
                  <a:schemeClr val="tx2"/>
                </a:solidFill>
                <a:sym typeface="+mn-ea"/>
              </a:rPr>
              <a:t>ВЫПУСКНАЯ КВАЛИФИКАЦИОННАЯ РАБОТА</a:t>
            </a:r>
            <a:br>
              <a:rPr lang="ru-RU">
                <a:solidFill>
                  <a:schemeClr val="tx2"/>
                </a:solidFill>
                <a:sym typeface="+mn-ea"/>
              </a:rPr>
            </a:br>
            <a:r>
              <a:rPr lang="ru-RU">
                <a:solidFill>
                  <a:schemeClr val="tx2"/>
                </a:solidFill>
                <a:sym typeface="+mn-ea"/>
              </a:rPr>
              <a:t>по курсу «Data Science»</a:t>
            </a:r>
            <a:endParaRPr lang="ru-RU" dirty="0">
              <a:latin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>
                <a:latin typeface="+mn-lt"/>
              </a:rPr>
              <a:t>ФИО Волотова Юлия Викторовна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Текст 1"/>
          <p:cNvSpPr>
            <a:spLocks noGrp="1"/>
          </p:cNvSpPr>
          <p:nvPr/>
        </p:nvSpPr>
        <p:spPr>
          <a:xfrm>
            <a:off x="264795" y="1547495"/>
            <a:ext cx="7584440" cy="5126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rmAutofit/>
          </a:bodyPr>
          <a:lstStyle>
            <a:lvl1pPr marL="457200" marR="0" lvl="0" indent="-381000" algn="l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▪"/>
              <a:defRPr sz="2300" b="0" kern="1200">
                <a:solidFill>
                  <a:schemeClr val="tx1"/>
                </a:solidFill>
                <a:latin typeface="ALS Sector Regular" panose="02000000000000000000" pitchFamily="2" charset="0"/>
                <a:ea typeface="Open Sans" panose="020B0606030504020204"/>
                <a:cs typeface="ALS Sector Regular" panose="02000000000000000000" pitchFamily="2" charset="0"/>
                <a:sym typeface="Open Sans" panose="020B0606030504020204"/>
              </a:defRPr>
            </a:lvl1pPr>
            <a:lvl2pPr marL="914400" lvl="1" indent="-3556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 pitchFamily="34" charset="0"/>
              <a:buChar char="▪"/>
              <a:defRPr sz="2400" kern="1200" baseline="0">
                <a:solidFill>
                  <a:schemeClr val="tx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302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▪"/>
              <a:defRPr sz="2000" kern="1200" baseline="0">
                <a:solidFill>
                  <a:schemeClr val="tx1"/>
                </a:solidFill>
                <a:effectLst/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▪"/>
              <a:defRPr sz="1800" kern="1200" baseline="0">
                <a:solidFill>
                  <a:schemeClr val="tx1"/>
                </a:solidFill>
                <a:effectLst/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▪"/>
              <a:defRPr sz="1800" kern="1200" baseline="0">
                <a:solidFill>
                  <a:schemeClr val="tx1"/>
                </a:solidFill>
                <a:effectLst/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 algn="just">
              <a:buNone/>
            </a:pPr>
            <a:r>
              <a:rPr lang="ru-R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В результате сравнения расчетных (предсказанных) и актуальных значений мы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видим, что линейная модель не работает.</a:t>
            </a: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2120" y="3374390"/>
            <a:ext cx="5181600" cy="3184525"/>
          </a:xfrm>
          <a:prstGeom prst="rect">
            <a:avLst/>
          </a:prstGeom>
        </p:spPr>
      </p:pic>
      <p:pic>
        <p:nvPicPr>
          <p:cNvPr id="7" name="Замещающее содержимое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9160" y="3604260"/>
            <a:ext cx="3495675" cy="2724150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9" name="Группа 8"/>
          <p:cNvGrpSpPr/>
          <p:nvPr/>
        </p:nvGrpSpPr>
        <p:grpSpPr>
          <a:xfrm>
            <a:off x="3442970" y="397510"/>
            <a:ext cx="8511540" cy="666115"/>
            <a:chOff x="1476753" y="3499669"/>
            <a:chExt cx="10683203" cy="666115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1476753" y="3499669"/>
              <a:ext cx="10683203" cy="666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indent="0">
                <a:lnSpc>
                  <a:spcPct val="90000"/>
                </a:lnSpc>
                <a:buFont typeface="Courier New" panose="02070309020205020404" pitchFamily="49" charset="0"/>
                <a:buNone/>
              </a:pPr>
              <a:r>
                <a:rPr lang="ru-RU" sz="2600" spc="180" dirty="0">
                  <a:solidFill>
                    <a:schemeClr val="tx1"/>
                  </a:solidFill>
                  <a:latin typeface="ALS Sector Bold" pitchFamily="2" charset="0"/>
                  <a:cs typeface="ALS Sector Bold" pitchFamily="2" charset="0"/>
                </a:rPr>
                <a:t>Построение и обучение моделей</a:t>
              </a:r>
              <a:endParaRPr lang="ru-RU" sz="2600" spc="180" dirty="0">
                <a:solidFill>
                  <a:schemeClr val="tx1"/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/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/>
            <p:cNvSpPr>
              <a:spLocks noChangeAspect="1"/>
            </p:cNvSpPr>
            <p:nvPr/>
          </p:nvSpPr>
          <p:spPr>
            <a:xfrm flipH="1">
              <a:off x="12069904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Замещающее содержимое 4"/>
          <p:cNvPicPr>
            <a:picLocks noChangeAspect="1"/>
          </p:cNvPicPr>
          <p:nvPr/>
        </p:nvPicPr>
        <p:blipFill>
          <a:blip r:embed="rId3"/>
          <a:srcRect t="26146"/>
          <a:stretch>
            <a:fillRect/>
          </a:stretch>
        </p:blipFill>
        <p:spPr>
          <a:xfrm>
            <a:off x="0" y="0"/>
            <a:ext cx="3388995" cy="1063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Текст 1"/>
          <p:cNvSpPr>
            <a:spLocks noGrp="1"/>
          </p:cNvSpPr>
          <p:nvPr/>
        </p:nvSpPr>
        <p:spPr>
          <a:xfrm>
            <a:off x="287655" y="1245235"/>
            <a:ext cx="7584440" cy="5126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rmAutofit/>
          </a:bodyPr>
          <a:lstStyle>
            <a:lvl1pPr marL="457200" marR="0" lvl="0" indent="-381000" algn="l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▪"/>
              <a:defRPr sz="2300" b="0" kern="1200">
                <a:solidFill>
                  <a:schemeClr val="tx1"/>
                </a:solidFill>
                <a:latin typeface="ALS Sector Regular" panose="02000000000000000000" pitchFamily="2" charset="0"/>
                <a:ea typeface="Open Sans" panose="020B0606030504020204"/>
                <a:cs typeface="ALS Sector Regular" panose="02000000000000000000" pitchFamily="2" charset="0"/>
                <a:sym typeface="Open Sans" panose="020B0606030504020204"/>
              </a:defRPr>
            </a:lvl1pPr>
            <a:lvl2pPr marL="914400" lvl="1" indent="-3556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 pitchFamily="34" charset="0"/>
              <a:buChar char="▪"/>
              <a:defRPr sz="2400" kern="1200" baseline="0">
                <a:solidFill>
                  <a:schemeClr val="tx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302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▪"/>
              <a:defRPr sz="2000" kern="1200" baseline="0">
                <a:solidFill>
                  <a:schemeClr val="tx1"/>
                </a:solidFill>
                <a:effectLst/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▪"/>
              <a:defRPr sz="1800" kern="1200" baseline="0">
                <a:solidFill>
                  <a:schemeClr val="tx1"/>
                </a:solidFill>
                <a:effectLst/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▪"/>
              <a:defRPr sz="1800" kern="1200" baseline="0">
                <a:solidFill>
                  <a:schemeClr val="tx1"/>
                </a:solidFill>
                <a:effectLst/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 algn="just">
              <a:buNone/>
            </a:pPr>
            <a:r>
              <a:rPr lang="ru-R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Модель Случайный лес так же показала, что предсказанные значения и актуальных различаются,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модель не работает.</a:t>
            </a: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3442970" y="397510"/>
            <a:ext cx="8511540" cy="666115"/>
            <a:chOff x="1476753" y="3499669"/>
            <a:chExt cx="10683203" cy="666115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1476753" y="3499669"/>
              <a:ext cx="10683203" cy="666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indent="0">
                <a:lnSpc>
                  <a:spcPct val="90000"/>
                </a:lnSpc>
                <a:buFont typeface="Courier New" panose="02070309020205020404" pitchFamily="49" charset="0"/>
                <a:buNone/>
              </a:pPr>
              <a:r>
                <a:rPr lang="ru-RU" sz="2600" spc="180" dirty="0">
                  <a:solidFill>
                    <a:schemeClr val="tx1"/>
                  </a:solidFill>
                  <a:latin typeface="ALS Sector Bold" pitchFamily="2" charset="0"/>
                  <a:cs typeface="ALS Sector Bold" pitchFamily="2" charset="0"/>
                </a:rPr>
                <a:t>Построение и обучение моделей</a:t>
              </a:r>
              <a:endParaRPr lang="ru-RU" sz="2600" spc="180" dirty="0">
                <a:solidFill>
                  <a:schemeClr val="tx1"/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/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/>
            <p:cNvSpPr>
              <a:spLocks noChangeAspect="1"/>
            </p:cNvSpPr>
            <p:nvPr/>
          </p:nvSpPr>
          <p:spPr>
            <a:xfrm flipH="1">
              <a:off x="12069904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Замещающее содержимое 4"/>
          <p:cNvPicPr>
            <a:picLocks noChangeAspect="1"/>
          </p:cNvPicPr>
          <p:nvPr/>
        </p:nvPicPr>
        <p:blipFill>
          <a:blip r:embed="rId1"/>
          <a:srcRect t="26146"/>
          <a:stretch>
            <a:fillRect/>
          </a:stretch>
        </p:blipFill>
        <p:spPr>
          <a:xfrm>
            <a:off x="0" y="0"/>
            <a:ext cx="3388995" cy="1063625"/>
          </a:xfrm>
          <a:prstGeom prst="rect">
            <a:avLst/>
          </a:prstGeom>
        </p:spPr>
      </p:pic>
      <p:pic>
        <p:nvPicPr>
          <p:cNvPr id="4" name="Замещающее содержимое 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525" y="2418715"/>
            <a:ext cx="4027805" cy="435165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rcRect b="17367"/>
          <a:stretch>
            <a:fillRect/>
          </a:stretch>
        </p:blipFill>
        <p:spPr>
          <a:xfrm>
            <a:off x="3976370" y="2378075"/>
            <a:ext cx="3895725" cy="4305300"/>
          </a:xfrm>
          <a:prstGeom prst="rect">
            <a:avLst/>
          </a:prstGeom>
        </p:spPr>
      </p:pic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930" y="2378075"/>
            <a:ext cx="3781425" cy="1447800"/>
          </a:xfrm>
          <a:prstGeom prst="rect">
            <a:avLst/>
          </a:prstGeom>
        </p:spPr>
      </p:pic>
      <p:pic>
        <p:nvPicPr>
          <p:cNvPr id="17" name="Замещающее содержимое 16"/>
          <p:cNvPicPr>
            <a:picLocks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872095" y="3571875"/>
            <a:ext cx="4086225" cy="32861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Текст 1"/>
          <p:cNvSpPr>
            <a:spLocks noGrp="1"/>
          </p:cNvSpPr>
          <p:nvPr/>
        </p:nvSpPr>
        <p:spPr>
          <a:xfrm>
            <a:off x="287655" y="1245235"/>
            <a:ext cx="11250295" cy="2682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rmAutofit lnSpcReduction="20000"/>
          </a:bodyPr>
          <a:lstStyle>
            <a:lvl1pPr marL="457200" marR="0" lvl="0" indent="-381000" algn="l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▪"/>
              <a:defRPr sz="2300" b="0" kern="1200">
                <a:solidFill>
                  <a:schemeClr val="tx1"/>
                </a:solidFill>
                <a:latin typeface="ALS Sector Regular" panose="02000000000000000000" pitchFamily="2" charset="0"/>
                <a:ea typeface="Open Sans" panose="020B0606030504020204"/>
                <a:cs typeface="ALS Sector Regular" panose="02000000000000000000" pitchFamily="2" charset="0"/>
                <a:sym typeface="Open Sans" panose="020B0606030504020204"/>
              </a:defRPr>
            </a:lvl1pPr>
            <a:lvl2pPr marL="914400" lvl="1" indent="-3556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 pitchFamily="34" charset="0"/>
              <a:buChar char="▪"/>
              <a:defRPr sz="2400" kern="1200" baseline="0">
                <a:solidFill>
                  <a:schemeClr val="tx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302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▪"/>
              <a:defRPr sz="2000" kern="1200" baseline="0">
                <a:solidFill>
                  <a:schemeClr val="tx1"/>
                </a:solidFill>
                <a:effectLst/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▪"/>
              <a:defRPr sz="1800" kern="1200" baseline="0">
                <a:solidFill>
                  <a:schemeClr val="tx1"/>
                </a:solidFill>
                <a:effectLst/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▪"/>
              <a:defRPr sz="1800" kern="1200" baseline="0">
                <a:solidFill>
                  <a:schemeClr val="tx1"/>
                </a:solidFill>
                <a:effectLst/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 algn="just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Нейронная сеть создавалась на базе ранее вычищенного, НО! не нормированного массива, на основе которого строились модели.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/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импортировались/загружались требуемые библиотеки</a:t>
            </a: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создание обучающей и контрольной выборок</a:t>
            </a:r>
            <a:endParaRPr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компил</a:t>
            </a: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яция</a:t>
            </a:r>
            <a:r>
              <a:rPr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модел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и, ее применение на данных, оценка модели 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3442970" y="397510"/>
            <a:ext cx="8511540" cy="666115"/>
            <a:chOff x="1476753" y="3499669"/>
            <a:chExt cx="10683203" cy="666115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1476753" y="3499669"/>
              <a:ext cx="10683203" cy="666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indent="0">
                <a:lnSpc>
                  <a:spcPct val="90000"/>
                </a:lnSpc>
                <a:buFont typeface="Courier New" panose="02070309020205020404" pitchFamily="49" charset="0"/>
                <a:buNone/>
              </a:pPr>
              <a:r>
                <a:rPr lang="ru-RU" sz="2600" spc="180" dirty="0">
                  <a:solidFill>
                    <a:schemeClr val="tx1"/>
                  </a:solidFill>
                  <a:latin typeface="ALS Sector Bold" pitchFamily="2" charset="0"/>
                  <a:cs typeface="ALS Sector Bold" pitchFamily="2" charset="0"/>
                </a:rPr>
                <a:t>Создание нейронной сети.  Соотношение матрица-наполнитель</a:t>
              </a:r>
              <a:endParaRPr lang="ru-RU" sz="2600" spc="180" dirty="0">
                <a:solidFill>
                  <a:schemeClr val="tx1"/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/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/>
            <p:cNvSpPr>
              <a:spLocks noChangeAspect="1"/>
            </p:cNvSpPr>
            <p:nvPr/>
          </p:nvSpPr>
          <p:spPr>
            <a:xfrm flipH="1">
              <a:off x="12069904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Замещающее содержимое 4"/>
          <p:cNvPicPr>
            <a:picLocks noChangeAspect="1"/>
          </p:cNvPicPr>
          <p:nvPr/>
        </p:nvPicPr>
        <p:blipFill>
          <a:blip r:embed="rId1"/>
          <a:srcRect t="26146"/>
          <a:stretch>
            <a:fillRect/>
          </a:stretch>
        </p:blipFill>
        <p:spPr>
          <a:xfrm>
            <a:off x="0" y="0"/>
            <a:ext cx="3388995" cy="1063625"/>
          </a:xfrm>
          <a:prstGeom prst="rect">
            <a:avLst/>
          </a:prstGeom>
        </p:spPr>
      </p:pic>
      <p:pic>
        <p:nvPicPr>
          <p:cNvPr id="5" name="Замещающее содержимое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7655" y="2531110"/>
            <a:ext cx="3903345" cy="248666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460" y="4660265"/>
            <a:ext cx="2801620" cy="2122805"/>
          </a:xfrm>
          <a:prstGeom prst="rect">
            <a:avLst/>
          </a:prstGeom>
        </p:spPr>
      </p:pic>
      <p:pic>
        <p:nvPicPr>
          <p:cNvPr id="16" name="Изображение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545" y="2877185"/>
            <a:ext cx="2810510" cy="3905885"/>
          </a:xfrm>
          <a:prstGeom prst="rect">
            <a:avLst/>
          </a:prstGeom>
        </p:spPr>
      </p:pic>
      <p:pic>
        <p:nvPicPr>
          <p:cNvPr id="19" name="Замещающее содержимое 18"/>
          <p:cNvPicPr>
            <a:picLocks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191000" y="2477770"/>
            <a:ext cx="2507615" cy="2430145"/>
          </a:xfrm>
          <a:prstGeom prst="rect">
            <a:avLst/>
          </a:prstGeom>
        </p:spPr>
      </p:pic>
      <p:pic>
        <p:nvPicPr>
          <p:cNvPr id="22" name="Изображение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049645"/>
            <a:ext cx="5095875" cy="733425"/>
          </a:xfrm>
          <a:prstGeom prst="rect">
            <a:avLst/>
          </a:prstGeom>
        </p:spPr>
      </p:pic>
      <p:pic>
        <p:nvPicPr>
          <p:cNvPr id="23" name="Изображение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964430"/>
            <a:ext cx="4752975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Текст 1"/>
          <p:cNvSpPr>
            <a:spLocks noGrp="1"/>
          </p:cNvSpPr>
          <p:nvPr/>
        </p:nvSpPr>
        <p:spPr>
          <a:xfrm>
            <a:off x="287655" y="1245235"/>
            <a:ext cx="11250295" cy="2682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rmAutofit lnSpcReduction="20000"/>
          </a:bodyPr>
          <a:lstStyle>
            <a:lvl1pPr marL="457200" marR="0" lvl="0" indent="-381000" algn="l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▪"/>
              <a:defRPr sz="2300" b="0" kern="1200">
                <a:solidFill>
                  <a:schemeClr val="tx1"/>
                </a:solidFill>
                <a:latin typeface="ALS Sector Regular" panose="02000000000000000000" pitchFamily="2" charset="0"/>
                <a:ea typeface="Open Sans" panose="020B0606030504020204"/>
                <a:cs typeface="ALS Sector Regular" panose="02000000000000000000" pitchFamily="2" charset="0"/>
                <a:sym typeface="Open Sans" panose="020B0606030504020204"/>
              </a:defRPr>
            </a:lvl1pPr>
            <a:lvl2pPr marL="914400" lvl="1" indent="-3556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 pitchFamily="34" charset="0"/>
              <a:buChar char="▪"/>
              <a:defRPr sz="2400" kern="1200" baseline="0">
                <a:solidFill>
                  <a:schemeClr val="tx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302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▪"/>
              <a:defRPr sz="2000" kern="1200" baseline="0">
                <a:solidFill>
                  <a:schemeClr val="tx1"/>
                </a:solidFill>
                <a:effectLst/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▪"/>
              <a:defRPr sz="1800" kern="1200" baseline="0">
                <a:solidFill>
                  <a:schemeClr val="tx1"/>
                </a:solidFill>
                <a:effectLst/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▪"/>
              <a:defRPr sz="1800" kern="1200" baseline="0">
                <a:solidFill>
                  <a:schemeClr val="tx1"/>
                </a:solidFill>
                <a:effectLst/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 algn="just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Нейронная сеть создавалась на базе ранее вычищенного и нормированного массива!, на основе которого строились модели.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/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импортировались/загружались требуемые библиотеки</a:t>
            </a: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создание обучающей и контрольной выборок</a:t>
            </a:r>
            <a:endParaRPr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компил</a:t>
            </a: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яция</a:t>
            </a:r>
            <a:r>
              <a:rPr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модел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и, ее применение на данных, оценка модели 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algn="just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Во второй модели разброс прогнозируемых и актуальных значений более разнообразный, но и как в первом случае данные расположились посередине в горизонтальной плоскости.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3442970" y="397510"/>
            <a:ext cx="8511540" cy="666115"/>
            <a:chOff x="1476753" y="3499669"/>
            <a:chExt cx="10683203" cy="666115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1476753" y="3499669"/>
              <a:ext cx="10683203" cy="666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indent="0">
                <a:lnSpc>
                  <a:spcPct val="90000"/>
                </a:lnSpc>
                <a:buFont typeface="Courier New" panose="02070309020205020404" pitchFamily="49" charset="0"/>
                <a:buNone/>
              </a:pPr>
              <a:r>
                <a:rPr lang="ru-RU" sz="2600" spc="180" dirty="0">
                  <a:solidFill>
                    <a:schemeClr val="tx1"/>
                  </a:solidFill>
                  <a:latin typeface="ALS Sector Bold" pitchFamily="2" charset="0"/>
                  <a:cs typeface="ALS Sector Bold" pitchFamily="2" charset="0"/>
                </a:rPr>
                <a:t>Создание нейронной сети.  Соотношение матрица-наполнитель</a:t>
              </a:r>
              <a:endParaRPr lang="ru-RU" sz="2600" spc="180" dirty="0">
                <a:solidFill>
                  <a:schemeClr val="tx1"/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/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/>
            <p:cNvSpPr>
              <a:spLocks noChangeAspect="1"/>
            </p:cNvSpPr>
            <p:nvPr/>
          </p:nvSpPr>
          <p:spPr>
            <a:xfrm flipH="1">
              <a:off x="12069904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Замещающее содержимое 4"/>
          <p:cNvPicPr>
            <a:picLocks noChangeAspect="1"/>
          </p:cNvPicPr>
          <p:nvPr/>
        </p:nvPicPr>
        <p:blipFill>
          <a:blip r:embed="rId1"/>
          <a:srcRect t="26146"/>
          <a:stretch>
            <a:fillRect/>
          </a:stretch>
        </p:blipFill>
        <p:spPr>
          <a:xfrm>
            <a:off x="0" y="0"/>
            <a:ext cx="3388995" cy="1063625"/>
          </a:xfrm>
          <a:prstGeom prst="rect">
            <a:avLst/>
          </a:prstGeom>
        </p:spPr>
      </p:pic>
      <p:pic>
        <p:nvPicPr>
          <p:cNvPr id="3" name="Замещающее содержимое 2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7655" y="3050540"/>
            <a:ext cx="5181600" cy="2357755"/>
          </a:xfrm>
          <a:prstGeom prst="rect">
            <a:avLst/>
          </a:prstGeom>
        </p:spPr>
      </p:pic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48635" y="4646930"/>
            <a:ext cx="2780665" cy="2054225"/>
          </a:xfrm>
          <a:prstGeom prst="rect">
            <a:avLst/>
          </a:prstGeom>
        </p:spPr>
      </p:pic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815" y="4646930"/>
            <a:ext cx="2863215" cy="2287270"/>
          </a:xfrm>
          <a:prstGeom prst="rect">
            <a:avLst/>
          </a:prstGeom>
        </p:spPr>
      </p:pic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0965" y="3050540"/>
            <a:ext cx="3201035" cy="41217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Текст 1"/>
          <p:cNvSpPr>
            <a:spLocks noGrp="1"/>
          </p:cNvSpPr>
          <p:nvPr/>
        </p:nvSpPr>
        <p:spPr>
          <a:xfrm>
            <a:off x="287655" y="1245235"/>
            <a:ext cx="11250295" cy="2682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>
            <a:lvl1pPr marL="457200" marR="0" lvl="0" indent="-381000" algn="l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▪"/>
              <a:defRPr sz="2300" b="0" kern="1200">
                <a:solidFill>
                  <a:schemeClr val="tx1"/>
                </a:solidFill>
                <a:latin typeface="ALS Sector Regular" panose="02000000000000000000" pitchFamily="2" charset="0"/>
                <a:ea typeface="Open Sans" panose="020B0606030504020204"/>
                <a:cs typeface="ALS Sector Regular" panose="02000000000000000000" pitchFamily="2" charset="0"/>
                <a:sym typeface="Open Sans" panose="020B0606030504020204"/>
              </a:defRPr>
            </a:lvl1pPr>
            <a:lvl2pPr marL="914400" lvl="1" indent="-3556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 pitchFamily="34" charset="0"/>
              <a:buChar char="▪"/>
              <a:defRPr sz="2400" kern="1200" baseline="0">
                <a:solidFill>
                  <a:schemeClr val="tx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302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▪"/>
              <a:defRPr sz="2000" kern="1200" baseline="0">
                <a:solidFill>
                  <a:schemeClr val="tx1"/>
                </a:solidFill>
                <a:effectLst/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▪"/>
              <a:defRPr sz="1800" kern="1200" baseline="0">
                <a:solidFill>
                  <a:schemeClr val="tx1"/>
                </a:solidFill>
                <a:effectLst/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▪"/>
              <a:defRPr sz="1800" kern="1200" baseline="0">
                <a:solidFill>
                  <a:schemeClr val="tx1"/>
                </a:solidFill>
                <a:effectLst/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 algn="just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Результаты анализа данных.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данные не взаимосвязаны (корреляция очень слабая)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введение доп параметра "удельная прочность" не позволил выявить зависимости между переменными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Разработанные модели дают результаты хуже, чем если просто брать среднее значение прогнозируемой величины.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620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6200" indent="0" algn="just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Если данные не нормализовать, то прогнозные значения все равны при построннии модели "Соотношение матрица-наполнитель". Но как в первом, так и во втором случае прогнозные значения лежат в пределах 2-3,5 в горизонтальной плоскости.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6200" indent="0" algn="just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Таким образом можно сказать, что полученные результаты не позволяют спрогнозировать/предсказать требуемые параметры. Возможные пути решения - разделить массив данных на несколько схожих групп и провести прогнозирование на них. Например провести кластеризацию по искуственному параметру "удельная прочность".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620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6200" indent="0" algn="just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P.S.: также остается вопрос к качеству данных. Хоть они и были вычещены на предмет выбросов, сами данные имеют слишком большую вариативность. Возможно, данные были собраны при проведении экспериментов в разных условиях (без контроля условий / критериев сбора данных) либо для большого количества материалов с разными физическими свойствами.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3442970" y="397510"/>
            <a:ext cx="8511540" cy="666115"/>
            <a:chOff x="1476753" y="3499669"/>
            <a:chExt cx="10683203" cy="666115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1476753" y="3499669"/>
              <a:ext cx="10683203" cy="666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indent="0">
                <a:lnSpc>
                  <a:spcPct val="90000"/>
                </a:lnSpc>
                <a:buFont typeface="Courier New" panose="02070309020205020404" pitchFamily="49" charset="0"/>
                <a:buNone/>
              </a:pPr>
              <a:r>
                <a:rPr lang="ru-RU" sz="2600" spc="180" dirty="0">
                  <a:solidFill>
                    <a:schemeClr val="tx1"/>
                  </a:solidFill>
                  <a:latin typeface="ALS Sector Bold" pitchFamily="2" charset="0"/>
                  <a:cs typeface="ALS Sector Bold" pitchFamily="2" charset="0"/>
                </a:rPr>
                <a:t>ВЫВОДЫ</a:t>
              </a:r>
              <a:endParaRPr lang="ru-RU" sz="2600" spc="180" dirty="0">
                <a:solidFill>
                  <a:schemeClr val="tx1"/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/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/>
            <p:cNvSpPr>
              <a:spLocks noChangeAspect="1"/>
            </p:cNvSpPr>
            <p:nvPr/>
          </p:nvSpPr>
          <p:spPr>
            <a:xfrm flipH="1">
              <a:off x="12069904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Замещающее содержимое 4"/>
          <p:cNvPicPr>
            <a:picLocks noChangeAspect="1"/>
          </p:cNvPicPr>
          <p:nvPr/>
        </p:nvPicPr>
        <p:blipFill>
          <a:blip r:embed="rId1"/>
          <a:srcRect t="26146"/>
          <a:stretch>
            <a:fillRect/>
          </a:stretch>
        </p:blipFill>
        <p:spPr>
          <a:xfrm>
            <a:off x="0" y="0"/>
            <a:ext cx="3388995" cy="1063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/>
          <p:cNvGrpSpPr/>
          <p:nvPr/>
        </p:nvGrpSpPr>
        <p:grpSpPr>
          <a:xfrm>
            <a:off x="3539490" y="469265"/>
            <a:ext cx="5681980" cy="666115"/>
            <a:chOff x="1476754" y="3499669"/>
            <a:chExt cx="7290612" cy="666115"/>
          </a:xfrm>
        </p:grpSpPr>
        <p:sp>
          <p:nvSpPr>
            <p:cNvPr id="68" name="Прямоугольник 67"/>
            <p:cNvSpPr/>
            <p:nvPr/>
          </p:nvSpPr>
          <p:spPr>
            <a:xfrm>
              <a:off x="1924147" y="3499669"/>
              <a:ext cx="6843219" cy="666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Структура работы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/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/>
            <p:cNvSpPr>
              <a:spLocks noChangeAspect="1"/>
            </p:cNvSpPr>
            <p:nvPr/>
          </p:nvSpPr>
          <p:spPr>
            <a:xfrm flipH="1">
              <a:off x="8677315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</a:fld>
            <a:endParaRPr lang="ru-RU" dirty="0"/>
          </a:p>
        </p:txBody>
      </p:sp>
      <p:grpSp>
        <p:nvGrpSpPr>
          <p:cNvPr id="36" name="Группа 35"/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/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/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/>
          <p:cNvGrpSpPr/>
          <p:nvPr/>
        </p:nvGrpSpPr>
        <p:grpSpPr>
          <a:xfrm>
            <a:off x="558782" y="5660888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3" name="Google Shape;127;p4"/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" name="Google Shape;127;p4"/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127;p4"/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127;p4"/>
          <p:cNvSpPr/>
          <p:nvPr/>
        </p:nvSpPr>
        <p:spPr>
          <a:xfrm>
            <a:off x="836823" y="590786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/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1489075" y="1507490"/>
            <a:ext cx="6429375" cy="5179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ru-RU" sz="2300" dirty="0">
                <a:solidFill>
                  <a:schemeClr val="tx1"/>
                </a:solidFill>
                <a:sym typeface="+mn-ea"/>
              </a:rPr>
              <a:t>Прогнозирование конечных свойств новых материалов (композиционных материалов).</a:t>
            </a:r>
            <a:endParaRPr lang="ru-RU" sz="2300" dirty="0">
              <a:solidFill>
                <a:schemeClr val="tx1"/>
              </a:solidFill>
            </a:endParaRPr>
          </a:p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ru-RU" sz="23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ru-RU" sz="2300" dirty="0">
                <a:solidFill>
                  <a:schemeClr val="tx1"/>
                </a:solidFill>
                <a:sym typeface="+mn-ea"/>
              </a:rPr>
              <a:t>Исходные</a:t>
            </a:r>
            <a:r>
              <a:rPr lang="en-US" sz="2300" dirty="0">
                <a:solidFill>
                  <a:schemeClr val="tx1"/>
                </a:solidFill>
                <a:sym typeface="+mn-ea"/>
              </a:rPr>
              <a:t> </a:t>
            </a:r>
            <a:r>
              <a:rPr lang="ru-RU" sz="2300" dirty="0">
                <a:solidFill>
                  <a:schemeClr val="tx1"/>
                </a:solidFill>
                <a:sym typeface="+mn-ea"/>
              </a:rPr>
              <a:t>данные: 2 </a:t>
            </a:r>
            <a:r>
              <a:rPr lang="ru-RU" sz="2300" dirty="0" err="1">
                <a:solidFill>
                  <a:schemeClr val="tx1"/>
                </a:solidFill>
                <a:sym typeface="+mn-ea"/>
              </a:rPr>
              <a:t>датасета</a:t>
            </a:r>
            <a:r>
              <a:rPr lang="ru-RU" sz="2300" dirty="0">
                <a:solidFill>
                  <a:schemeClr val="tx1"/>
                </a:solidFill>
                <a:sym typeface="+mn-ea"/>
              </a:rPr>
              <a:t> с общим количеством параметров 13</a:t>
            </a:r>
            <a:endParaRPr lang="ru-RU" sz="23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Font typeface="Courier New" panose="02070309020205020404" pitchFamily="49" charset="0"/>
              <a:buNone/>
            </a:pPr>
            <a:endParaRPr lang="ru-RU" sz="23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ru-RU" sz="2300" dirty="0">
                <a:solidFill>
                  <a:schemeClr val="tx1"/>
                </a:solidFill>
                <a:sym typeface="+mn-ea"/>
              </a:rPr>
              <a:t>Провести разведочный анализ данных</a:t>
            </a:r>
            <a:endParaRPr lang="ru-RU" sz="23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ru-RU" sz="2300" dirty="0">
                <a:solidFill>
                  <a:schemeClr val="tx1"/>
                </a:solidFill>
                <a:sym typeface="+mn-ea"/>
              </a:rPr>
              <a:t>Провести предобработку данных</a:t>
            </a:r>
            <a:endParaRPr lang="ru-RU" sz="2300" dirty="0">
              <a:solidFill>
                <a:schemeClr val="tx1"/>
              </a:solidFill>
            </a:endParaRPr>
          </a:p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ru-RU" sz="23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ru-RU" sz="2300" dirty="0">
                <a:solidFill>
                  <a:schemeClr val="tx1"/>
                </a:solidFill>
                <a:sym typeface="+mn-ea"/>
              </a:rPr>
              <a:t>Обучить нескольких моделей для прогноза модуля упругости при растяжении и прочности при растяжении</a:t>
            </a:r>
            <a:endParaRPr lang="ru-RU" sz="2300" dirty="0">
              <a:solidFill>
                <a:schemeClr val="tx1"/>
              </a:solidFill>
            </a:endParaRPr>
          </a:p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ru-RU" sz="23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ru-RU" sz="2300" dirty="0">
                <a:solidFill>
                  <a:schemeClr val="tx1"/>
                </a:solidFill>
                <a:sym typeface="+mn-ea"/>
              </a:rPr>
              <a:t>Написать нейронную сеть, которая будет рекомендовать соотношение матрица-наполнитель</a:t>
            </a:r>
            <a:endParaRPr lang="ru-RU" altLang="en-US" sz="2300" dirty="0">
              <a:latin typeface="+mn-lt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376410" y="1503680"/>
            <a:ext cx="2540000" cy="2491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l"/>
            <a:r>
              <a:rPr lang="ru-R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Компози́т — многокомпонентный материал, изготовленный (человеком или природой) из двух или более компонентов с существенно различными физическими и/или химическими свойствами, которые, в сочетании, приводят к появлению нового материала с характеристиками, отличными от характеристик отдельных компонентов и не являющимися простой их суперпозицией.</a:t>
            </a:r>
            <a:endParaRPr lang="ru-RU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quarter" idx="13"/>
          </p:nvPr>
        </p:nvPicPr>
        <p:blipFill>
          <a:blip r:embed="rId1"/>
          <a:srcRect t="26146"/>
          <a:stretch>
            <a:fillRect/>
          </a:stretch>
        </p:blipFill>
        <p:spPr>
          <a:xfrm>
            <a:off x="0" y="-5715"/>
            <a:ext cx="3388995" cy="1063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04775" y="1306830"/>
            <a:ext cx="6189980" cy="5402580"/>
          </a:xfrm>
        </p:spPr>
        <p:txBody>
          <a:bodyPr>
            <a:noAutofit/>
          </a:bodyPr>
          <a:lstStyle/>
          <a:p>
            <a:pPr marL="76200" indent="0" algn="just">
              <a:buNone/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1. Предобработка данных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algn="just">
              <a:buNone/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Основные задачи этапа: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algn="just">
              <a:buNone/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Импортировать библиотеки;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algn="just">
              <a:buNone/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Загрузить данные;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algn="just">
              <a:buNone/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Объединить таблицы по индексу тип объединения INNER;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algn="just">
              <a:buNone/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Исходные массивы содержит следующие данные: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algn="just">
              <a:buNone/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FIRST (X_bp) Соотношение матрица-наполнитель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Плотность, кг/м3, модуль упругости, ГПа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Количество отвердителя, м.%, Содержание эпоксидных групп,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Температура вспышки, С_2, Поверхностная плотность, г/м2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Модуль упругости при растяжении, ГПа, 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Прочность при растяжении, МПа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Потребление смолы, г/м2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None/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SECOND (X_nup)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Угол нашивки, град, 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Шаг нашивки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Плотность нашивки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</a:fld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509645" y="469265"/>
            <a:ext cx="8229600" cy="666115"/>
            <a:chOff x="1476753" y="3499669"/>
            <a:chExt cx="10322952" cy="666115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476753" y="3499669"/>
              <a:ext cx="10322952" cy="666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lnSpc>
                  <a:spcPct val="90000"/>
                </a:lnSpc>
                <a:buFont typeface="Courier New" panose="02070309020205020404" pitchFamily="49" charset="0"/>
                <a:buNone/>
              </a:pPr>
              <a:r>
                <a:rPr lang="ru-RU" sz="2600" spc="180" dirty="0">
                  <a:solidFill>
                    <a:schemeClr val="tx1"/>
                  </a:solidFill>
                  <a:latin typeface="ALS Sector Bold" pitchFamily="2" charset="0"/>
                  <a:cs typeface="ALS Sector Bold" pitchFamily="2" charset="0"/>
                </a:rPr>
                <a:t>Анализ первичных данных</a:t>
              </a:r>
              <a:endParaRPr lang="ru-RU" sz="2600" spc="180" dirty="0">
                <a:solidFill>
                  <a:schemeClr val="tx1"/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/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/>
            <p:cNvSpPr>
              <a:spLocks noChangeAspect="1"/>
            </p:cNvSpPr>
            <p:nvPr/>
          </p:nvSpPr>
          <p:spPr>
            <a:xfrm flipH="1">
              <a:off x="11709653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4755" y="1727200"/>
            <a:ext cx="7038975" cy="4562475"/>
          </a:xfrm>
          <a:prstGeom prst="rect">
            <a:avLst/>
          </a:prstGeom>
        </p:spPr>
      </p:pic>
      <p:pic>
        <p:nvPicPr>
          <p:cNvPr id="6" name="Замещающее содержимое 4"/>
          <p:cNvPicPr>
            <a:picLocks noChangeAspect="1"/>
          </p:cNvPicPr>
          <p:nvPr/>
        </p:nvPicPr>
        <p:blipFill>
          <a:blip r:embed="rId2"/>
          <a:srcRect t="26146"/>
          <a:stretch>
            <a:fillRect/>
          </a:stretch>
        </p:blipFill>
        <p:spPr>
          <a:xfrm>
            <a:off x="0" y="-5715"/>
            <a:ext cx="3388995" cy="1063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</a:fld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514725" y="469265"/>
            <a:ext cx="8224520" cy="666115"/>
            <a:chOff x="1476753" y="3499669"/>
            <a:chExt cx="10322952" cy="666115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476753" y="3499669"/>
              <a:ext cx="10322952" cy="666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lnSpc>
                  <a:spcPct val="90000"/>
                </a:lnSpc>
                <a:buFont typeface="Courier New" panose="02070309020205020404" pitchFamily="49" charset="0"/>
                <a:buNone/>
              </a:pPr>
              <a:r>
                <a:rPr lang="ru-RU" sz="2600" spc="180" dirty="0">
                  <a:solidFill>
                    <a:schemeClr val="tx1"/>
                  </a:solidFill>
                  <a:latin typeface="ALS Sector Bold" pitchFamily="2" charset="0"/>
                  <a:cs typeface="ALS Sector Bold" pitchFamily="2" charset="0"/>
                </a:rPr>
                <a:t>Анализ первичных данных</a:t>
              </a:r>
              <a:endParaRPr lang="ru-RU" sz="2600" spc="180" dirty="0">
                <a:solidFill>
                  <a:schemeClr val="tx1"/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/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/>
            <p:cNvSpPr>
              <a:spLocks noChangeAspect="1"/>
            </p:cNvSpPr>
            <p:nvPr/>
          </p:nvSpPr>
          <p:spPr>
            <a:xfrm flipH="1">
              <a:off x="11709653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6" name="Текст 1"/>
          <p:cNvSpPr>
            <a:spLocks noGrp="1"/>
          </p:cNvSpPr>
          <p:nvPr>
            <p:ph type="body" idx="1"/>
          </p:nvPr>
        </p:nvSpPr>
        <p:spPr>
          <a:xfrm>
            <a:off x="104775" y="1306830"/>
            <a:ext cx="11559540" cy="5126355"/>
          </a:xfrm>
        </p:spPr>
        <p:txBody>
          <a:bodyPr>
            <a:normAutofit/>
          </a:bodyPr>
          <a:p>
            <a:pPr marL="76200" indent="0" algn="just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Во время обработки данных были проведены следующие манипуляции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загрузка данных из внешнего хранилища (для каждой таблицы)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8800" lvl="1" indent="0" algn="just">
              <a:buNone/>
            </a:pPr>
            <a:r>
              <a:rPr lang="en-US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from google.colab import drive </a:t>
            </a:r>
            <a:r>
              <a:rPr lang="en-US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drive.mount('/content/drive')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8800" lvl="1" indent="0" algn="just">
              <a:buNone/>
            </a:pPr>
            <a:r>
              <a:rPr lang="en-US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	df_first = pd.read_excel("/content/drive/MyDrive/ВКР_Волотова/X_bp.xlsx",index_col=0) |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df_first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сброс индекса (для каждой таблицы) и удаление значений без индексов (приведение к общему количеству)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df_first=df_first.reset_index(drop=True)</a:t>
            </a:r>
            <a:r>
              <a:rPr lang="en-US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| df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объединение данных в одну таблицу методом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lang="ru-R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8800" lvl="1" indent="0" algn="just">
              <a:buNone/>
            </a:pPr>
            <a:r>
              <a:rPr lang="ru-R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df = df_first.merge(df_second, left_index=True,right_index=True, how='inner')</a:t>
            </a:r>
            <a:r>
              <a:rPr lang="en-US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df = df_second.join(df_first,  how='inner'))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проверка на уникальность, дублирование строк</a:t>
            </a:r>
            <a:r>
              <a:rPr lang="ru-R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df.drop_duplicates ()</a:t>
            </a:r>
            <a:endParaRPr lang="ru-RU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проверка на пропуски</a:t>
            </a:r>
            <a:r>
              <a:rPr lang="en-US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df.isna().sum()</a:t>
            </a:r>
            <a:endParaRPr lang="ru-RU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вывод информации по массиву</a:t>
            </a: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885" y="4312920"/>
            <a:ext cx="8087360" cy="2396490"/>
          </a:xfrm>
          <a:prstGeom prst="rect">
            <a:avLst/>
          </a:prstGeom>
        </p:spPr>
      </p:pic>
      <p:pic>
        <p:nvPicPr>
          <p:cNvPr id="3" name="Замещающее содержимое 4"/>
          <p:cNvPicPr>
            <a:picLocks noChangeAspect="1"/>
          </p:cNvPicPr>
          <p:nvPr/>
        </p:nvPicPr>
        <p:blipFill>
          <a:blip r:embed="rId2"/>
          <a:srcRect t="26146"/>
          <a:stretch>
            <a:fillRect/>
          </a:stretch>
        </p:blipFill>
        <p:spPr>
          <a:xfrm>
            <a:off x="0" y="0"/>
            <a:ext cx="3388995" cy="1063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 1"/>
          <p:cNvSpPr>
            <a:spLocks noGrp="1"/>
          </p:cNvSpPr>
          <p:nvPr>
            <p:ph type="body" idx="1"/>
          </p:nvPr>
        </p:nvSpPr>
        <p:spPr>
          <a:xfrm>
            <a:off x="104775" y="1306830"/>
            <a:ext cx="11559540" cy="5126355"/>
          </a:xfrm>
        </p:spPr>
        <p:txBody>
          <a:bodyPr>
            <a:normAutofit/>
          </a:bodyPr>
          <a:p>
            <a:pPr marL="76200" indent="0" algn="just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Было принято решение ввести вычисляемый параметр </a:t>
            </a: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«удельная прочность (модуль)=модуль упругости/плотность» косвенный показатель, характеризующий прочность материала. Предполагалось посмотреть по нему зависимость между остальными параметрами.</a:t>
            </a: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algn="just">
              <a:buNone/>
            </a:pPr>
            <a:r>
              <a:rPr lang="en-US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df['Удельная прочность']=df['модуль упругости, ГПа']/df['Плотность, кг/м3'] </a:t>
            </a:r>
            <a:r>
              <a:rPr lang="en-US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| df</a:t>
            </a:r>
            <a:endParaRPr lang="en-US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algn="just">
              <a:buNone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итоге все показатели имеют очень низкую взаимосвязь друг с другом.</a:t>
            </a: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1515" y="3423920"/>
            <a:ext cx="8722360" cy="3285490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3509645" y="469265"/>
            <a:ext cx="8229600" cy="666115"/>
            <a:chOff x="1476753" y="3499669"/>
            <a:chExt cx="10322952" cy="666115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1476753" y="3499669"/>
              <a:ext cx="10322952" cy="666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indent="0">
                <a:lnSpc>
                  <a:spcPct val="90000"/>
                </a:lnSpc>
                <a:buFont typeface="Courier New" panose="02070309020205020404" pitchFamily="49" charset="0"/>
                <a:buNone/>
              </a:pPr>
              <a:r>
                <a:rPr lang="ru-RU" sz="2800" spc="180" dirty="0">
                  <a:solidFill>
                    <a:schemeClr val="tx1"/>
                  </a:solidFill>
                  <a:latin typeface="ALS Sector Bold" pitchFamily="2" charset="0"/>
                  <a:cs typeface="ALS Sector Bold" pitchFamily="2" charset="0"/>
                </a:rPr>
                <a:t>Анализ первичных данных</a:t>
              </a:r>
              <a:endParaRPr lang="ru-RU" sz="2800" spc="180" dirty="0">
                <a:solidFill>
                  <a:schemeClr val="tx1"/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4" name="Прямоугольник 58"/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5" name="Прямоугольник 58"/>
            <p:cNvSpPr>
              <a:spLocks noChangeAspect="1"/>
            </p:cNvSpPr>
            <p:nvPr/>
          </p:nvSpPr>
          <p:spPr>
            <a:xfrm flipH="1">
              <a:off x="11709653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6" name="Замещающее содержимое 4"/>
          <p:cNvPicPr>
            <a:picLocks noChangeAspect="1"/>
          </p:cNvPicPr>
          <p:nvPr/>
        </p:nvPicPr>
        <p:blipFill>
          <a:blip r:embed="rId2"/>
          <a:srcRect t="26146"/>
          <a:stretch>
            <a:fillRect/>
          </a:stretch>
        </p:blipFill>
        <p:spPr>
          <a:xfrm>
            <a:off x="0" y="-5715"/>
            <a:ext cx="3388995" cy="1063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Группа 7"/>
          <p:cNvGrpSpPr/>
          <p:nvPr/>
        </p:nvGrpSpPr>
        <p:grpSpPr>
          <a:xfrm>
            <a:off x="3509645" y="469265"/>
            <a:ext cx="8229600" cy="666115"/>
            <a:chOff x="1476753" y="3499669"/>
            <a:chExt cx="10322952" cy="666115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476753" y="3499669"/>
              <a:ext cx="10322952" cy="666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lnSpc>
                  <a:spcPct val="90000"/>
                </a:lnSpc>
                <a:buFont typeface="Courier New" panose="02070309020205020404" pitchFamily="49" charset="0"/>
                <a:buNone/>
              </a:pPr>
              <a:r>
                <a:rPr lang="ru-RU" sz="2800" spc="180" dirty="0">
                  <a:solidFill>
                    <a:schemeClr val="tx1"/>
                  </a:solidFill>
                  <a:latin typeface="ALS Sector Bold" pitchFamily="2" charset="0"/>
                  <a:cs typeface="ALS Sector Bold" pitchFamily="2" charset="0"/>
                </a:rPr>
                <a:t>Анализ первичных данных</a:t>
              </a:r>
              <a:endParaRPr lang="ru-RU" sz="2800" spc="180" dirty="0">
                <a:solidFill>
                  <a:schemeClr val="tx1"/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/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/>
            <p:cNvSpPr>
              <a:spLocks noChangeAspect="1"/>
            </p:cNvSpPr>
            <p:nvPr/>
          </p:nvSpPr>
          <p:spPr>
            <a:xfrm flipH="1">
              <a:off x="11709653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6" name="Замещающее содержимое 4"/>
          <p:cNvPicPr>
            <a:picLocks noChangeAspect="1"/>
          </p:cNvPicPr>
          <p:nvPr/>
        </p:nvPicPr>
        <p:blipFill>
          <a:blip r:embed="rId1"/>
          <a:srcRect t="26146"/>
          <a:stretch>
            <a:fillRect/>
          </a:stretch>
        </p:blipFill>
        <p:spPr>
          <a:xfrm>
            <a:off x="0" y="-5715"/>
            <a:ext cx="3388995" cy="1063625"/>
          </a:xfrm>
          <a:prstGeom prst="rect">
            <a:avLst/>
          </a:prstGeom>
        </p:spPr>
      </p:pic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104775" y="1306830"/>
            <a:ext cx="11559540" cy="5126355"/>
          </a:xfrm>
        </p:spPr>
        <p:txBody>
          <a:bodyPr>
            <a:normAutofit/>
          </a:bodyPr>
          <a:p>
            <a:pPr marL="76200" indent="0" algn="just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Были построены гистограммы и ящики с усами для вызуализации данных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" y="1645285"/>
            <a:ext cx="5807710" cy="509206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535" y="1805940"/>
            <a:ext cx="5379085" cy="2959100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4"/>
          <a:srcRect b="50504"/>
          <a:stretch>
            <a:fillRect/>
          </a:stretch>
        </p:blipFill>
        <p:spPr>
          <a:xfrm>
            <a:off x="6181725" y="4885690"/>
            <a:ext cx="5382895" cy="1744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</a:fld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514725" y="469265"/>
            <a:ext cx="8511540" cy="666115"/>
            <a:chOff x="1476753" y="3499669"/>
            <a:chExt cx="10683203" cy="666115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476753" y="3499669"/>
              <a:ext cx="10683203" cy="666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lnSpc>
                  <a:spcPct val="90000"/>
                </a:lnSpc>
                <a:buFont typeface="Courier New" panose="02070309020205020404" pitchFamily="49" charset="0"/>
                <a:buNone/>
              </a:pPr>
              <a:r>
                <a:rPr lang="ru-RU" sz="2600" spc="180" dirty="0">
                  <a:solidFill>
                    <a:schemeClr val="tx1"/>
                  </a:solidFill>
                  <a:latin typeface="ALS Sector Bold" pitchFamily="2" charset="0"/>
                  <a:cs typeface="ALS Sector Bold" pitchFamily="2" charset="0"/>
                </a:rPr>
                <a:t>Предобработка данных (чистка массива)</a:t>
              </a:r>
              <a:endParaRPr lang="ru-RU" sz="2600" spc="180" dirty="0">
                <a:solidFill>
                  <a:schemeClr val="tx1"/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/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/>
            <p:cNvSpPr>
              <a:spLocks noChangeAspect="1"/>
            </p:cNvSpPr>
            <p:nvPr/>
          </p:nvSpPr>
          <p:spPr>
            <a:xfrm flipH="1">
              <a:off x="12069904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6" name="Текст 1"/>
          <p:cNvSpPr>
            <a:spLocks noGrp="1"/>
          </p:cNvSpPr>
          <p:nvPr>
            <p:ph type="body" idx="1"/>
          </p:nvPr>
        </p:nvSpPr>
        <p:spPr>
          <a:xfrm>
            <a:off x="104775" y="1141095"/>
            <a:ext cx="11559540" cy="5126355"/>
          </a:xfrm>
        </p:spPr>
        <p:txBody>
          <a:bodyPr>
            <a:normAutofit/>
          </a:bodyPr>
          <a:p>
            <a:pPr marL="76200" indent="0" algn="just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Второй этап обработки данных заключался в: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ru-RU" sz="1530" dirty="0">
                <a:latin typeface="Arial" panose="020B0604020202020204" pitchFamily="34" charset="0"/>
                <a:cs typeface="Arial" panose="020B0604020202020204" pitchFamily="34" charset="0"/>
              </a:rPr>
              <a:t>поиске выбросов/пропусков их удаления была нормализация данных методом масштабирования</a:t>
            </a:r>
            <a:endParaRPr lang="ru-RU" sz="153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размера датасета после удаления выбросов и проверка наличия пропусков</a:t>
            </a:r>
            <a:endParaRPr lang="ru-RU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вывод информации по массиву</a:t>
            </a: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поиск зависимости между показателями (повторная корреляция, метод явных компонентов для поиска скрытых зависимостей, линейные зависимости, PCA и факторный анализ, который позволят сократить измерения, но у кажого свой + и -)</a:t>
            </a: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Замещающее содержимое 4"/>
          <p:cNvPicPr>
            <a:picLocks noChangeAspect="1"/>
          </p:cNvPicPr>
          <p:nvPr/>
        </p:nvPicPr>
        <p:blipFill>
          <a:blip r:embed="rId1"/>
          <a:srcRect t="26146"/>
          <a:stretch>
            <a:fillRect/>
          </a:stretch>
        </p:blipFill>
        <p:spPr>
          <a:xfrm>
            <a:off x="0" y="0"/>
            <a:ext cx="3388995" cy="1063625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3386455"/>
            <a:ext cx="4686300" cy="1858010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438015"/>
            <a:ext cx="5745480" cy="2419985"/>
          </a:xfrm>
          <a:prstGeom prst="rect">
            <a:avLst/>
          </a:prstGeom>
        </p:spPr>
      </p:pic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8345" y="3316605"/>
            <a:ext cx="2407920" cy="1927860"/>
          </a:xfrm>
          <a:prstGeom prst="rect">
            <a:avLst/>
          </a:prstGeom>
        </p:spPr>
      </p:pic>
      <p:pic>
        <p:nvPicPr>
          <p:cNvPr id="16" name="Изображение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" y="5244465"/>
            <a:ext cx="3776345" cy="1613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</a:fld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442970" y="397510"/>
            <a:ext cx="8511540" cy="666115"/>
            <a:chOff x="1476753" y="3499669"/>
            <a:chExt cx="10683203" cy="666115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476753" y="3499669"/>
              <a:ext cx="10683203" cy="666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lnSpc>
                  <a:spcPct val="90000"/>
                </a:lnSpc>
                <a:buFont typeface="Courier New" panose="02070309020205020404" pitchFamily="49" charset="0"/>
                <a:buNone/>
              </a:pPr>
              <a:r>
                <a:rPr lang="ru-RU" sz="2600" spc="180" dirty="0">
                  <a:solidFill>
                    <a:schemeClr val="tx1"/>
                  </a:solidFill>
                  <a:latin typeface="ALS Sector Bold" pitchFamily="2" charset="0"/>
                  <a:cs typeface="ALS Sector Bold" pitchFamily="2" charset="0"/>
                </a:rPr>
                <a:t>Построение и обучение моделей</a:t>
              </a:r>
              <a:endParaRPr lang="ru-RU" sz="2600" spc="180" dirty="0">
                <a:solidFill>
                  <a:schemeClr val="tx1"/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/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/>
            <p:cNvSpPr>
              <a:spLocks noChangeAspect="1"/>
            </p:cNvSpPr>
            <p:nvPr/>
          </p:nvSpPr>
          <p:spPr>
            <a:xfrm flipH="1">
              <a:off x="12069904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-1" fmla="*/ 0 w 425450"/>
                <a:gd name="connsiteY0-2" fmla="*/ 0 h 424732"/>
                <a:gd name="connsiteX1-3" fmla="*/ 424732 w 425450"/>
                <a:gd name="connsiteY1-4" fmla="*/ 0 h 424732"/>
                <a:gd name="connsiteX2-5" fmla="*/ 425450 w 425450"/>
                <a:gd name="connsiteY2-6" fmla="*/ 238890 h 424732"/>
                <a:gd name="connsiteX3-7" fmla="*/ 424732 w 425450"/>
                <a:gd name="connsiteY3-8" fmla="*/ 424732 h 424732"/>
                <a:gd name="connsiteX4-9" fmla="*/ 0 w 425450"/>
                <a:gd name="connsiteY4-10" fmla="*/ 424732 h 424732"/>
                <a:gd name="connsiteX5" fmla="*/ 0 w 425450"/>
                <a:gd name="connsiteY5" fmla="*/ 0 h 424732"/>
                <a:gd name="connsiteX0-11" fmla="*/ 425450 w 516890"/>
                <a:gd name="connsiteY0-12" fmla="*/ 238890 h 424732"/>
                <a:gd name="connsiteX1-13" fmla="*/ 424732 w 516890"/>
                <a:gd name="connsiteY1-14" fmla="*/ 424732 h 424732"/>
                <a:gd name="connsiteX2-15" fmla="*/ 0 w 516890"/>
                <a:gd name="connsiteY2-16" fmla="*/ 424732 h 424732"/>
                <a:gd name="connsiteX3-17" fmla="*/ 0 w 516890"/>
                <a:gd name="connsiteY3-18" fmla="*/ 0 h 424732"/>
                <a:gd name="connsiteX4-19" fmla="*/ 424732 w 516890"/>
                <a:gd name="connsiteY4-20" fmla="*/ 0 h 424732"/>
                <a:gd name="connsiteX5-21" fmla="*/ 516890 w 516890"/>
                <a:gd name="connsiteY5-22" fmla="*/ 330330 h 424732"/>
                <a:gd name="connsiteX0-23" fmla="*/ 424732 w 516890"/>
                <a:gd name="connsiteY0-24" fmla="*/ 424732 h 424732"/>
                <a:gd name="connsiteX1-25" fmla="*/ 0 w 516890"/>
                <a:gd name="connsiteY1-26" fmla="*/ 424732 h 424732"/>
                <a:gd name="connsiteX2-27" fmla="*/ 0 w 516890"/>
                <a:gd name="connsiteY2-28" fmla="*/ 0 h 424732"/>
                <a:gd name="connsiteX3-29" fmla="*/ 424732 w 516890"/>
                <a:gd name="connsiteY3-30" fmla="*/ 0 h 424732"/>
                <a:gd name="connsiteX4-31" fmla="*/ 516890 w 516890"/>
                <a:gd name="connsiteY4-32" fmla="*/ 330330 h 424732"/>
                <a:gd name="connsiteX0-33" fmla="*/ 424732 w 424732"/>
                <a:gd name="connsiteY0-34" fmla="*/ 424732 h 424732"/>
                <a:gd name="connsiteX1-35" fmla="*/ 0 w 424732"/>
                <a:gd name="connsiteY1-36" fmla="*/ 424732 h 424732"/>
                <a:gd name="connsiteX2-37" fmla="*/ 0 w 424732"/>
                <a:gd name="connsiteY2-38" fmla="*/ 0 h 424732"/>
                <a:gd name="connsiteX3-39" fmla="*/ 424732 w 424732"/>
                <a:gd name="connsiteY3-40" fmla="*/ 0 h 4247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6" name="Текст 1"/>
          <p:cNvSpPr>
            <a:spLocks noGrp="1"/>
          </p:cNvSpPr>
          <p:nvPr>
            <p:ph type="body" idx="1"/>
          </p:nvPr>
        </p:nvSpPr>
        <p:spPr>
          <a:xfrm>
            <a:off x="0" y="1185545"/>
            <a:ext cx="11559540" cy="5126355"/>
          </a:xfrm>
        </p:spPr>
        <p:txBody>
          <a:bodyPr>
            <a:normAutofit/>
          </a:bodyPr>
          <a:p>
            <a:pPr marL="76200" indent="0" algn="just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Задачи: 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Обучить нескольких моделей для прогноза модуля упругости при растяжении и прочности при растяжении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При построении модели необходимо 30% данных оставить на тестирование модели, на остальных происходит обучение моделей. При построении моделей провести поиск гиперпараметров модели с помощью поиска по сетке с перекрестной проверкой, количество блоков равно 10.</a:t>
            </a: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Этапы:</a:t>
            </a: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Визуализация данных по двум кластерам: угол нашивки 0</a:t>
            </a:r>
            <a:r>
              <a:rPr lang="en-US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 угол нашивки 90</a:t>
            </a:r>
            <a:r>
              <a:rPr lang="en-US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нет четкой зависимости при попарном сравнении</a:t>
            </a: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значения равномерно распределены внутри (нет скоплений, большинство точек лежит в центре, разрежаясь к краям робластей построения, нормальное распределение) </a:t>
            </a: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ru-RU" altLang="ru-RU" sz="1530" dirty="0">
                <a:latin typeface="Arial" panose="020B0604020202020204" pitchFamily="34" charset="0"/>
                <a:cs typeface="Arial" panose="020B0604020202020204" pitchFamily="34" charset="0"/>
              </a:rPr>
              <a:t>Разделение выборки на 2 части 30% (тестовая) и 70% (обучающая) для каждой модели.</a:t>
            </a:r>
            <a:endParaRPr lang="ru-RU" altLang="ru-RU" sz="153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ru-RU" altLang="ru-RU" sz="1595" dirty="0">
                <a:latin typeface="Arial" panose="020B0604020202020204" pitchFamily="34" charset="0"/>
                <a:cs typeface="Arial" panose="020B0604020202020204" pitchFamily="34" charset="0"/>
              </a:rPr>
              <a:t>построение трех моделей для каждого показателя ("Модуль упругости при растяжении, ГПа", "Прочность при растяжении, МПа")</a:t>
            </a:r>
            <a:endParaRPr lang="ru-RU" altLang="ru-RU" sz="15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ru-RU" altLang="ru-RU" sz="1595" dirty="0">
                <a:latin typeface="Arial" panose="020B0604020202020204" pitchFamily="34" charset="0"/>
                <a:cs typeface="Arial" panose="020B0604020202020204" pitchFamily="34" charset="0"/>
              </a:rPr>
              <a:t>DummyRegressor - в качестве простого базиса для сравнения с другими (реальными)регрессорами</a:t>
            </a:r>
            <a:endParaRPr lang="ru-RU" altLang="ru-RU" sz="15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ru-RU" altLang="ru-RU" sz="1595" dirty="0">
                <a:latin typeface="Arial" panose="020B0604020202020204" pitchFamily="34" charset="0"/>
                <a:cs typeface="Arial" panose="020B0604020202020204" pitchFamily="34" charset="0"/>
              </a:rPr>
              <a:t>Линейная регрессия</a:t>
            </a:r>
            <a:endParaRPr lang="ru-RU" altLang="ru-RU" sz="15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ru-RU" altLang="ru-RU" sz="1595" dirty="0">
                <a:latin typeface="Arial" panose="020B0604020202020204" pitchFamily="34" charset="0"/>
                <a:cs typeface="Arial" panose="020B0604020202020204" pitchFamily="34" charset="0"/>
              </a:rPr>
              <a:t>Случайный лес</a:t>
            </a:r>
            <a:endParaRPr lang="ru-RU" altLang="ru-RU" sz="15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ru-RU" altLang="ru-RU" sz="15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Замещающее содержимое 4"/>
          <p:cNvPicPr>
            <a:picLocks noChangeAspect="1"/>
          </p:cNvPicPr>
          <p:nvPr/>
        </p:nvPicPr>
        <p:blipFill>
          <a:blip r:embed="rId1"/>
          <a:srcRect t="26146"/>
          <a:stretch>
            <a:fillRect/>
          </a:stretch>
        </p:blipFill>
        <p:spPr>
          <a:xfrm>
            <a:off x="0" y="0"/>
            <a:ext cx="3388995" cy="1063625"/>
          </a:xfrm>
          <a:prstGeom prst="rect">
            <a:avLst/>
          </a:prstGeom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5" y="5490210"/>
            <a:ext cx="2247900" cy="1219200"/>
          </a:xfrm>
          <a:prstGeom prst="rect">
            <a:avLst/>
          </a:prstGeom>
        </p:spPr>
      </p:pic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685" y="5490210"/>
            <a:ext cx="1771650" cy="657225"/>
          </a:xfrm>
          <a:prstGeom prst="rect">
            <a:avLst/>
          </a:prstGeom>
        </p:spPr>
      </p:pic>
      <p:graphicFrame>
        <p:nvGraphicFramePr>
          <p:cNvPr id="21" name="Объект 20"/>
          <p:cNvGraphicFramePr/>
          <p:nvPr/>
        </p:nvGraphicFramePr>
        <p:xfrm>
          <a:off x="6190615" y="5099685"/>
          <a:ext cx="576389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4" imgW="5819775" imgH="2076450" progId="Paint.Picture">
                  <p:embed/>
                </p:oleObj>
              </mc:Choice>
              <mc:Fallback>
                <p:oleObj name="" r:id="rId4" imgW="5819775" imgH="2076450" progId="Paint.Picture">
                  <p:embed/>
                  <p:pic>
                    <p:nvPicPr>
                      <p:cNvPr id="0" name="Изображение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90615" y="5099685"/>
                        <a:ext cx="5763895" cy="160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465445" y="250190"/>
            <a:ext cx="4025265" cy="3255010"/>
          </a:xfrm>
          <a:prstGeom prst="rect">
            <a:avLst/>
          </a:prstGeom>
        </p:spPr>
      </p:pic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98105" y="3216910"/>
            <a:ext cx="3975100" cy="328041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" y="1063625"/>
            <a:ext cx="5314950" cy="5086350"/>
          </a:xfrm>
          <a:prstGeom prst="rect">
            <a:avLst/>
          </a:prstGeom>
        </p:spPr>
      </p:pic>
      <p:pic>
        <p:nvPicPr>
          <p:cNvPr id="13" name="Замещающее содержимое 4"/>
          <p:cNvPicPr>
            <a:picLocks noChangeAspect="1"/>
          </p:cNvPicPr>
          <p:nvPr/>
        </p:nvPicPr>
        <p:blipFill>
          <a:blip r:embed="rId4"/>
          <a:srcRect t="26146"/>
          <a:stretch>
            <a:fillRect/>
          </a:stretch>
        </p:blipFill>
        <p:spPr>
          <a:xfrm>
            <a:off x="0" y="0"/>
            <a:ext cx="3388995" cy="1063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6394</Words>
  <Application>WPS Presentation</Application>
  <PresentationFormat>宽屏</PresentationFormat>
  <Paragraphs>151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Open Sans</vt:lpstr>
      <vt:lpstr>Open Sans</vt:lpstr>
      <vt:lpstr>ALS Sector Regular</vt:lpstr>
      <vt:lpstr>Wide Latin</vt:lpstr>
      <vt:lpstr>ALS Sector Bold</vt:lpstr>
      <vt:lpstr>Liberation Mono</vt:lpstr>
      <vt:lpstr>Arial</vt:lpstr>
      <vt:lpstr>Courier New</vt:lpstr>
      <vt:lpstr>Office Theme</vt:lpstr>
      <vt:lpstr>Paint.Picture</vt:lpstr>
      <vt:lpstr>ВЫПУСКНАЯ КВАЛИФИКАЦИОННАЯ РАБОТА по курсу «Data Science»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im071</dc:creator>
  <cp:lastModifiedBy>im071</cp:lastModifiedBy>
  <cp:revision>2</cp:revision>
  <dcterms:created xsi:type="dcterms:W3CDTF">2023-04-28T22:12:19Z</dcterms:created>
  <dcterms:modified xsi:type="dcterms:W3CDTF">2023-04-28T23:33:12Z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1049-11.2.0.11536</vt:lpwstr>
  </property>
  <property fmtid="{D5CDD505-2E9C-101B-9397-08002B2CF9AE}" pid="3" name="ICV">
    <vt:lpwstr>A8D7DD4EFAC943118314C952C5A68785</vt:lpwstr>
  </property>
</Properties>
</file>