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6" y="-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EC10A-D499-46C1-A82B-B564E99CBD6F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18726-2205-4FBF-AC38-4D0BEEBF4C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817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726-2205-4FBF-AC38-4D0BEEBF4C9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26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726-2205-4FBF-AC38-4D0BEEBF4C9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26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726-2205-4FBF-AC38-4D0BEEBF4C9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26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726-2205-4FBF-AC38-4D0BEEBF4C9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26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726-2205-4FBF-AC38-4D0BEEBF4C9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26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726-2205-4FBF-AC38-4D0BEEBF4C9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26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726-2205-4FBF-AC38-4D0BEEBF4C9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26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726-2205-4FBF-AC38-4D0BEEBF4C9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26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726-2205-4FBF-AC38-4D0BEEBF4C9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26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726-2205-4FBF-AC38-4D0BEEBF4C9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26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726-2205-4FBF-AC38-4D0BEEBF4C9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26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726-2205-4FBF-AC38-4D0BEEBF4C9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26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726-2205-4FBF-AC38-4D0BEEBF4C9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26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726-2205-4FBF-AC38-4D0BEEBF4C9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26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9DFE-22C3-438F-8D50-B271F3F0080C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0D50-A093-4D4C-92B2-42F01836C1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84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9DFE-22C3-438F-8D50-B271F3F0080C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0D50-A093-4D4C-92B2-42F01836C1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91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9DFE-22C3-438F-8D50-B271F3F0080C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0D50-A093-4D4C-92B2-42F01836C1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64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9DFE-22C3-438F-8D50-B271F3F0080C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0D50-A093-4D4C-92B2-42F01836C1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73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9DFE-22C3-438F-8D50-B271F3F0080C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0D50-A093-4D4C-92B2-42F01836C1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64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9DFE-22C3-438F-8D50-B271F3F0080C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0D50-A093-4D4C-92B2-42F01836C1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76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9DFE-22C3-438F-8D50-B271F3F0080C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0D50-A093-4D4C-92B2-42F01836C1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50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9DFE-22C3-438F-8D50-B271F3F0080C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0D50-A093-4D4C-92B2-42F01836C1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26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9DFE-22C3-438F-8D50-B271F3F0080C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0D50-A093-4D4C-92B2-42F01836C1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42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9DFE-22C3-438F-8D50-B271F3F0080C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0D50-A093-4D4C-92B2-42F01836C1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90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9DFE-22C3-438F-8D50-B271F3F0080C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0D50-A093-4D4C-92B2-42F01836C1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69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49DFE-22C3-438F-8D50-B271F3F0080C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B0D50-A093-4D4C-92B2-42F01836C1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66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cami.org.br/revista-trilhas/" TargetMode="External"/><Relationship Id="rId4" Type="http://schemas.openxmlformats.org/officeDocument/2006/relationships/hyperlink" Target="https://mooc41.escolavirtual.gov.br/mod/book/view.php?id=129641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9.jpeg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ntágono libera US$ 3,6 bilhões para muro na fronteira com o México 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5913"/>
            <a:ext cx="2393968" cy="148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UA reabrem divisa com México, mas a reforça contr... | VEJ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68" y="5352540"/>
            <a:ext cx="2016224" cy="148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8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42" name="Picture 18" descr="Brasil e Venezuela entram em conflito com migrantes, ajuda humani,  Transforme sua vida em uma aventura tropical com copa rio campeões -  vitis.s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54" y="0"/>
            <a:ext cx="2393968" cy="115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#PraCegoVer Fundo azul e foto de várias mulheres e crianças carregando malas e sacolas. Texto na imagem: Como o Brasil está lidando com a imigração venezuelana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514" y="-12125"/>
            <a:ext cx="3744416" cy="115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Família Warao da Venezuela mantém tradições em meio à procura por sustento  em BH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200" y="-12125"/>
            <a:ext cx="3022799" cy="115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Tratam como cachorro amarrado na corrente”: Brasileiros deportados relatam  experiência de imigração para os EUA – BRAZILIAN PRESS // O maior jornal  brasileiro fora do Brasil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232" y="5338318"/>
            <a:ext cx="2134767" cy="147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1.png"/>
          <p:cNvPicPr/>
          <p:nvPr/>
        </p:nvPicPr>
        <p:blipFill>
          <a:blip r:embed="rId9"/>
          <a:srcRect/>
          <a:stretch>
            <a:fillRect/>
          </a:stretch>
        </p:blipFill>
        <p:spPr>
          <a:xfrm>
            <a:off x="0" y="2924944"/>
            <a:ext cx="893445" cy="643890"/>
          </a:xfrm>
          <a:prstGeom prst="rect">
            <a:avLst/>
          </a:prstGeom>
          <a:ln/>
        </p:spPr>
      </p:pic>
      <p:sp>
        <p:nvSpPr>
          <p:cNvPr id="6" name="Retângulo 5"/>
          <p:cNvSpPr/>
          <p:nvPr/>
        </p:nvSpPr>
        <p:spPr>
          <a:xfrm>
            <a:off x="20028" y="1152127"/>
            <a:ext cx="91439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PONTIFÍCIA UNIVERSIDADE CATÓLICA DE MINAS GERAIS</a:t>
            </a:r>
            <a:endParaRPr lang="pt-BR" dirty="0"/>
          </a:p>
          <a:p>
            <a:pPr algn="ctr"/>
            <a:r>
              <a:rPr lang="pt-BR" b="1" dirty="0"/>
              <a:t>DEPARTAMENTO DE SERVIÇO SOCIAL/ICS</a:t>
            </a:r>
            <a:endParaRPr lang="pt-BR" dirty="0"/>
          </a:p>
          <a:p>
            <a:pPr algn="ctr"/>
            <a:r>
              <a:rPr lang="pt-BR" b="1" dirty="0"/>
              <a:t>CURSO DE SERVIÇOS SOCIAL</a:t>
            </a:r>
            <a:endParaRPr lang="pt-BR" dirty="0"/>
          </a:p>
          <a:p>
            <a:pPr algn="ctr"/>
            <a:r>
              <a:rPr lang="pt-BR" b="1" dirty="0"/>
              <a:t> </a:t>
            </a:r>
            <a:endParaRPr lang="pt-BR" dirty="0"/>
          </a:p>
          <a:p>
            <a:pPr algn="ctr"/>
            <a:r>
              <a:rPr lang="pt-BR" b="1" dirty="0"/>
              <a:t> </a:t>
            </a:r>
            <a:r>
              <a:rPr lang="pt-BR" b="1" dirty="0" smtClean="0"/>
              <a:t>Alunos(a</a:t>
            </a:r>
            <a:r>
              <a:rPr lang="pt-BR" b="1" dirty="0"/>
              <a:t>):</a:t>
            </a:r>
            <a:endParaRPr lang="pt-BR" dirty="0"/>
          </a:p>
          <a:p>
            <a:pPr algn="ctr"/>
            <a:r>
              <a:rPr lang="pt-BR" dirty="0"/>
              <a:t> </a:t>
            </a:r>
          </a:p>
          <a:p>
            <a:pPr algn="ctr"/>
            <a:r>
              <a:rPr lang="pt-BR" b="1" dirty="0"/>
              <a:t>JUSSARA FILOMENA DE LOURDES</a:t>
            </a:r>
            <a:endParaRPr lang="pt-BR" dirty="0"/>
          </a:p>
          <a:p>
            <a:pPr algn="ctr"/>
            <a:r>
              <a:rPr lang="pt-BR" dirty="0"/>
              <a:t> </a:t>
            </a:r>
          </a:p>
          <a:p>
            <a:pPr algn="ctr"/>
            <a:r>
              <a:rPr lang="pt-BR" dirty="0"/>
              <a:t>  </a:t>
            </a:r>
          </a:p>
          <a:p>
            <a:pPr algn="ctr"/>
            <a:r>
              <a:rPr lang="pt-BR" b="1" dirty="0"/>
              <a:t>EIXO 5 – GESTÃO SOCIAL, CULTURA DIGITAL E DIREITO DAS MINORIAS</a:t>
            </a:r>
            <a:endParaRPr lang="pt-BR" dirty="0"/>
          </a:p>
          <a:p>
            <a:pPr algn="ctr"/>
            <a:r>
              <a:rPr lang="pt-BR" b="1" dirty="0"/>
              <a:t>EIXO 5 - ESTÁGIO SUPERVISIONADO: TRABALHO PROFISSIONAL</a:t>
            </a:r>
            <a:endParaRPr lang="pt-BR" dirty="0"/>
          </a:p>
          <a:p>
            <a:pPr algn="ctr"/>
            <a:r>
              <a:rPr lang="pt-BR" b="1" dirty="0"/>
              <a:t> </a:t>
            </a:r>
            <a:endParaRPr lang="pt-BR" dirty="0"/>
          </a:p>
          <a:p>
            <a:pPr algn="ctr"/>
            <a:r>
              <a:rPr lang="pt-BR" b="1" dirty="0"/>
              <a:t>“PROJETO DE INTERVENÇÃO SOCIAL</a:t>
            </a:r>
            <a:r>
              <a:rPr lang="pt-BR" b="1" dirty="0" smtClean="0"/>
              <a:t>”</a:t>
            </a:r>
          </a:p>
          <a:p>
            <a:pPr algn="ctr"/>
            <a:r>
              <a:rPr lang="pt-BR" b="1" dirty="0" smtClean="0"/>
              <a:t>Dezembro/2024</a:t>
            </a:r>
            <a:endParaRPr lang="pt-BR" dirty="0"/>
          </a:p>
        </p:txBody>
      </p:sp>
      <p:pic>
        <p:nvPicPr>
          <p:cNvPr id="3074" name="Picture 2" descr="Resultado de imagem para deportados chegando em belo horizont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285" y="5355913"/>
            <a:ext cx="2618947" cy="145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92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8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image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35896" y="129164"/>
            <a:ext cx="893445" cy="643890"/>
          </a:xfrm>
          <a:prstGeom prst="rect">
            <a:avLst/>
          </a:prstGeom>
          <a:ln/>
        </p:spPr>
      </p:pic>
      <p:sp>
        <p:nvSpPr>
          <p:cNvPr id="6" name="Retângulo 5"/>
          <p:cNvSpPr/>
          <p:nvPr/>
        </p:nvSpPr>
        <p:spPr>
          <a:xfrm>
            <a:off x="30739" y="773053"/>
            <a:ext cx="91132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5125" y="757664"/>
            <a:ext cx="89644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6. Resultados </a:t>
            </a:r>
            <a:r>
              <a:rPr lang="pt-BR" b="1" dirty="0" smtClean="0"/>
              <a:t>Esperados</a:t>
            </a:r>
          </a:p>
          <a:p>
            <a:endParaRPr lang="pt-BR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pt-BR" b="1" dirty="0"/>
              <a:t>Compreensão aprofundada:</a:t>
            </a:r>
            <a:r>
              <a:rPr lang="pt-BR" dirty="0"/>
              <a:t> </a:t>
            </a:r>
            <a:endParaRPr lang="pt-BR" dirty="0" smtClean="0"/>
          </a:p>
          <a:p>
            <a:pPr lvl="0"/>
            <a:endParaRPr lang="pt-BR" dirty="0" smtClean="0"/>
          </a:p>
          <a:p>
            <a:pPr marL="285750" lvl="0" indent="-285750">
              <a:buFont typeface="Wingdings" pitchFamily="2" charset="2"/>
              <a:buChar char="Ø"/>
            </a:pPr>
            <a:r>
              <a:rPr lang="pt-BR" b="1" dirty="0" smtClean="0"/>
              <a:t>Identificação </a:t>
            </a:r>
            <a:r>
              <a:rPr lang="pt-BR" b="1" dirty="0"/>
              <a:t>de lacunas</a:t>
            </a:r>
            <a:r>
              <a:rPr lang="pt-BR" dirty="0"/>
              <a:t>: </a:t>
            </a:r>
            <a:endParaRPr lang="pt-BR" dirty="0" smtClean="0"/>
          </a:p>
          <a:p>
            <a:pPr marL="285750" lvl="0" indent="-285750">
              <a:buFont typeface="Wingdings" pitchFamily="2" charset="2"/>
              <a:buChar char="Ø"/>
            </a:pPr>
            <a:endParaRPr lang="pt-BR" dirty="0" smtClean="0"/>
          </a:p>
          <a:p>
            <a:pPr marL="285750" lvl="0" indent="-285750">
              <a:buFont typeface="Wingdings" pitchFamily="2" charset="2"/>
              <a:buChar char="Ø"/>
            </a:pPr>
            <a:r>
              <a:rPr lang="pt-BR" b="1" dirty="0" smtClean="0"/>
              <a:t>Propostas </a:t>
            </a:r>
            <a:r>
              <a:rPr lang="pt-BR" b="1" dirty="0"/>
              <a:t>de políticas públicas:</a:t>
            </a:r>
            <a:r>
              <a:rPr lang="pt-BR" dirty="0"/>
              <a:t> </a:t>
            </a:r>
            <a:endParaRPr lang="pt-BR" dirty="0" smtClean="0"/>
          </a:p>
          <a:p>
            <a:pPr marL="285750" lvl="0" indent="-285750">
              <a:buFont typeface="Wingdings" pitchFamily="2" charset="2"/>
              <a:buChar char="Ø"/>
            </a:pPr>
            <a:endParaRPr lang="pt-BR" dirty="0" smtClean="0"/>
          </a:p>
          <a:p>
            <a:pPr marL="285750" lvl="0" indent="-285750">
              <a:buFont typeface="Wingdings" pitchFamily="2" charset="2"/>
              <a:buChar char="Ø"/>
            </a:pPr>
            <a:r>
              <a:rPr lang="pt-BR" b="1" dirty="0" smtClean="0"/>
              <a:t>Ampliação </a:t>
            </a:r>
            <a:r>
              <a:rPr lang="pt-BR" b="1" dirty="0"/>
              <a:t>de iniciativas</a:t>
            </a:r>
            <a:r>
              <a:rPr lang="pt-BR" dirty="0"/>
              <a:t>: </a:t>
            </a:r>
            <a:endParaRPr lang="pt-BR" dirty="0" smtClean="0"/>
          </a:p>
          <a:p>
            <a:pPr marL="285750" lvl="0" indent="-285750">
              <a:buFont typeface="Wingdings" pitchFamily="2" charset="2"/>
              <a:buChar char="Ø"/>
            </a:pPr>
            <a:endParaRPr lang="pt-BR" dirty="0" smtClean="0"/>
          </a:p>
          <a:p>
            <a:pPr marL="285750" lvl="0" indent="-285750">
              <a:buFont typeface="Wingdings" pitchFamily="2" charset="2"/>
              <a:buChar char="Ø"/>
            </a:pPr>
            <a:r>
              <a:rPr lang="pt-BR" b="1" dirty="0" smtClean="0"/>
              <a:t>Criação </a:t>
            </a:r>
            <a:r>
              <a:rPr lang="pt-BR" b="1" dirty="0"/>
              <a:t>de um Centro de Referência para Migrantes</a:t>
            </a:r>
            <a:r>
              <a:rPr lang="pt-BR" dirty="0" smtClean="0"/>
              <a:t>:</a:t>
            </a:r>
          </a:p>
          <a:p>
            <a:pPr marL="285750" lvl="0" indent="-285750">
              <a:buFont typeface="Wingdings" pitchFamily="2" charset="2"/>
              <a:buChar char="Ø"/>
            </a:pPr>
            <a:endParaRPr lang="pt-BR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pt-BR" b="1" dirty="0" smtClean="0"/>
              <a:t>Capacitação </a:t>
            </a:r>
            <a:r>
              <a:rPr lang="pt-BR" b="1" dirty="0"/>
              <a:t>profissional</a:t>
            </a:r>
            <a:r>
              <a:rPr lang="pt-BR" dirty="0" smtClean="0"/>
              <a:t>:</a:t>
            </a:r>
          </a:p>
          <a:p>
            <a:pPr marL="285750" lvl="0" indent="-285750">
              <a:buFont typeface="Wingdings" pitchFamily="2" charset="2"/>
              <a:buChar char="Ø"/>
            </a:pPr>
            <a:endParaRPr lang="pt-BR" dirty="0"/>
          </a:p>
          <a:p>
            <a:pPr marL="285750" indent="-285750">
              <a:buFont typeface="Wingdings" pitchFamily="2" charset="2"/>
              <a:buChar char="Ø"/>
            </a:pPr>
            <a:r>
              <a:rPr lang="pt-BR" b="1" dirty="0" smtClean="0"/>
              <a:t>Moradia </a:t>
            </a:r>
            <a:r>
              <a:rPr lang="pt-BR" b="1" dirty="0"/>
              <a:t>e regularização</a:t>
            </a:r>
            <a:r>
              <a:rPr lang="pt-BR" dirty="0" smtClean="0"/>
              <a:t>:</a:t>
            </a:r>
          </a:p>
          <a:p>
            <a:pPr marL="285750" indent="-285750">
              <a:buFont typeface="Wingdings" pitchFamily="2" charset="2"/>
              <a:buChar char="Ø"/>
            </a:pPr>
            <a:endParaRPr lang="pt-BR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pt-BR" b="1" dirty="0" smtClean="0"/>
              <a:t>Campanhas </a:t>
            </a:r>
            <a:r>
              <a:rPr lang="pt-BR" b="1" dirty="0"/>
              <a:t>de sensibilização</a:t>
            </a:r>
            <a:r>
              <a:rPr lang="pt-BR" dirty="0" smtClean="0"/>
              <a:t>:</a:t>
            </a:r>
          </a:p>
          <a:p>
            <a:pPr marL="285750" lvl="0" indent="-285750">
              <a:buFont typeface="Wingdings" pitchFamily="2" charset="2"/>
              <a:buChar char="Ø"/>
            </a:pPr>
            <a:endParaRPr lang="pt-BR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pt-BR" b="1" dirty="0" smtClean="0"/>
              <a:t>Educação </a:t>
            </a:r>
            <a:r>
              <a:rPr lang="pt-BR" b="1" dirty="0"/>
              <a:t>inclusiva</a:t>
            </a:r>
            <a:r>
              <a:rPr lang="pt-BR" dirty="0" smtClean="0"/>
              <a:t>:</a:t>
            </a:r>
          </a:p>
          <a:p>
            <a:pPr marL="285750" lvl="0" indent="-285750">
              <a:buFont typeface="Wingdings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260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8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image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35896" y="129164"/>
            <a:ext cx="893445" cy="643890"/>
          </a:xfrm>
          <a:prstGeom prst="rect">
            <a:avLst/>
          </a:prstGeom>
          <a:ln/>
        </p:spPr>
      </p:pic>
      <p:sp>
        <p:nvSpPr>
          <p:cNvPr id="6" name="Retângulo 5"/>
          <p:cNvSpPr/>
          <p:nvPr/>
        </p:nvSpPr>
        <p:spPr>
          <a:xfrm>
            <a:off x="30739" y="773053"/>
            <a:ext cx="91132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97861"/>
              </p:ext>
            </p:extLst>
          </p:nvPr>
        </p:nvGraphicFramePr>
        <p:xfrm>
          <a:off x="356177" y="2020003"/>
          <a:ext cx="8536299" cy="40732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1111"/>
                <a:gridCol w="444776"/>
                <a:gridCol w="504956"/>
                <a:gridCol w="504956"/>
                <a:gridCol w="504956"/>
                <a:gridCol w="504956"/>
                <a:gridCol w="504956"/>
                <a:gridCol w="504956"/>
                <a:gridCol w="504956"/>
                <a:gridCol w="504956"/>
                <a:gridCol w="504956"/>
                <a:gridCol w="504956"/>
                <a:gridCol w="490852"/>
              </a:tblGrid>
              <a:tr h="3258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ATIVIDADES/MESES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1º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2º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3º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4º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5º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6º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7º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8º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9º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10º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11º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12º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258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Diagnóstico inicial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  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258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Processo de seleção de estudantes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  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9233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Reunião com os profissionais responsáveis para planejamento da execução e  capacitação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  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   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 X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  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 X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1222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Reunião com os estudantes pesquisadores selecionados para esclarecimento sobre as ações do projeto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  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   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  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  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  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258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Encontros para capacitação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  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   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  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  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  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624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Desenvolmento de trabalhos de entrevista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  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   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  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  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 X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61832" y="542673"/>
            <a:ext cx="405296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7. Cronograma de Atividades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Data de Início do projeto: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Abril de 2024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Data final do projeto: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Dezembro de 2024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699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8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image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35896" y="129164"/>
            <a:ext cx="893445" cy="643890"/>
          </a:xfrm>
          <a:prstGeom prst="rect">
            <a:avLst/>
          </a:prstGeom>
          <a:ln/>
        </p:spPr>
      </p:pic>
      <p:sp>
        <p:nvSpPr>
          <p:cNvPr id="6" name="Retângulo 5"/>
          <p:cNvSpPr/>
          <p:nvPr/>
        </p:nvSpPr>
        <p:spPr>
          <a:xfrm>
            <a:off x="30739" y="773053"/>
            <a:ext cx="91132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842768"/>
              </p:ext>
            </p:extLst>
          </p:nvPr>
        </p:nvGraphicFramePr>
        <p:xfrm>
          <a:off x="460376" y="1973381"/>
          <a:ext cx="8144073" cy="3831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2710"/>
                <a:gridCol w="1265098"/>
                <a:gridCol w="1109569"/>
                <a:gridCol w="1063517"/>
                <a:gridCol w="2053179"/>
              </a:tblGrid>
              <a:tr h="7663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Tipo de Despesa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Quantidade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Custo/mês (R$)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Custo/ano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Fonte Financiadora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766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Formação do grupo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6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100,00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500,00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PUCMINAS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766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Materiais e logística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6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20,00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100,00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766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Transporte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6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300,00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1500,00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766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total 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2.100,00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12.500,00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37020" y="1411667"/>
            <a:ext cx="27927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8. Planilha or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ament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á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ria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021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8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image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35896" y="129164"/>
            <a:ext cx="893445" cy="643890"/>
          </a:xfrm>
          <a:prstGeom prst="rect">
            <a:avLst/>
          </a:prstGeom>
          <a:ln/>
        </p:spPr>
      </p:pic>
      <p:sp>
        <p:nvSpPr>
          <p:cNvPr id="6" name="Retângulo 5"/>
          <p:cNvSpPr/>
          <p:nvPr/>
        </p:nvSpPr>
        <p:spPr>
          <a:xfrm>
            <a:off x="30739" y="773053"/>
            <a:ext cx="91132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273092" y="1002326"/>
            <a:ext cx="8512497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9. </a:t>
            </a:r>
            <a:r>
              <a:rPr lang="pt-BR" b="1" dirty="0" smtClean="0"/>
              <a:t>Conclusão</a:t>
            </a:r>
          </a:p>
          <a:p>
            <a:endParaRPr lang="pt-BR" dirty="0"/>
          </a:p>
          <a:p>
            <a:pPr algn="just">
              <a:lnSpc>
                <a:spcPct val="150000"/>
              </a:lnSpc>
            </a:pPr>
            <a:r>
              <a:rPr lang="pt-BR" dirty="0"/>
              <a:t>Esse projeto pretende fornecer um olhar detalhado sobre a situação dos migrantes na RMBH, em especial dos brasileiros deportados e dos venezuelanos, de forma a contribuir para o desenvolvimento de políticas públicas mais eficazes e inclusivas. A análise dos perfis desses migrantes ajudará a compreender as especificidades de suas necessidades e os melhores caminhos para sua reintegração social e econômica no Brasil.</a:t>
            </a:r>
          </a:p>
        </p:txBody>
      </p:sp>
    </p:spTree>
    <p:extLst>
      <p:ext uri="{BB962C8B-B14F-4D97-AF65-F5344CB8AC3E}">
        <p14:creationId xmlns:p14="http://schemas.microsoft.com/office/powerpoint/2010/main" val="4289844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8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image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35896" y="129164"/>
            <a:ext cx="893445" cy="643890"/>
          </a:xfrm>
          <a:prstGeom prst="rect">
            <a:avLst/>
          </a:prstGeom>
          <a:ln/>
        </p:spPr>
      </p:pic>
      <p:sp>
        <p:nvSpPr>
          <p:cNvPr id="6" name="Retângulo 5"/>
          <p:cNvSpPr/>
          <p:nvPr/>
        </p:nvSpPr>
        <p:spPr>
          <a:xfrm>
            <a:off x="30739" y="773053"/>
            <a:ext cx="91132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07975" y="908720"/>
            <a:ext cx="8656513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10. Referências </a:t>
            </a:r>
            <a:r>
              <a:rPr lang="pt-BR" b="1" dirty="0" smtClean="0"/>
              <a:t>Bibliográficas</a:t>
            </a:r>
          </a:p>
          <a:p>
            <a:endParaRPr lang="pt-BR" b="1" dirty="0" smtClean="0"/>
          </a:p>
          <a:p>
            <a:pPr lvl="0">
              <a:lnSpc>
                <a:spcPct val="150000"/>
              </a:lnSpc>
            </a:pPr>
            <a:r>
              <a:rPr lang="pt-BR" sz="1600" b="1" dirty="0" smtClean="0"/>
              <a:t>1. BRASIL</a:t>
            </a:r>
            <a:r>
              <a:rPr lang="pt-BR" sz="1600" dirty="0"/>
              <a:t>. Ministério da Justiça e Segurança Pública. 2ª Conferência Nacional de Migrações, Refúgio e </a:t>
            </a:r>
            <a:r>
              <a:rPr lang="pt-BR" sz="1600" dirty="0" err="1"/>
              <a:t>Apatridia</a:t>
            </a:r>
            <a:r>
              <a:rPr lang="pt-BR" sz="1600" dirty="0"/>
              <a:t> (</a:t>
            </a:r>
            <a:r>
              <a:rPr lang="pt-BR" sz="1600" dirty="0" err="1"/>
              <a:t>Comigrar</a:t>
            </a:r>
            <a:r>
              <a:rPr lang="pt-BR" sz="1600" dirty="0"/>
              <a:t>), 09, 10, 11 de novembro de 2024. Disponível em: &lt; https://www.gov.br/mj/pt-br/assuntos/noticias/2a-comigrar-tera-programacao-aberta-ao-público&gt;. Acesso em: 10 e 11 de novembro de 2024.</a:t>
            </a:r>
          </a:p>
          <a:p>
            <a:pPr lvl="0">
              <a:lnSpc>
                <a:spcPct val="150000"/>
              </a:lnSpc>
            </a:pPr>
            <a:r>
              <a:rPr lang="pt-BR" sz="1600" b="1" dirty="0" smtClean="0"/>
              <a:t>2. Chang</a:t>
            </a:r>
            <a:r>
              <a:rPr lang="pt-BR" sz="1600" b="1" dirty="0"/>
              <a:t>,</a:t>
            </a:r>
            <a:r>
              <a:rPr lang="pt-BR" sz="1600" dirty="0"/>
              <a:t> Tatiana. </a:t>
            </a:r>
            <a:r>
              <a:rPr lang="pt-BR" sz="1600" b="1" dirty="0"/>
              <a:t>OIM - DPU</a:t>
            </a:r>
            <a:r>
              <a:rPr lang="pt-BR" sz="1600" dirty="0"/>
              <a:t>. Introdução às Migrações Internacionais no Brasil Contemporâneo. Brasília, 2018, 1º Edição Disponível em: </a:t>
            </a:r>
            <a:r>
              <a:rPr lang="pt-BR" sz="1600" u="sng" dirty="0">
                <a:hlinkClick r:id="rId4"/>
              </a:rPr>
              <a:t>https://mooc41.escolavirtual.gov.br/mod/book/view.php?id=129641</a:t>
            </a:r>
            <a:endParaRPr lang="pt-BR" sz="1600" dirty="0"/>
          </a:p>
          <a:p>
            <a:pPr lvl="0">
              <a:lnSpc>
                <a:spcPct val="150000"/>
              </a:lnSpc>
            </a:pPr>
            <a:r>
              <a:rPr lang="pt-BR" sz="1600" b="1" dirty="0" smtClean="0"/>
              <a:t>3. Reis</a:t>
            </a:r>
            <a:r>
              <a:rPr lang="pt-BR" sz="1600" dirty="0"/>
              <a:t>, Magali. Castro, Maria, Fernandes, Duval. Acolhimento de criança imigrantes e refugiadas na educação infantil: convivência e enfrentamento das diferenças em uma unidade no bairro bandeirinhas em Betim-MG. Revista Trilhas da Migração. V.2.n.1 dezembro 2023. Disponível em: &lt; </a:t>
            </a:r>
            <a:r>
              <a:rPr lang="pt-BR" sz="1600" u="sng" dirty="0">
                <a:hlinkClick r:id="rId5"/>
              </a:rPr>
              <a:t>https://www.cami.org.br/revista-trilhas/</a:t>
            </a:r>
            <a:r>
              <a:rPr lang="pt-BR" sz="1600" dirty="0"/>
              <a:t>&gt; Acesso em 28 de junho de 2024.</a:t>
            </a:r>
          </a:p>
          <a:p>
            <a:pPr lvl="0">
              <a:lnSpc>
                <a:spcPct val="150000"/>
              </a:lnSpc>
            </a:pPr>
            <a:r>
              <a:rPr lang="pt-BR" sz="1600" b="1" dirty="0" smtClean="0"/>
              <a:t>4. </a:t>
            </a:r>
            <a:r>
              <a:rPr lang="pt-BR" sz="1600" b="1" dirty="0" err="1" smtClean="0"/>
              <a:t>Stephanou</a:t>
            </a:r>
            <a:r>
              <a:rPr lang="pt-BR" sz="1600" dirty="0"/>
              <a:t>, </a:t>
            </a:r>
            <a:r>
              <a:rPr lang="pt-BR" sz="1600" dirty="0" err="1"/>
              <a:t>Luis</a:t>
            </a:r>
            <a:r>
              <a:rPr lang="pt-BR" sz="1600" dirty="0"/>
              <a:t>. Muller, </a:t>
            </a:r>
            <a:r>
              <a:rPr lang="pt-BR" sz="1600" dirty="0" err="1"/>
              <a:t>Lpucia</a:t>
            </a:r>
            <a:r>
              <a:rPr lang="pt-BR" sz="1600" dirty="0"/>
              <a:t>. Carvalho, Isabel. Guia para elaboração de projetos sociais. Editora </a:t>
            </a:r>
            <a:r>
              <a:rPr lang="pt-BR" sz="1600" dirty="0" err="1"/>
              <a:t>Sinobal</a:t>
            </a:r>
            <a:r>
              <a:rPr lang="pt-BR" sz="1600" dirty="0"/>
              <a:t>. 2003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33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ntágono libera US$ 3,6 bilhões para muro na fronteira com o México 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5913"/>
            <a:ext cx="2393968" cy="148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UA reabrem divisa com México, mas a reforça contr... | VEJ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68" y="5352540"/>
            <a:ext cx="2016224" cy="148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8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40" name="Picture 16" descr="Cerca na fronteira México-EUA é palco de ações contra medidas anti-migração  | MigraMund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008" y="5352540"/>
            <a:ext cx="2616225" cy="147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rasil e Venezuela entram em conflito com migrantes, ajuda humani,  Transforme sua vida em uma aventura tropical com copa rio campeões -  vitis.s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54" y="0"/>
            <a:ext cx="2393968" cy="115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#PraCegoVer Fundo azul e foto de várias mulheres e crianças carregando malas e sacolas. Texto na imagem: Como o Brasil está lidando com a imigração venezuelana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514" y="-12125"/>
            <a:ext cx="3744416" cy="115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Família Warao da Venezuela mantém tradições em meio à procura por sustento  em BH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200" y="-12125"/>
            <a:ext cx="3022799" cy="115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Tratam como cachorro amarrado na corrente”: Brasileiros deportados relatam  experiência de imigração para os EUA – BRAZILIAN PRESS // O maior jornal  brasileiro fora do Brasil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232" y="5338318"/>
            <a:ext cx="2134767" cy="147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1.png"/>
          <p:cNvPicPr/>
          <p:nvPr/>
        </p:nvPicPr>
        <p:blipFill>
          <a:blip r:embed="rId10"/>
          <a:srcRect/>
          <a:stretch>
            <a:fillRect/>
          </a:stretch>
        </p:blipFill>
        <p:spPr>
          <a:xfrm>
            <a:off x="0" y="2924944"/>
            <a:ext cx="893445" cy="643890"/>
          </a:xfrm>
          <a:prstGeom prst="rect">
            <a:avLst/>
          </a:prstGeom>
          <a:ln/>
        </p:spPr>
      </p:pic>
      <p:sp>
        <p:nvSpPr>
          <p:cNvPr id="7" name="Retângulo 6"/>
          <p:cNvSpPr/>
          <p:nvPr/>
        </p:nvSpPr>
        <p:spPr>
          <a:xfrm>
            <a:off x="917575" y="1443841"/>
            <a:ext cx="797490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Disciplinas: </a:t>
            </a:r>
            <a:endParaRPr lang="pt-BR" b="1" dirty="0" smtClean="0"/>
          </a:p>
          <a:p>
            <a:endParaRPr lang="pt-BR" dirty="0"/>
          </a:p>
          <a:p>
            <a:pPr lvl="0"/>
            <a:r>
              <a:rPr lang="pt-BR" b="1" dirty="0"/>
              <a:t>EIXO 5 - </a:t>
            </a:r>
            <a:r>
              <a:rPr lang="pt-BR" dirty="0"/>
              <a:t>ESTÁGIO SUPERVISIONADO: TRABALHO PROFISSIONAL</a:t>
            </a:r>
          </a:p>
          <a:p>
            <a:pPr lvl="0"/>
            <a:r>
              <a:rPr lang="pt-BR" b="1" dirty="0"/>
              <a:t>EIXO 5 -</a:t>
            </a:r>
            <a:r>
              <a:rPr lang="pt-BR" dirty="0"/>
              <a:t> GESTÃO SOCIAL, CULTURA DIGITAL E DIREITO DAS </a:t>
            </a:r>
            <a:r>
              <a:rPr lang="pt-BR" dirty="0" smtClean="0"/>
              <a:t>MINORIAS</a:t>
            </a:r>
          </a:p>
          <a:p>
            <a:pPr lvl="0"/>
            <a:endParaRPr lang="pt-BR" dirty="0"/>
          </a:p>
          <a:p>
            <a:r>
              <a:rPr lang="pt-BR" b="1" dirty="0"/>
              <a:t>Professoras: </a:t>
            </a:r>
            <a:endParaRPr lang="pt-BR" dirty="0"/>
          </a:p>
          <a:p>
            <a:pPr lvl="0"/>
            <a:r>
              <a:rPr lang="pt-BR" dirty="0" err="1"/>
              <a:t>Drª</a:t>
            </a:r>
            <a:r>
              <a:rPr lang="pt-BR" dirty="0"/>
              <a:t> Maria da Consolação Gomes de Castro </a:t>
            </a:r>
          </a:p>
          <a:p>
            <a:pPr lvl="0"/>
            <a:r>
              <a:rPr lang="pt-BR" dirty="0" err="1"/>
              <a:t>Drª</a:t>
            </a:r>
            <a:r>
              <a:rPr lang="pt-BR" dirty="0"/>
              <a:t> Ada </a:t>
            </a:r>
            <a:r>
              <a:rPr lang="pt-BR" dirty="0" err="1"/>
              <a:t>Kallyne</a:t>
            </a:r>
            <a:r>
              <a:rPr lang="pt-BR" dirty="0"/>
              <a:t> Sousa </a:t>
            </a:r>
            <a:r>
              <a:rPr lang="pt-BR" dirty="0" smtClean="0"/>
              <a:t>Lopes</a:t>
            </a:r>
          </a:p>
          <a:p>
            <a:pPr lvl="0"/>
            <a:endParaRPr lang="pt-BR" dirty="0"/>
          </a:p>
          <a:p>
            <a:r>
              <a:rPr lang="pt-BR" b="1" dirty="0"/>
              <a:t>Aluna: </a:t>
            </a:r>
            <a:r>
              <a:rPr lang="pt-BR" dirty="0"/>
              <a:t>Jussara Filomena de Lourdes</a:t>
            </a:r>
          </a:p>
          <a:p>
            <a:r>
              <a:rPr lang="pt-BR" b="1" dirty="0"/>
              <a:t>Curso: </a:t>
            </a:r>
            <a:r>
              <a:rPr lang="pt-BR" dirty="0"/>
              <a:t>Serviço Social</a:t>
            </a:r>
          </a:p>
          <a:p>
            <a:r>
              <a:rPr lang="pt-BR" b="1" dirty="0"/>
              <a:t>Atividade: </a:t>
            </a:r>
            <a:r>
              <a:rPr lang="pt-BR" dirty="0"/>
              <a:t>Projeto Intervenção Social.</a:t>
            </a:r>
          </a:p>
          <a:p>
            <a:r>
              <a:rPr lang="pt-BR" b="1" dirty="0"/>
              <a:t>Instituição proponentes</a:t>
            </a:r>
            <a:r>
              <a:rPr lang="pt-BR" dirty="0"/>
              <a:t>: Curso de Serviço Social da PUC Minas- Modalidade</a:t>
            </a:r>
          </a:p>
          <a:p>
            <a:r>
              <a:rPr lang="pt-BR" dirty="0"/>
              <a:t>                                            EAD – EIXO 5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278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8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image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35896" y="129164"/>
            <a:ext cx="893445" cy="643890"/>
          </a:xfrm>
          <a:prstGeom prst="rect">
            <a:avLst/>
          </a:prstGeom>
          <a:ln/>
        </p:spPr>
      </p:pic>
      <p:sp>
        <p:nvSpPr>
          <p:cNvPr id="6" name="Retângulo 5"/>
          <p:cNvSpPr/>
          <p:nvPr/>
        </p:nvSpPr>
        <p:spPr>
          <a:xfrm>
            <a:off x="30739" y="773053"/>
            <a:ext cx="9113261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GRUPO DE PESQUISA MIGRAÇÃO INTERNACIONAL – GIPE DA PUC MINAS:</a:t>
            </a:r>
            <a:endParaRPr lang="pt-BR" dirty="0"/>
          </a:p>
          <a:p>
            <a:pPr algn="ctr"/>
            <a:r>
              <a:rPr lang="pt-BR" b="1" dirty="0" smtClean="0"/>
              <a:t>Pesquisa </a:t>
            </a:r>
            <a:r>
              <a:rPr lang="pt-BR" b="1" dirty="0"/>
              <a:t>– Do sonho ao pesadelo, trajetórias interrompidas: uma análise sobre a situação dos brasileiros deportados dos USA residentes em Minas Gerais e em Rondônia.</a:t>
            </a:r>
          </a:p>
          <a:p>
            <a:pPr algn="ctr"/>
            <a:r>
              <a:rPr lang="pt-BR" b="1" dirty="0"/>
              <a:t>Projeto de serviço social uma análise sobre a situação dos brasileiros deportados dos USA e Comunidade Venezuelana residente na Região Metropolitana de Belo Horizonte pesquisa sobre o perfil dos </a:t>
            </a:r>
            <a:r>
              <a:rPr lang="pt-BR" b="1" dirty="0" smtClean="0"/>
              <a:t>migrantes</a:t>
            </a:r>
          </a:p>
          <a:p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O Grupo é composto pelos os seguintes líderes. Primeiro Líder: Maria da Consolação Gomes de Castro e o Segundo Líder: Duval Magalhães Fernandes. Os projetos de extensão e de pesquisa são a linha de pesquisa; Migração internacional e direto social, Políticas Públicas e proteção de refugiados e apátridas no Brasil, Trabalho, linguagem e migrações. O Grupo é composto pelo </a:t>
            </a:r>
            <a:r>
              <a:rPr lang="pt-BR" dirty="0" err="1" smtClean="0"/>
              <a:t>Drº</a:t>
            </a:r>
            <a:r>
              <a:rPr lang="pt-BR" dirty="0" smtClean="0"/>
              <a:t> </a:t>
            </a:r>
            <a:r>
              <a:rPr lang="pt-BR" dirty="0" err="1" smtClean="0"/>
              <a:t>Waldeir</a:t>
            </a:r>
            <a:r>
              <a:rPr lang="pt-BR" dirty="0" smtClean="0"/>
              <a:t> Eustáquio dos Santos – Doutorado, </a:t>
            </a:r>
            <a:r>
              <a:rPr lang="pt-BR" dirty="0" err="1" smtClean="0"/>
              <a:t>Drº</a:t>
            </a:r>
            <a:r>
              <a:rPr lang="pt-BR" dirty="0" smtClean="0"/>
              <a:t> Duval Magalhães Fernandes – Doutorado, </a:t>
            </a:r>
            <a:r>
              <a:rPr lang="pt-BR" dirty="0" err="1" smtClean="0"/>
              <a:t>Drª</a:t>
            </a:r>
            <a:r>
              <a:rPr lang="pt-BR" dirty="0" smtClean="0"/>
              <a:t> Maria da Consolação Gomes de Castro – Doutorado, Regina </a:t>
            </a:r>
            <a:r>
              <a:rPr lang="pt-BR" dirty="0" err="1" smtClean="0"/>
              <a:t>Coeli</a:t>
            </a:r>
            <a:r>
              <a:rPr lang="pt-BR" dirty="0" smtClean="0"/>
              <a:t> de Oliveira – Mestrado, Paola Coelho </a:t>
            </a:r>
            <a:r>
              <a:rPr lang="pt-BR" dirty="0" err="1" smtClean="0"/>
              <a:t>Gereztein</a:t>
            </a:r>
            <a:r>
              <a:rPr lang="pt-BR" dirty="0" smtClean="0"/>
              <a:t> – Mestrado, </a:t>
            </a:r>
            <a:r>
              <a:rPr lang="pt-BR" dirty="0" err="1" smtClean="0"/>
              <a:t>Drº</a:t>
            </a:r>
            <a:r>
              <a:rPr lang="pt-BR" dirty="0" smtClean="0"/>
              <a:t> Fernanda Flaviana de Souza Martins – Doutorado, </a:t>
            </a:r>
            <a:r>
              <a:rPr lang="pt-BR" dirty="0" err="1" smtClean="0"/>
              <a:t>Drº</a:t>
            </a:r>
            <a:r>
              <a:rPr lang="pt-BR" dirty="0" smtClean="0"/>
              <a:t> Silvio Romero Fonseca Motta – Doutorado, </a:t>
            </a:r>
            <a:r>
              <a:rPr lang="pt-BR" dirty="0" err="1" smtClean="0"/>
              <a:t>Drª</a:t>
            </a:r>
            <a:r>
              <a:rPr lang="pt-BR" dirty="0" smtClean="0"/>
              <a:t> Roberta Cerqueira Reis – Doutorado, João Paulo Mariano – Mestrado, Filipe Isaque Moreira Mendes – Graduação, Jussara Filomena de Lourdes, Amanda Nascimento Balestrini – Mestrado e Mariana Rosa Ferreira – Graduação.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005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8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image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35896" y="129164"/>
            <a:ext cx="893445" cy="643890"/>
          </a:xfrm>
          <a:prstGeom prst="rect">
            <a:avLst/>
          </a:prstGeom>
          <a:ln/>
        </p:spPr>
      </p:pic>
      <p:sp>
        <p:nvSpPr>
          <p:cNvPr id="6" name="Retângulo 5"/>
          <p:cNvSpPr/>
          <p:nvPr/>
        </p:nvSpPr>
        <p:spPr>
          <a:xfrm>
            <a:off x="30739" y="773053"/>
            <a:ext cx="91132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62859" y="1351508"/>
            <a:ext cx="808044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Responsáveis</a:t>
            </a:r>
            <a:r>
              <a:rPr lang="pt-BR" b="1" dirty="0" smtClean="0"/>
              <a:t>:</a:t>
            </a:r>
          </a:p>
          <a:p>
            <a:endParaRPr lang="pt-BR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pt-BR" dirty="0"/>
              <a:t>Professora e Assistente Social </a:t>
            </a:r>
            <a:r>
              <a:rPr lang="pt-BR" dirty="0" err="1"/>
              <a:t>Drª</a:t>
            </a:r>
            <a:r>
              <a:rPr lang="pt-BR" dirty="0"/>
              <a:t>  Maria da Consolação Gomes de </a:t>
            </a:r>
            <a:r>
              <a:rPr lang="pt-BR" dirty="0" smtClean="0"/>
              <a:t>Castro</a:t>
            </a:r>
          </a:p>
          <a:p>
            <a:pPr lvl="0"/>
            <a:r>
              <a:rPr lang="pt-BR" dirty="0" smtClean="0"/>
              <a:t> </a:t>
            </a:r>
            <a:endParaRPr lang="pt-BR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pt-BR" dirty="0"/>
              <a:t>Aluna Jussara Filomena de </a:t>
            </a:r>
            <a:r>
              <a:rPr lang="pt-BR" dirty="0" smtClean="0"/>
              <a:t>Lourdes</a:t>
            </a:r>
          </a:p>
          <a:p>
            <a:pPr lvl="0"/>
            <a:endParaRPr lang="pt-BR" dirty="0"/>
          </a:p>
          <a:p>
            <a:r>
              <a:rPr lang="pt-BR" b="1" dirty="0"/>
              <a:t>Período de execução do projeto:</a:t>
            </a:r>
            <a:r>
              <a:rPr lang="pt-BR" dirty="0"/>
              <a:t> Abril à Dezembro de </a:t>
            </a:r>
            <a:r>
              <a:rPr lang="pt-BR" dirty="0" smtClean="0"/>
              <a:t>2024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16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8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image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35896" y="129164"/>
            <a:ext cx="893445" cy="643890"/>
          </a:xfrm>
          <a:prstGeom prst="rect">
            <a:avLst/>
          </a:prstGeom>
          <a:ln/>
        </p:spPr>
      </p:pic>
      <p:sp>
        <p:nvSpPr>
          <p:cNvPr id="6" name="Retângulo 5"/>
          <p:cNvSpPr/>
          <p:nvPr/>
        </p:nvSpPr>
        <p:spPr>
          <a:xfrm>
            <a:off x="30739" y="773053"/>
            <a:ext cx="91132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26734" y="908720"/>
            <a:ext cx="890976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AutoNum type="arabicPeriod"/>
            </a:pPr>
            <a:r>
              <a:rPr lang="pt-BR" b="1" dirty="0" smtClean="0"/>
              <a:t>Justificativa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 </a:t>
            </a:r>
            <a:r>
              <a:rPr lang="pt-BR" dirty="0"/>
              <a:t>pesquisa sobre “Brasileiras e Brasileiros que retornam de forma compulsória dos Estados Unidos da América”, que já está devidamente aprovada pelo Comitê de Ética em Pesquisa da UNICAMP (CAAE: 75514523.6.0000.8142). O objetivo é conhecer a realidade de brasileiras e brasileiros que estão retornando dos Estados Unidos, assim como as condições dos deslocamentos para aquele país e o retorno. A pesquisa faz parte do Observatório da Emigração Brasileira, que garantirá o sigilo das informações respondidas. </a:t>
            </a: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Desejamos </a:t>
            </a:r>
            <a:r>
              <a:rPr lang="pt-BR" dirty="0"/>
              <a:t>que os resultados da pesquisa alcancem tanto a comunidade acadêmica quanto a comunidade brasileira residente nos Estados Unidos e também as pessoas que, no Brasil, têm a intensão de emigrar. Os resultados deste trabalho serão amplamente divulgados e serão utilizados com o objetivo de sensibilizar o governo estadual e das cidades de Confins e Belo Horizonte para a criação de instalações </a:t>
            </a:r>
            <a:r>
              <a:rPr lang="pt-BR" dirty="0" smtClean="0"/>
              <a:t>que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304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8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image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35896" y="129164"/>
            <a:ext cx="893445" cy="643890"/>
          </a:xfrm>
          <a:prstGeom prst="rect">
            <a:avLst/>
          </a:prstGeom>
          <a:ln/>
        </p:spPr>
      </p:pic>
      <p:sp>
        <p:nvSpPr>
          <p:cNvPr id="6" name="Retângulo 5"/>
          <p:cNvSpPr/>
          <p:nvPr/>
        </p:nvSpPr>
        <p:spPr>
          <a:xfrm>
            <a:off x="30739" y="773053"/>
            <a:ext cx="91132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26734" y="908720"/>
            <a:ext cx="90172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2</a:t>
            </a:r>
            <a:r>
              <a:rPr lang="pt-BR" b="1" dirty="0"/>
              <a:t>. Objetivos do </a:t>
            </a:r>
            <a:r>
              <a:rPr lang="pt-BR" b="1" dirty="0" smtClean="0"/>
              <a:t>Projeto</a:t>
            </a:r>
          </a:p>
          <a:p>
            <a:endParaRPr lang="pt-BR" dirty="0"/>
          </a:p>
          <a:p>
            <a:r>
              <a:rPr lang="pt-BR" dirty="0"/>
              <a:t>Propor políticas públicas integradas que promovam a inclusão social, econômica e cultural de brasileiros deportados e venezuelanos migrantes na RMBH, garantindo acesso a direitos e serviços essenciais.</a:t>
            </a:r>
          </a:p>
          <a:p>
            <a:endParaRPr lang="pt-BR" dirty="0" smtClean="0"/>
          </a:p>
          <a:p>
            <a:r>
              <a:rPr lang="pt-BR" dirty="0" smtClean="0"/>
              <a:t>Dentre </a:t>
            </a:r>
            <a:r>
              <a:rPr lang="pt-BR" dirty="0"/>
              <a:t>os princípios e diretrizes que servirão de base às políticas públicas direcionadas a essa população estão à realização de estudos e pesquisas sobre esses grupos tem se focado em diferentes áreas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pPr marL="285750" lvl="0" indent="-285750">
              <a:buFont typeface="Wingdings" pitchFamily="2" charset="2"/>
              <a:buChar char="Ø"/>
            </a:pPr>
            <a:r>
              <a:rPr lang="pt-BR" b="1" dirty="0"/>
              <a:t>Objetivo Geral</a:t>
            </a:r>
            <a:r>
              <a:rPr lang="pt-BR" dirty="0"/>
              <a:t>: Propor políticas públicas integradas que promovam a inclusão social, econômica e cultural de brasileiros deportados e venezuelanos migrantes na RMBH, garantindo acesso a direitos e serviços essenciais. Analisar a situação dos brasileiros deportados dos Estados Unidos e dos migrantes venezuelanos residentes na Região Metropolitana de Belo Horizonte (RMBH), focando no perfil socioeconômico, as condições de integração e os desafios enfrentados</a:t>
            </a:r>
            <a:r>
              <a:rPr lang="pt-BR" dirty="0" smtClean="0"/>
              <a:t>.</a:t>
            </a:r>
          </a:p>
          <a:p>
            <a:pPr lvl="0"/>
            <a:endParaRPr lang="pt-BR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pt-BR" b="1" dirty="0"/>
              <a:t>Objetivos Específicos</a:t>
            </a:r>
            <a:r>
              <a:rPr lang="pt-BR" dirty="0"/>
              <a:t>:</a:t>
            </a:r>
          </a:p>
          <a:p>
            <a:r>
              <a:rPr lang="pt-BR" dirty="0"/>
              <a:t> </a:t>
            </a:r>
            <a:r>
              <a:rPr lang="pt-BR" dirty="0" smtClean="0"/>
              <a:t>Identificar </a:t>
            </a:r>
            <a:r>
              <a:rPr lang="pt-BR" dirty="0"/>
              <a:t>as características </a:t>
            </a:r>
            <a:r>
              <a:rPr lang="pt-BR" dirty="0" err="1"/>
              <a:t>sociodemográficas</a:t>
            </a:r>
            <a:r>
              <a:rPr lang="pt-BR" dirty="0"/>
              <a:t> dos brasileiros deportados e dos migrantes venezuelanos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712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8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image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35896" y="129164"/>
            <a:ext cx="893445" cy="643890"/>
          </a:xfrm>
          <a:prstGeom prst="rect">
            <a:avLst/>
          </a:prstGeom>
          <a:ln/>
        </p:spPr>
      </p:pic>
      <p:sp>
        <p:nvSpPr>
          <p:cNvPr id="6" name="Retângulo 5"/>
          <p:cNvSpPr/>
          <p:nvPr/>
        </p:nvSpPr>
        <p:spPr>
          <a:xfrm>
            <a:off x="30739" y="773053"/>
            <a:ext cx="91132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26734" y="908720"/>
            <a:ext cx="89097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3</a:t>
            </a:r>
            <a:r>
              <a:rPr lang="pt-BR" b="1" dirty="0" smtClean="0"/>
              <a:t>. Público-Alvo</a:t>
            </a:r>
          </a:p>
          <a:p>
            <a:endParaRPr lang="pt-BR" dirty="0"/>
          </a:p>
          <a:p>
            <a:r>
              <a:rPr lang="pt-BR" dirty="0"/>
              <a:t>O público-alvo da pesquisa inclui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pt-BR" b="1" dirty="0"/>
              <a:t>Brasileiros Deportados dos Estados Unidos</a:t>
            </a:r>
            <a:r>
              <a:rPr lang="pt-BR" dirty="0"/>
              <a:t>: Com aplicação de questionário de conhecimento pessoal e sua trajetória durante a migração até a deportação as condições de reintegração social e os desafios enfrentados após a deportação</a:t>
            </a:r>
            <a:r>
              <a:rPr lang="pt-BR" dirty="0" smtClean="0"/>
              <a:t>.</a:t>
            </a:r>
          </a:p>
          <a:p>
            <a:pPr lvl="0"/>
            <a:endParaRPr lang="pt-BR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pt-BR" b="1" dirty="0"/>
              <a:t>Migrantes Venezuelanos</a:t>
            </a:r>
            <a:r>
              <a:rPr lang="pt-BR" dirty="0"/>
              <a:t>: Que chegaram à RMBH nos últimos anos, buscando informações sobre as condições de vida, integração e suporte recebido na região.</a:t>
            </a:r>
          </a:p>
        </p:txBody>
      </p:sp>
    </p:spTree>
    <p:extLst>
      <p:ext uri="{BB962C8B-B14F-4D97-AF65-F5344CB8AC3E}">
        <p14:creationId xmlns:p14="http://schemas.microsoft.com/office/powerpoint/2010/main" val="147944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8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image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35896" y="129164"/>
            <a:ext cx="893445" cy="643890"/>
          </a:xfrm>
          <a:prstGeom prst="rect">
            <a:avLst/>
          </a:prstGeom>
          <a:ln/>
        </p:spPr>
      </p:pic>
      <p:sp>
        <p:nvSpPr>
          <p:cNvPr id="6" name="Retângulo 5"/>
          <p:cNvSpPr/>
          <p:nvPr/>
        </p:nvSpPr>
        <p:spPr>
          <a:xfrm>
            <a:off x="30739" y="773053"/>
            <a:ext cx="91132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26734" y="908720"/>
            <a:ext cx="88377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4.</a:t>
            </a:r>
            <a:r>
              <a:rPr lang="pt-BR" dirty="0"/>
              <a:t> </a:t>
            </a:r>
            <a:r>
              <a:rPr lang="pt-BR" b="1" dirty="0"/>
              <a:t>Referencial </a:t>
            </a:r>
            <a:r>
              <a:rPr lang="pt-BR" b="1" dirty="0" smtClean="0"/>
              <a:t>Teórico</a:t>
            </a:r>
          </a:p>
          <a:p>
            <a:pPr algn="just"/>
            <a:endParaRPr lang="pt-BR" b="1" dirty="0"/>
          </a:p>
          <a:p>
            <a:pPr marL="285750" lvl="0" indent="-285750" algn="just">
              <a:buFont typeface="Wingdings" pitchFamily="2" charset="2"/>
              <a:buChar char="Ø"/>
            </a:pPr>
            <a:r>
              <a:rPr lang="pt-BR" b="1" dirty="0"/>
              <a:t>Teorias sobre Migração</a:t>
            </a:r>
            <a:r>
              <a:rPr lang="pt-BR" dirty="0"/>
              <a:t>: As abordagens teóricas sobre migração ajudam a entender as causas, os processos e as consequências da mobilidade humana. A teoria da migração transnacional, por exemplo, permite compreender como os migrantes mantêm vínculos com seus países de origem, enquanto tentam se integrar nas sociedades de acolhimento</a:t>
            </a:r>
            <a:r>
              <a:rPr lang="pt-BR" dirty="0" smtClean="0"/>
              <a:t>.</a:t>
            </a:r>
          </a:p>
          <a:p>
            <a:pPr marL="285750" lvl="0" indent="-285750" algn="just">
              <a:buFont typeface="Wingdings" pitchFamily="2" charset="2"/>
              <a:buChar char="Ø"/>
            </a:pPr>
            <a:endParaRPr lang="pt-BR" dirty="0"/>
          </a:p>
          <a:p>
            <a:pPr marL="285750" lvl="0" indent="-285750" algn="just">
              <a:buFont typeface="Wingdings" pitchFamily="2" charset="2"/>
              <a:buChar char="Ø"/>
            </a:pPr>
            <a:r>
              <a:rPr lang="pt-BR" b="1" dirty="0"/>
              <a:t>Teoria da Integração Social</a:t>
            </a:r>
            <a:r>
              <a:rPr lang="pt-BR" dirty="0"/>
              <a:t>: Explora os processos de adaptação e integração dos migrantes em novas comunidades, incluindo questões de identidade, acesso a serviços públicos e a relação com a população local</a:t>
            </a:r>
            <a:r>
              <a:rPr lang="pt-BR" dirty="0" smtClean="0"/>
              <a:t>.</a:t>
            </a:r>
          </a:p>
          <a:p>
            <a:pPr lvl="0" algn="just"/>
            <a:endParaRPr lang="pt-BR" dirty="0"/>
          </a:p>
          <a:p>
            <a:pPr marL="285750" lvl="0" indent="-285750" algn="just">
              <a:buFont typeface="Wingdings" pitchFamily="2" charset="2"/>
              <a:buChar char="Ø"/>
            </a:pPr>
            <a:r>
              <a:rPr lang="pt-BR" b="1" dirty="0"/>
              <a:t>Política Pública de Acolhimento</a:t>
            </a:r>
            <a:r>
              <a:rPr lang="pt-BR" dirty="0"/>
              <a:t>: Construção de políticas públicas voltadas para o acolhimento e suporte a migrantes, tanto brasileiros deportados quanto venezuelanos, com foco na legislação e nos serviços sociais existentes.</a:t>
            </a:r>
          </a:p>
        </p:txBody>
      </p:sp>
    </p:spTree>
    <p:extLst>
      <p:ext uri="{BB962C8B-B14F-4D97-AF65-F5344CB8AC3E}">
        <p14:creationId xmlns:p14="http://schemas.microsoft.com/office/powerpoint/2010/main" val="280001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8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As crescentes mortes e lesões em tentativas de pular 'muro de Trump' para  entrar nos EUA - BBC News Brasi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image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35896" y="129164"/>
            <a:ext cx="893445" cy="643890"/>
          </a:xfrm>
          <a:prstGeom prst="rect">
            <a:avLst/>
          </a:prstGeom>
          <a:ln/>
        </p:spPr>
      </p:pic>
      <p:sp>
        <p:nvSpPr>
          <p:cNvPr id="6" name="Retângulo 5"/>
          <p:cNvSpPr/>
          <p:nvPr/>
        </p:nvSpPr>
        <p:spPr>
          <a:xfrm>
            <a:off x="30739" y="773053"/>
            <a:ext cx="91132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26734" y="908720"/>
            <a:ext cx="883775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5. Metodologia</a:t>
            </a:r>
          </a:p>
          <a:p>
            <a:pPr algn="just"/>
            <a:r>
              <a:rPr lang="pt-BR" dirty="0"/>
              <a:t>A pesquisa adotará uma abordagem qualitativa e quantitativa, utilizando os seguintes métodos</a:t>
            </a:r>
            <a:r>
              <a:rPr lang="pt-BR" dirty="0" smtClean="0"/>
              <a:t>:</a:t>
            </a:r>
          </a:p>
          <a:p>
            <a:pPr algn="just"/>
            <a:endParaRPr lang="pt-BR" dirty="0"/>
          </a:p>
          <a:p>
            <a:pPr marL="285750" lvl="0" indent="-285750" algn="just">
              <a:buFont typeface="Wingdings" pitchFamily="2" charset="2"/>
              <a:buChar char="Ø"/>
            </a:pPr>
            <a:r>
              <a:rPr lang="pt-BR" b="1" dirty="0"/>
              <a:t>Instrumentos</a:t>
            </a:r>
            <a:r>
              <a:rPr lang="pt-BR" dirty="0"/>
              <a:t>: Aplicação de questionários, entrevistas semiestruturadas e grupos focais</a:t>
            </a:r>
            <a:r>
              <a:rPr lang="pt-BR" dirty="0" smtClean="0"/>
              <a:t>.</a:t>
            </a:r>
          </a:p>
          <a:p>
            <a:pPr lvl="0" algn="just"/>
            <a:endParaRPr lang="pt-BR" dirty="0"/>
          </a:p>
          <a:p>
            <a:pPr marL="285750" lvl="0" indent="-285750" algn="just">
              <a:buFont typeface="Wingdings" pitchFamily="2" charset="2"/>
              <a:buChar char="Ø"/>
            </a:pPr>
            <a:r>
              <a:rPr lang="pt-BR" b="1" dirty="0"/>
              <a:t>População-alvo</a:t>
            </a:r>
            <a:r>
              <a:rPr lang="pt-BR" dirty="0"/>
              <a:t>: Brasileiros deportados e venezuelanos migrantes na RMBH</a:t>
            </a:r>
            <a:r>
              <a:rPr lang="pt-BR" dirty="0" smtClean="0"/>
              <a:t>.</a:t>
            </a:r>
          </a:p>
          <a:p>
            <a:pPr lvl="0" algn="just"/>
            <a:endParaRPr lang="pt-BR" dirty="0"/>
          </a:p>
          <a:p>
            <a:pPr marL="285750" lvl="0" indent="-285750" algn="just">
              <a:buFont typeface="Wingdings" pitchFamily="2" charset="2"/>
              <a:buChar char="Ø"/>
            </a:pPr>
            <a:r>
              <a:rPr lang="pt-BR" b="1" dirty="0"/>
              <a:t>Entrevistas</a:t>
            </a:r>
            <a:r>
              <a:rPr lang="pt-BR" dirty="0"/>
              <a:t>: Com brasileiros deportados, migrantes venezuelanos, trabalhadores sociais, representantes de organizações não governamentais (ONGs) e autoridades locais</a:t>
            </a:r>
            <a:r>
              <a:rPr lang="pt-BR" dirty="0" smtClean="0"/>
              <a:t>.</a:t>
            </a:r>
          </a:p>
          <a:p>
            <a:pPr lvl="0" algn="just"/>
            <a:endParaRPr lang="pt-BR" dirty="0"/>
          </a:p>
          <a:p>
            <a:pPr marL="285750" lvl="0" indent="-285750" algn="just">
              <a:buFont typeface="Wingdings" pitchFamily="2" charset="2"/>
              <a:buChar char="Ø"/>
            </a:pPr>
            <a:r>
              <a:rPr lang="pt-BR" b="1" dirty="0"/>
              <a:t>Questionários</a:t>
            </a:r>
            <a:r>
              <a:rPr lang="pt-BR" dirty="0"/>
              <a:t>: Para levantamento de dados socioeconômicos dos migrantes, como idade, escolaridade, situação familiar, condição de trabalho e </a:t>
            </a:r>
            <a:r>
              <a:rPr lang="pt-BR" dirty="0" smtClean="0"/>
              <a:t>saúde,</a:t>
            </a:r>
          </a:p>
          <a:p>
            <a:pPr lvl="0" algn="just"/>
            <a:endParaRPr lang="pt-BR" dirty="0"/>
          </a:p>
          <a:p>
            <a:pPr marL="285750" lvl="0" indent="-285750" algn="just">
              <a:buFont typeface="Wingdings" pitchFamily="2" charset="2"/>
              <a:buChar char="Ø"/>
            </a:pPr>
            <a:r>
              <a:rPr lang="pt-BR" b="1" dirty="0"/>
              <a:t>Análise documental</a:t>
            </a:r>
            <a:r>
              <a:rPr lang="pt-BR" dirty="0"/>
              <a:t>: De documentos públicos, relatórios de ONGs, estatísticas oficiais e políticas públicas voltadas para a migração e a assistência a migrantes em Minas Gerais.</a:t>
            </a:r>
          </a:p>
          <a:p>
            <a:pPr algn="just"/>
            <a:r>
              <a:rPr lang="pt-BR" dirty="0" smtClean="0"/>
              <a:t>      Estudo </a:t>
            </a:r>
            <a:r>
              <a:rPr lang="pt-BR" dirty="0"/>
              <a:t>de legislações nacionais e internacionais sobre migração e deportação.</a:t>
            </a:r>
          </a:p>
          <a:p>
            <a:pPr algn="just"/>
            <a:r>
              <a:rPr lang="pt-BR" dirty="0" smtClean="0"/>
              <a:t>       Revisão </a:t>
            </a:r>
            <a:r>
              <a:rPr lang="pt-BR" dirty="0"/>
              <a:t>de dados de organizações como o ACNUR, IBGE e órgãos municipais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marL="285750" lvl="0" indent="-285750" algn="just">
              <a:buFont typeface="Wingdings" pitchFamily="2" charset="2"/>
              <a:buChar char="Ø"/>
            </a:pPr>
            <a:r>
              <a:rPr lang="pt-BR" b="1" dirty="0"/>
              <a:t>Observação Participante</a:t>
            </a:r>
            <a:r>
              <a:rPr lang="pt-BR" dirty="0"/>
              <a:t>: Em espaços de convivência, como abrigos, centros de acolhimento e outras iniciativas voltadas para a integração dos migrantes.</a:t>
            </a:r>
          </a:p>
        </p:txBody>
      </p:sp>
    </p:spTree>
    <p:extLst>
      <p:ext uri="{BB962C8B-B14F-4D97-AF65-F5344CB8AC3E}">
        <p14:creationId xmlns:p14="http://schemas.microsoft.com/office/powerpoint/2010/main" val="14832113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1315</Words>
  <Application>Microsoft Office PowerPoint</Application>
  <PresentationFormat>Apresentação na tela (4:3)</PresentationFormat>
  <Paragraphs>271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34</cp:revision>
  <dcterms:created xsi:type="dcterms:W3CDTF">2024-12-03T12:37:20Z</dcterms:created>
  <dcterms:modified xsi:type="dcterms:W3CDTF">2024-12-11T00:29:56Z</dcterms:modified>
</cp:coreProperties>
</file>