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</p:sldIdLst>
  <p:sldSz cy="5143500" cx="9144000"/>
  <p:notesSz cx="6858000" cy="9144000"/>
  <p:embeddedFontLst>
    <p:embeddedFont>
      <p:font typeface="Inconsolata"/>
      <p:regular r:id="rId40"/>
      <p:bold r:id="rId41"/>
    </p:embeddedFont>
    <p:embeddedFont>
      <p:font typeface="Spectral"/>
      <p:regular r:id="rId42"/>
      <p:bold r:id="rId43"/>
      <p:italic r:id="rId44"/>
      <p:boldItalic r:id="rId45"/>
    </p:embeddedFont>
    <p:embeddedFont>
      <p:font typeface="Merriweather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Inconsolata-regular.fntdata"/><Relationship Id="rId42" Type="http://schemas.openxmlformats.org/officeDocument/2006/relationships/font" Target="fonts/Spectral-regular.fntdata"/><Relationship Id="rId41" Type="http://schemas.openxmlformats.org/officeDocument/2006/relationships/font" Target="fonts/Inconsolata-bold.fntdata"/><Relationship Id="rId44" Type="http://schemas.openxmlformats.org/officeDocument/2006/relationships/font" Target="fonts/Spectral-italic.fntdata"/><Relationship Id="rId43" Type="http://schemas.openxmlformats.org/officeDocument/2006/relationships/font" Target="fonts/Spectral-bold.fntdata"/><Relationship Id="rId46" Type="http://schemas.openxmlformats.org/officeDocument/2006/relationships/font" Target="fonts/Merriweather-regular.fntdata"/><Relationship Id="rId45" Type="http://schemas.openxmlformats.org/officeDocument/2006/relationships/font" Target="fonts/Spectral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Merriweather-italic.fntdata"/><Relationship Id="rId47" Type="http://schemas.openxmlformats.org/officeDocument/2006/relationships/font" Target="fonts/Merriweather-bold.fntdata"/><Relationship Id="rId49" Type="http://schemas.openxmlformats.org/officeDocument/2006/relationships/font" Target="fonts/Merriweather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4dce4cc2c4_2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4dce4cc2c4_2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4dce71f39d_1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4dce71f39d_1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 the properties of each example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ReLU: bounded below by zero, not upperbounded, strictly increasing in [0, inf)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Sigmoid: range is (0, 1),  strictly increasing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Tanh: range is (-1, 1)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These properties affect which one to use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4dce71f39d_1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4dce71f39d_1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4dce71f39d_1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4dce71f39d_1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why the derivative of sigmoid(z) is z(1-z)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4dce71f39d_1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4dce71f39d_1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4dce71f39d_1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4dce71f39d_1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why the derivative of sigmoid(z) is z(1-z)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4dce71f39d_1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4dce71f39d_1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step 6 in detail -- why we avoid computing (d z_1) / (d W_1)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4dce71f39d_1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4dce71f39d_1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Mention that these gradients can be computed quickly because the intermediate outputs and layer-to-layer gradients are cached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4dce71f39d_1_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4dce71f39d_1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Mention that these gradients can be computed quickly because the intermediate outputs and layer-to-layer gradients are cached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4dce4cc2c4_2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4dce4cc2c4_2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Clarify that by “2D” we really mean a 3D tensor, and the depth of the filter is same as input depth.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4dce4cc2c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4dce4cc2c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4dce71f39d_1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4dce71f39d_1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4dce71f39d_1_3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4dce71f39d_1_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4dce71f39d_1_4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4dce71f39d_1_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4dce71f39d_1_4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4dce71f39d_1_4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4dce71f39d_1_4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4dce71f39d_1_4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4dce71f39d_1_4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4dce71f39d_1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4dce71f39d_1_4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4dce71f39d_1_4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4dce71f39d_1_4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4dce71f39d_1_4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4dce71f39d_1_4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4dce71f39d_1_4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4dce71f39d_1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4dce71f39d_1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4dce4cc2c4_2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4dce4cc2c4_2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4dce71f39d_8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4dce71f39d_8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4dce71f39d_8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4dce71f39d_8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4dce4cc2c4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4dce4cc2c4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4dce4cc2c4_2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4dce4cc2c4_2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the update: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Where does (Return(s_t) - V(s_t, w)) come from?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How \nabla J(w) turns into x(s_t) because of linearity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Question: What would happen for TD policy eval?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4dce4cc2c4_2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4dce4cc2c4_2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4dce4cc2c4_2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4dce4cc2c4_2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dce4cc2c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dce4cc2c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PROS example: state space is all 256x256 color images, state space is continuous → Necessary for any complex environments that resemble real world!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 example: extreme case is when function is constant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dce4cc2c4_2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dce4cc2c4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dce4cc2c4_2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dce4cc2c4_2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en"/>
              <a:t>How do we compute the gradient? Recall that the gradient of a function of several variables takes the following form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i="1" lang="en"/>
              <a:t>During each iteration, update the parameter vector in the direction of the negative gradient</a:t>
            </a:r>
            <a:endParaRPr i="1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dce4cc2c4_2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dce4cc2c4_2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dce4cc2c4_2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dce4cc2c4_2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4dce4cc2c4_2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4dce4cc2c4_2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Font typeface="Spectral"/>
              <a:buNone/>
              <a:defRPr sz="5200">
                <a:latin typeface="Spectral"/>
                <a:ea typeface="Spectral"/>
                <a:cs typeface="Spectral"/>
                <a:sym typeface="Spectr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Spectral"/>
              <a:buNone/>
              <a:defRPr sz="2800">
                <a:latin typeface="Spectral"/>
                <a:ea typeface="Spectral"/>
                <a:cs typeface="Spectral"/>
                <a:sym typeface="Spectr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Spectral"/>
              <a:buNone/>
              <a:defRPr sz="2800">
                <a:latin typeface="Spectral"/>
                <a:ea typeface="Spectral"/>
                <a:cs typeface="Spectral"/>
                <a:sym typeface="Spectra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Spectral"/>
              <a:buNone/>
              <a:defRPr sz="2800">
                <a:latin typeface="Spectral"/>
                <a:ea typeface="Spectral"/>
                <a:cs typeface="Spectral"/>
                <a:sym typeface="Spectra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Spectral"/>
              <a:buNone/>
              <a:defRPr sz="2800">
                <a:latin typeface="Spectral"/>
                <a:ea typeface="Spectral"/>
                <a:cs typeface="Spectral"/>
                <a:sym typeface="Spectra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Spectral"/>
              <a:buNone/>
              <a:defRPr sz="2800">
                <a:latin typeface="Spectral"/>
                <a:ea typeface="Spectral"/>
                <a:cs typeface="Spectral"/>
                <a:sym typeface="Spectra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Spectral"/>
              <a:buNone/>
              <a:defRPr sz="2800">
                <a:latin typeface="Spectral"/>
                <a:ea typeface="Spectral"/>
                <a:cs typeface="Spectral"/>
                <a:sym typeface="Spectra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Spectral"/>
              <a:buNone/>
              <a:defRPr sz="2800">
                <a:latin typeface="Spectral"/>
                <a:ea typeface="Spectral"/>
                <a:cs typeface="Spectral"/>
                <a:sym typeface="Spectra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Spectral"/>
              <a:buNone/>
              <a:defRPr sz="2800">
                <a:latin typeface="Spectral"/>
                <a:ea typeface="Spectral"/>
                <a:cs typeface="Spectral"/>
                <a:sym typeface="Spectra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Spectral"/>
              <a:buNone/>
              <a:defRPr sz="2800">
                <a:latin typeface="Spectral"/>
                <a:ea typeface="Spectral"/>
                <a:cs typeface="Spectral"/>
                <a:sym typeface="Spectr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35623" y="4841537"/>
            <a:ext cx="654900" cy="31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b="1" sz="1100">
                <a:solidFill>
                  <a:srgbClr val="FFFFFF"/>
                </a:solidFill>
              </a:defRPr>
            </a:lvl1pPr>
            <a:lvl2pPr lvl="1" rtl="0" algn="ctr">
              <a:buNone/>
              <a:defRPr b="1" sz="1100">
                <a:solidFill>
                  <a:srgbClr val="FFFFFF"/>
                </a:solidFill>
              </a:defRPr>
            </a:lvl2pPr>
            <a:lvl3pPr lvl="2" rtl="0" algn="ctr">
              <a:buNone/>
              <a:defRPr b="1" sz="1100">
                <a:solidFill>
                  <a:srgbClr val="FFFFFF"/>
                </a:solidFill>
              </a:defRPr>
            </a:lvl3pPr>
            <a:lvl4pPr lvl="3" rtl="0" algn="ctr">
              <a:buNone/>
              <a:defRPr b="1" sz="1100">
                <a:solidFill>
                  <a:srgbClr val="FFFFFF"/>
                </a:solidFill>
              </a:defRPr>
            </a:lvl4pPr>
            <a:lvl5pPr lvl="4" rtl="0" algn="ctr">
              <a:buNone/>
              <a:defRPr b="1" sz="1100">
                <a:solidFill>
                  <a:srgbClr val="FFFFFF"/>
                </a:solidFill>
              </a:defRPr>
            </a:lvl5pPr>
            <a:lvl6pPr lvl="5" rtl="0" algn="ctr">
              <a:buNone/>
              <a:defRPr b="1" sz="1100">
                <a:solidFill>
                  <a:srgbClr val="FFFFFF"/>
                </a:solidFill>
              </a:defRPr>
            </a:lvl6pPr>
            <a:lvl7pPr lvl="6" rtl="0" algn="ctr">
              <a:buNone/>
              <a:defRPr b="1" sz="1100">
                <a:solidFill>
                  <a:srgbClr val="FFFFFF"/>
                </a:solidFill>
              </a:defRPr>
            </a:lvl7pPr>
            <a:lvl8pPr lvl="7" rtl="0" algn="ctr">
              <a:buNone/>
              <a:defRPr b="1" sz="1100">
                <a:solidFill>
                  <a:srgbClr val="FFFFFF"/>
                </a:solidFill>
              </a:defRPr>
            </a:lvl8pPr>
            <a:lvl9pPr lvl="8" rtl="0" algn="ctr">
              <a:buNone/>
              <a:defRPr b="1" sz="1100"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</a:t>
            </a:r>
            <a:fld id="{00000000-1234-1234-1234-123412341234}" type="slidenum">
              <a:rPr b="0" lang="en"/>
              <a:t>‹#›</a:t>
            </a:fld>
            <a:endParaRPr b="0"/>
          </a:p>
        </p:txBody>
      </p:sp>
      <p:sp>
        <p:nvSpPr>
          <p:cNvPr id="15" name="Google Shape;15;p2"/>
          <p:cNvSpPr txBox="1"/>
          <p:nvPr>
            <p:ph idx="2" type="sldNum"/>
          </p:nvPr>
        </p:nvSpPr>
        <p:spPr>
          <a:xfrm>
            <a:off x="0" y="4854925"/>
            <a:ext cx="2872200" cy="31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 234 Session 3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2" name="Google Shape;52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489175" y="4854925"/>
            <a:ext cx="654900" cy="31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b="1" sz="1100">
                <a:solidFill>
                  <a:srgbClr val="FFFFFF"/>
                </a:solidFill>
              </a:defRPr>
            </a:lvl1pPr>
            <a:lvl2pPr lvl="1" rtl="0" algn="r">
              <a:buNone/>
              <a:defRPr b="1" sz="1100">
                <a:solidFill>
                  <a:srgbClr val="FFFFFF"/>
                </a:solidFill>
              </a:defRPr>
            </a:lvl2pPr>
            <a:lvl3pPr lvl="2" rtl="0" algn="r">
              <a:buNone/>
              <a:defRPr b="1" sz="1100">
                <a:solidFill>
                  <a:srgbClr val="FFFFFF"/>
                </a:solidFill>
              </a:defRPr>
            </a:lvl3pPr>
            <a:lvl4pPr lvl="3" rtl="0" algn="r">
              <a:buNone/>
              <a:defRPr b="1" sz="1100">
                <a:solidFill>
                  <a:srgbClr val="FFFFFF"/>
                </a:solidFill>
              </a:defRPr>
            </a:lvl4pPr>
            <a:lvl5pPr lvl="4" rtl="0" algn="r">
              <a:buNone/>
              <a:defRPr b="1" sz="1100">
                <a:solidFill>
                  <a:srgbClr val="FFFFFF"/>
                </a:solidFill>
              </a:defRPr>
            </a:lvl5pPr>
            <a:lvl6pPr lvl="5" rtl="0" algn="r">
              <a:buNone/>
              <a:defRPr b="1" sz="1100">
                <a:solidFill>
                  <a:srgbClr val="FFFFFF"/>
                </a:solidFill>
              </a:defRPr>
            </a:lvl6pPr>
            <a:lvl7pPr lvl="6" rtl="0" algn="r">
              <a:buNone/>
              <a:defRPr b="1" sz="1100">
                <a:solidFill>
                  <a:srgbClr val="FFFFFF"/>
                </a:solidFill>
              </a:defRPr>
            </a:lvl7pPr>
            <a:lvl8pPr lvl="7" rtl="0" algn="r">
              <a:buNone/>
              <a:defRPr b="1" sz="1100">
                <a:solidFill>
                  <a:srgbClr val="FFFFFF"/>
                </a:solidFill>
              </a:defRPr>
            </a:lvl8pPr>
            <a:lvl9pPr lvl="8" rtl="0" algn="r">
              <a:buNone/>
              <a:defRPr b="1" sz="11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idx="12" type="sldNum"/>
          </p:nvPr>
        </p:nvSpPr>
        <p:spPr>
          <a:xfrm>
            <a:off x="8489175" y="4854925"/>
            <a:ext cx="654900" cy="31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b="1" sz="1100">
                <a:solidFill>
                  <a:srgbClr val="FFFFFF"/>
                </a:solidFill>
              </a:defRPr>
            </a:lvl1pPr>
            <a:lvl2pPr lvl="1" rtl="0" algn="r">
              <a:buNone/>
              <a:defRPr b="1" sz="1100">
                <a:solidFill>
                  <a:srgbClr val="FFFFFF"/>
                </a:solidFill>
              </a:defRPr>
            </a:lvl2pPr>
            <a:lvl3pPr lvl="2" rtl="0" algn="r">
              <a:buNone/>
              <a:defRPr b="1" sz="1100">
                <a:solidFill>
                  <a:srgbClr val="FFFFFF"/>
                </a:solidFill>
              </a:defRPr>
            </a:lvl3pPr>
            <a:lvl4pPr lvl="3" rtl="0" algn="r">
              <a:buNone/>
              <a:defRPr b="1" sz="1100">
                <a:solidFill>
                  <a:srgbClr val="FFFFFF"/>
                </a:solidFill>
              </a:defRPr>
            </a:lvl4pPr>
            <a:lvl5pPr lvl="4" rtl="0" algn="r">
              <a:buNone/>
              <a:defRPr b="1" sz="1100">
                <a:solidFill>
                  <a:srgbClr val="FFFFFF"/>
                </a:solidFill>
              </a:defRPr>
            </a:lvl5pPr>
            <a:lvl6pPr lvl="5" rtl="0" algn="r">
              <a:buNone/>
              <a:defRPr b="1" sz="1100">
                <a:solidFill>
                  <a:srgbClr val="FFFFFF"/>
                </a:solidFill>
              </a:defRPr>
            </a:lvl6pPr>
            <a:lvl7pPr lvl="6" rtl="0" algn="r">
              <a:buNone/>
              <a:defRPr b="1" sz="1100">
                <a:solidFill>
                  <a:srgbClr val="FFFFFF"/>
                </a:solidFill>
              </a:defRPr>
            </a:lvl7pPr>
            <a:lvl8pPr lvl="7" rtl="0" algn="r">
              <a:buNone/>
              <a:defRPr b="1" sz="1100">
                <a:solidFill>
                  <a:srgbClr val="FFFFFF"/>
                </a:solidFill>
              </a:defRPr>
            </a:lvl8pPr>
            <a:lvl9pPr lvl="8" rtl="0" algn="r">
              <a:buNone/>
              <a:defRPr b="1" sz="11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Font typeface="Spectral"/>
              <a:buNone/>
              <a:defRPr sz="3600">
                <a:latin typeface="Spectral"/>
                <a:ea typeface="Spectral"/>
                <a:cs typeface="Spectral"/>
                <a:sym typeface="Spectr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89175" y="4854925"/>
            <a:ext cx="654900" cy="31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b="1" sz="1100">
                <a:solidFill>
                  <a:srgbClr val="FFFFFF"/>
                </a:solidFill>
              </a:defRPr>
            </a:lvl1pPr>
            <a:lvl2pPr lvl="1" rtl="0" algn="r">
              <a:buNone/>
              <a:defRPr b="1" sz="1100">
                <a:solidFill>
                  <a:srgbClr val="FFFFFF"/>
                </a:solidFill>
              </a:defRPr>
            </a:lvl2pPr>
            <a:lvl3pPr lvl="2" rtl="0" algn="r">
              <a:buNone/>
              <a:defRPr b="1" sz="1100">
                <a:solidFill>
                  <a:srgbClr val="FFFFFF"/>
                </a:solidFill>
              </a:defRPr>
            </a:lvl3pPr>
            <a:lvl4pPr lvl="3" rtl="0" algn="r">
              <a:buNone/>
              <a:defRPr b="1" sz="1100">
                <a:solidFill>
                  <a:srgbClr val="FFFFFF"/>
                </a:solidFill>
              </a:defRPr>
            </a:lvl4pPr>
            <a:lvl5pPr lvl="4" rtl="0" algn="r">
              <a:buNone/>
              <a:defRPr b="1" sz="1100">
                <a:solidFill>
                  <a:srgbClr val="FFFFFF"/>
                </a:solidFill>
              </a:defRPr>
            </a:lvl5pPr>
            <a:lvl6pPr lvl="5" rtl="0" algn="r">
              <a:buNone/>
              <a:defRPr b="1" sz="1100">
                <a:solidFill>
                  <a:srgbClr val="FFFFFF"/>
                </a:solidFill>
              </a:defRPr>
            </a:lvl6pPr>
            <a:lvl7pPr lvl="6" rtl="0" algn="r">
              <a:buNone/>
              <a:defRPr b="1" sz="1100">
                <a:solidFill>
                  <a:srgbClr val="FFFFFF"/>
                </a:solidFill>
              </a:defRPr>
            </a:lvl7pPr>
            <a:lvl8pPr lvl="7" rtl="0" algn="r">
              <a:buNone/>
              <a:defRPr b="1" sz="1100">
                <a:solidFill>
                  <a:srgbClr val="FFFFFF"/>
                </a:solidFill>
              </a:defRPr>
            </a:lvl8pPr>
            <a:lvl9pPr lvl="8" rtl="0" algn="r">
              <a:buNone/>
              <a:defRPr b="1" sz="11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" name="Google Shape;19;p3"/>
          <p:cNvSpPr txBox="1"/>
          <p:nvPr>
            <p:ph idx="2" type="sldNum"/>
          </p:nvPr>
        </p:nvSpPr>
        <p:spPr>
          <a:xfrm>
            <a:off x="0" y="4854925"/>
            <a:ext cx="2872200" cy="31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 234 Session 3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Spectral"/>
              <a:buNone/>
              <a:defRPr>
                <a:latin typeface="Spectral"/>
                <a:ea typeface="Spectral"/>
                <a:cs typeface="Spectral"/>
                <a:sym typeface="Spectr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●"/>
              <a:defRPr>
                <a:latin typeface="Spectral"/>
                <a:ea typeface="Spectral"/>
                <a:cs typeface="Spectral"/>
                <a:sym typeface="Spectral"/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Font typeface="Spectral"/>
              <a:buChar char="○"/>
              <a:defRPr>
                <a:latin typeface="Spectral"/>
                <a:ea typeface="Spectral"/>
                <a:cs typeface="Spectral"/>
                <a:sym typeface="Spectral"/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Font typeface="Spectral"/>
              <a:buChar char="■"/>
              <a:defRPr>
                <a:latin typeface="Spectral"/>
                <a:ea typeface="Spectral"/>
                <a:cs typeface="Spectral"/>
                <a:sym typeface="Spectral"/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Font typeface="Spectral"/>
              <a:buChar char="●"/>
              <a:defRPr>
                <a:latin typeface="Spectral"/>
                <a:ea typeface="Spectral"/>
                <a:cs typeface="Spectral"/>
                <a:sym typeface="Spectral"/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Font typeface="Spectral"/>
              <a:buChar char="○"/>
              <a:defRPr>
                <a:latin typeface="Spectral"/>
                <a:ea typeface="Spectral"/>
                <a:cs typeface="Spectral"/>
                <a:sym typeface="Spectral"/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Font typeface="Spectral"/>
              <a:buChar char="■"/>
              <a:defRPr>
                <a:latin typeface="Spectral"/>
                <a:ea typeface="Spectral"/>
                <a:cs typeface="Spectral"/>
                <a:sym typeface="Spectral"/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Font typeface="Spectral"/>
              <a:buChar char="●"/>
              <a:defRPr>
                <a:latin typeface="Spectral"/>
                <a:ea typeface="Spectral"/>
                <a:cs typeface="Spectral"/>
                <a:sym typeface="Spectral"/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Font typeface="Spectral"/>
              <a:buChar char="○"/>
              <a:defRPr>
                <a:latin typeface="Spectral"/>
                <a:ea typeface="Spectral"/>
                <a:cs typeface="Spectral"/>
                <a:sym typeface="Spectral"/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Font typeface="Spectral"/>
              <a:buChar char="■"/>
              <a:defRPr>
                <a:latin typeface="Spectral"/>
                <a:ea typeface="Spectral"/>
                <a:cs typeface="Spectral"/>
                <a:sym typeface="Spectral"/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35623" y="4837409"/>
            <a:ext cx="654900" cy="31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b="1" sz="1100">
                <a:solidFill>
                  <a:srgbClr val="FFFFFF"/>
                </a:solidFill>
              </a:defRPr>
            </a:lvl1pPr>
            <a:lvl2pPr lvl="1" rtl="0" algn="ctr">
              <a:buNone/>
              <a:defRPr b="1" sz="1100">
                <a:solidFill>
                  <a:srgbClr val="FFFFFF"/>
                </a:solidFill>
              </a:defRPr>
            </a:lvl2pPr>
            <a:lvl3pPr lvl="2" rtl="0" algn="ctr">
              <a:buNone/>
              <a:defRPr b="1" sz="1100">
                <a:solidFill>
                  <a:srgbClr val="FFFFFF"/>
                </a:solidFill>
              </a:defRPr>
            </a:lvl3pPr>
            <a:lvl4pPr lvl="3" rtl="0" algn="ctr">
              <a:buNone/>
              <a:defRPr b="1" sz="1100">
                <a:solidFill>
                  <a:srgbClr val="FFFFFF"/>
                </a:solidFill>
              </a:defRPr>
            </a:lvl4pPr>
            <a:lvl5pPr lvl="4" rtl="0" algn="ctr">
              <a:buNone/>
              <a:defRPr b="1" sz="1100">
                <a:solidFill>
                  <a:srgbClr val="FFFFFF"/>
                </a:solidFill>
              </a:defRPr>
            </a:lvl5pPr>
            <a:lvl6pPr lvl="5" rtl="0" algn="ctr">
              <a:buNone/>
              <a:defRPr b="1" sz="1100">
                <a:solidFill>
                  <a:srgbClr val="FFFFFF"/>
                </a:solidFill>
              </a:defRPr>
            </a:lvl6pPr>
            <a:lvl7pPr lvl="6" rtl="0" algn="ctr">
              <a:buNone/>
              <a:defRPr b="1" sz="1100">
                <a:solidFill>
                  <a:srgbClr val="FFFFFF"/>
                </a:solidFill>
              </a:defRPr>
            </a:lvl7pPr>
            <a:lvl8pPr lvl="7" rtl="0" algn="ctr">
              <a:buNone/>
              <a:defRPr b="1" sz="1100">
                <a:solidFill>
                  <a:srgbClr val="FFFFFF"/>
                </a:solidFill>
              </a:defRPr>
            </a:lvl8pPr>
            <a:lvl9pPr lvl="8" rtl="0" algn="ctr">
              <a:buNone/>
              <a:defRPr b="1" sz="1100"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</a:t>
            </a:r>
            <a:fld id="{00000000-1234-1234-1234-123412341234}" type="slidenum">
              <a:rPr b="0" lang="en"/>
              <a:t>‹#›</a:t>
            </a:fld>
            <a:endParaRPr b="0"/>
          </a:p>
        </p:txBody>
      </p:sp>
      <p:sp>
        <p:nvSpPr>
          <p:cNvPr id="24" name="Google Shape;24;p4"/>
          <p:cNvSpPr txBox="1"/>
          <p:nvPr>
            <p:ph idx="2" type="sldNum"/>
          </p:nvPr>
        </p:nvSpPr>
        <p:spPr>
          <a:xfrm>
            <a:off x="0" y="4854925"/>
            <a:ext cx="2872200" cy="31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 234 Session 3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Spectral"/>
              <a:buNone/>
              <a:defRPr>
                <a:latin typeface="Spectral"/>
                <a:ea typeface="Spectral"/>
                <a:cs typeface="Spectral"/>
                <a:sym typeface="Spectr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Spectral"/>
              <a:buChar char="●"/>
              <a:defRPr sz="1400">
                <a:latin typeface="Spectral"/>
                <a:ea typeface="Spectral"/>
                <a:cs typeface="Spectral"/>
                <a:sym typeface="Spectral"/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Font typeface="Spectral"/>
              <a:buChar char="○"/>
              <a:defRPr sz="1200">
                <a:latin typeface="Spectral"/>
                <a:ea typeface="Spectral"/>
                <a:cs typeface="Spectral"/>
                <a:sym typeface="Spectral"/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Font typeface="Spectral"/>
              <a:buChar char="■"/>
              <a:defRPr sz="1200">
                <a:latin typeface="Spectral"/>
                <a:ea typeface="Spectral"/>
                <a:cs typeface="Spectral"/>
                <a:sym typeface="Spectral"/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Font typeface="Spectral"/>
              <a:buChar char="●"/>
              <a:defRPr sz="1200">
                <a:latin typeface="Spectral"/>
                <a:ea typeface="Spectral"/>
                <a:cs typeface="Spectral"/>
                <a:sym typeface="Spectral"/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Font typeface="Spectral"/>
              <a:buChar char="○"/>
              <a:defRPr sz="1200">
                <a:latin typeface="Spectral"/>
                <a:ea typeface="Spectral"/>
                <a:cs typeface="Spectral"/>
                <a:sym typeface="Spectral"/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Font typeface="Spectral"/>
              <a:buChar char="■"/>
              <a:defRPr sz="1200">
                <a:latin typeface="Spectral"/>
                <a:ea typeface="Spectral"/>
                <a:cs typeface="Spectral"/>
                <a:sym typeface="Spectral"/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Font typeface="Spectral"/>
              <a:buChar char="●"/>
              <a:defRPr sz="1200">
                <a:latin typeface="Spectral"/>
                <a:ea typeface="Spectral"/>
                <a:cs typeface="Spectral"/>
                <a:sym typeface="Spectral"/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Font typeface="Spectral"/>
              <a:buChar char="○"/>
              <a:defRPr sz="1200">
                <a:latin typeface="Spectral"/>
                <a:ea typeface="Spectral"/>
                <a:cs typeface="Spectral"/>
                <a:sym typeface="Spectral"/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Font typeface="Spectral"/>
              <a:buChar char="■"/>
              <a:defRPr sz="1200">
                <a:latin typeface="Spectral"/>
                <a:ea typeface="Spectral"/>
                <a:cs typeface="Spectral"/>
                <a:sym typeface="Spectral"/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Spectral"/>
              <a:buChar char="●"/>
              <a:defRPr sz="1400">
                <a:latin typeface="Spectral"/>
                <a:ea typeface="Spectral"/>
                <a:cs typeface="Spectral"/>
                <a:sym typeface="Spectral"/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Font typeface="Spectral"/>
              <a:buChar char="○"/>
              <a:defRPr sz="1200">
                <a:latin typeface="Spectral"/>
                <a:ea typeface="Spectral"/>
                <a:cs typeface="Spectral"/>
                <a:sym typeface="Spectral"/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Font typeface="Spectral"/>
              <a:buChar char="■"/>
              <a:defRPr sz="1200">
                <a:latin typeface="Spectral"/>
                <a:ea typeface="Spectral"/>
                <a:cs typeface="Spectral"/>
                <a:sym typeface="Spectral"/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Font typeface="Spectral"/>
              <a:buChar char="●"/>
              <a:defRPr sz="1200">
                <a:latin typeface="Spectral"/>
                <a:ea typeface="Spectral"/>
                <a:cs typeface="Spectral"/>
                <a:sym typeface="Spectral"/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Font typeface="Spectral"/>
              <a:buChar char="○"/>
              <a:defRPr sz="1200">
                <a:latin typeface="Spectral"/>
                <a:ea typeface="Spectral"/>
                <a:cs typeface="Spectral"/>
                <a:sym typeface="Spectral"/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Font typeface="Spectral"/>
              <a:buChar char="■"/>
              <a:defRPr sz="1200">
                <a:latin typeface="Spectral"/>
                <a:ea typeface="Spectral"/>
                <a:cs typeface="Spectral"/>
                <a:sym typeface="Spectral"/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Font typeface="Spectral"/>
              <a:buChar char="●"/>
              <a:defRPr sz="1200">
                <a:latin typeface="Spectral"/>
                <a:ea typeface="Spectral"/>
                <a:cs typeface="Spectral"/>
                <a:sym typeface="Spectral"/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Font typeface="Spectral"/>
              <a:buChar char="○"/>
              <a:defRPr sz="1200">
                <a:latin typeface="Spectral"/>
                <a:ea typeface="Spectral"/>
                <a:cs typeface="Spectral"/>
                <a:sym typeface="Spectral"/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Font typeface="Spectral"/>
              <a:buChar char="■"/>
              <a:defRPr sz="1200">
                <a:latin typeface="Spectral"/>
                <a:ea typeface="Spectral"/>
                <a:cs typeface="Spectral"/>
                <a:sym typeface="Spectral"/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89175" y="4854925"/>
            <a:ext cx="654900" cy="31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b="1" sz="1100">
                <a:solidFill>
                  <a:srgbClr val="FFFFFF"/>
                </a:solidFill>
              </a:defRPr>
            </a:lvl1pPr>
            <a:lvl2pPr lvl="1" rtl="0" algn="r">
              <a:buNone/>
              <a:defRPr b="1" sz="1100">
                <a:solidFill>
                  <a:srgbClr val="FFFFFF"/>
                </a:solidFill>
              </a:defRPr>
            </a:lvl2pPr>
            <a:lvl3pPr lvl="2" rtl="0" algn="r">
              <a:buNone/>
              <a:defRPr b="1" sz="1100">
                <a:solidFill>
                  <a:srgbClr val="FFFFFF"/>
                </a:solidFill>
              </a:defRPr>
            </a:lvl3pPr>
            <a:lvl4pPr lvl="3" rtl="0" algn="r">
              <a:buNone/>
              <a:defRPr b="1" sz="1100">
                <a:solidFill>
                  <a:srgbClr val="FFFFFF"/>
                </a:solidFill>
              </a:defRPr>
            </a:lvl4pPr>
            <a:lvl5pPr lvl="4" rtl="0" algn="r">
              <a:buNone/>
              <a:defRPr b="1" sz="1100">
                <a:solidFill>
                  <a:srgbClr val="FFFFFF"/>
                </a:solidFill>
              </a:defRPr>
            </a:lvl5pPr>
            <a:lvl6pPr lvl="5" rtl="0" algn="r">
              <a:buNone/>
              <a:defRPr b="1" sz="1100">
                <a:solidFill>
                  <a:srgbClr val="FFFFFF"/>
                </a:solidFill>
              </a:defRPr>
            </a:lvl6pPr>
            <a:lvl7pPr lvl="6" rtl="0" algn="r">
              <a:buNone/>
              <a:defRPr b="1" sz="1100">
                <a:solidFill>
                  <a:srgbClr val="FFFFFF"/>
                </a:solidFill>
              </a:defRPr>
            </a:lvl7pPr>
            <a:lvl8pPr lvl="7" rtl="0" algn="r">
              <a:buNone/>
              <a:defRPr b="1" sz="1100">
                <a:solidFill>
                  <a:srgbClr val="FFFFFF"/>
                </a:solidFill>
              </a:defRPr>
            </a:lvl8pPr>
            <a:lvl9pPr lvl="8" rtl="0" algn="r">
              <a:buNone/>
              <a:defRPr b="1" sz="11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Merriweather"/>
              <a:buNone/>
              <a:defRPr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89175" y="4854925"/>
            <a:ext cx="654900" cy="31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b="1" sz="1100">
                <a:solidFill>
                  <a:srgbClr val="FFFFFF"/>
                </a:solidFill>
              </a:defRPr>
            </a:lvl1pPr>
            <a:lvl2pPr lvl="1" rtl="0" algn="r">
              <a:buNone/>
              <a:defRPr b="1" sz="1100">
                <a:solidFill>
                  <a:srgbClr val="FFFFFF"/>
                </a:solidFill>
              </a:defRPr>
            </a:lvl2pPr>
            <a:lvl3pPr lvl="2" rtl="0" algn="r">
              <a:buNone/>
              <a:defRPr b="1" sz="1100">
                <a:solidFill>
                  <a:srgbClr val="FFFFFF"/>
                </a:solidFill>
              </a:defRPr>
            </a:lvl3pPr>
            <a:lvl4pPr lvl="3" rtl="0" algn="r">
              <a:buNone/>
              <a:defRPr b="1" sz="1100">
                <a:solidFill>
                  <a:srgbClr val="FFFFFF"/>
                </a:solidFill>
              </a:defRPr>
            </a:lvl4pPr>
            <a:lvl5pPr lvl="4" rtl="0" algn="r">
              <a:buNone/>
              <a:defRPr b="1" sz="1100">
                <a:solidFill>
                  <a:srgbClr val="FFFFFF"/>
                </a:solidFill>
              </a:defRPr>
            </a:lvl5pPr>
            <a:lvl6pPr lvl="5" rtl="0" algn="r">
              <a:buNone/>
              <a:defRPr b="1" sz="1100">
                <a:solidFill>
                  <a:srgbClr val="FFFFFF"/>
                </a:solidFill>
              </a:defRPr>
            </a:lvl6pPr>
            <a:lvl7pPr lvl="6" rtl="0" algn="r">
              <a:buNone/>
              <a:defRPr b="1" sz="1100">
                <a:solidFill>
                  <a:srgbClr val="FFFFFF"/>
                </a:solidFill>
              </a:defRPr>
            </a:lvl7pPr>
            <a:lvl8pPr lvl="7" rtl="0" algn="r">
              <a:buNone/>
              <a:defRPr b="1" sz="1100">
                <a:solidFill>
                  <a:srgbClr val="FFFFFF"/>
                </a:solidFill>
              </a:defRPr>
            </a:lvl8pPr>
            <a:lvl9pPr lvl="8" rtl="0" algn="r">
              <a:buNone/>
              <a:defRPr b="1" sz="11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89175" y="4854925"/>
            <a:ext cx="654900" cy="31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b="1" sz="1100">
                <a:solidFill>
                  <a:srgbClr val="FFFFFF"/>
                </a:solidFill>
              </a:defRPr>
            </a:lvl1pPr>
            <a:lvl2pPr lvl="1" rtl="0" algn="r">
              <a:buNone/>
              <a:defRPr b="1" sz="1100">
                <a:solidFill>
                  <a:srgbClr val="FFFFFF"/>
                </a:solidFill>
              </a:defRPr>
            </a:lvl2pPr>
            <a:lvl3pPr lvl="2" rtl="0" algn="r">
              <a:buNone/>
              <a:defRPr b="1" sz="1100">
                <a:solidFill>
                  <a:srgbClr val="FFFFFF"/>
                </a:solidFill>
              </a:defRPr>
            </a:lvl3pPr>
            <a:lvl4pPr lvl="3" rtl="0" algn="r">
              <a:buNone/>
              <a:defRPr b="1" sz="1100">
                <a:solidFill>
                  <a:srgbClr val="FFFFFF"/>
                </a:solidFill>
              </a:defRPr>
            </a:lvl4pPr>
            <a:lvl5pPr lvl="4" rtl="0" algn="r">
              <a:buNone/>
              <a:defRPr b="1" sz="1100">
                <a:solidFill>
                  <a:srgbClr val="FFFFFF"/>
                </a:solidFill>
              </a:defRPr>
            </a:lvl5pPr>
            <a:lvl6pPr lvl="5" rtl="0" algn="r">
              <a:buNone/>
              <a:defRPr b="1" sz="1100">
                <a:solidFill>
                  <a:srgbClr val="FFFFFF"/>
                </a:solidFill>
              </a:defRPr>
            </a:lvl6pPr>
            <a:lvl7pPr lvl="6" rtl="0" algn="r">
              <a:buNone/>
              <a:defRPr b="1" sz="1100">
                <a:solidFill>
                  <a:srgbClr val="FFFFFF"/>
                </a:solidFill>
              </a:defRPr>
            </a:lvl7pPr>
            <a:lvl8pPr lvl="7" rtl="0" algn="r">
              <a:buNone/>
              <a:defRPr b="1" sz="1100">
                <a:solidFill>
                  <a:srgbClr val="FFFFFF"/>
                </a:solidFill>
              </a:defRPr>
            </a:lvl8pPr>
            <a:lvl9pPr lvl="8" rtl="0" algn="r">
              <a:buNone/>
              <a:defRPr b="1" sz="11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9" name="Google Shape;39;p8"/>
          <p:cNvSpPr txBox="1"/>
          <p:nvPr>
            <p:ph idx="12" type="sldNum"/>
          </p:nvPr>
        </p:nvSpPr>
        <p:spPr>
          <a:xfrm>
            <a:off x="8489175" y="4854925"/>
            <a:ext cx="654900" cy="31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b="1" sz="1100">
                <a:solidFill>
                  <a:srgbClr val="FFFFFF"/>
                </a:solidFill>
              </a:defRPr>
            </a:lvl1pPr>
            <a:lvl2pPr lvl="1" rtl="0" algn="r">
              <a:buNone/>
              <a:defRPr b="1" sz="1100">
                <a:solidFill>
                  <a:srgbClr val="FFFFFF"/>
                </a:solidFill>
              </a:defRPr>
            </a:lvl2pPr>
            <a:lvl3pPr lvl="2" rtl="0" algn="r">
              <a:buNone/>
              <a:defRPr b="1" sz="1100">
                <a:solidFill>
                  <a:srgbClr val="FFFFFF"/>
                </a:solidFill>
              </a:defRPr>
            </a:lvl3pPr>
            <a:lvl4pPr lvl="3" rtl="0" algn="r">
              <a:buNone/>
              <a:defRPr b="1" sz="1100">
                <a:solidFill>
                  <a:srgbClr val="FFFFFF"/>
                </a:solidFill>
              </a:defRPr>
            </a:lvl4pPr>
            <a:lvl5pPr lvl="4" rtl="0" algn="r">
              <a:buNone/>
              <a:defRPr b="1" sz="1100">
                <a:solidFill>
                  <a:srgbClr val="FFFFFF"/>
                </a:solidFill>
              </a:defRPr>
            </a:lvl5pPr>
            <a:lvl6pPr lvl="5" rtl="0" algn="r">
              <a:buNone/>
              <a:defRPr b="1" sz="1100">
                <a:solidFill>
                  <a:srgbClr val="FFFFFF"/>
                </a:solidFill>
              </a:defRPr>
            </a:lvl6pPr>
            <a:lvl7pPr lvl="6" rtl="0" algn="r">
              <a:buNone/>
              <a:defRPr b="1" sz="1100">
                <a:solidFill>
                  <a:srgbClr val="FFFFFF"/>
                </a:solidFill>
              </a:defRPr>
            </a:lvl7pPr>
            <a:lvl8pPr lvl="7" rtl="0" algn="r">
              <a:buNone/>
              <a:defRPr b="1" sz="1100">
                <a:solidFill>
                  <a:srgbClr val="FFFFFF"/>
                </a:solidFill>
              </a:defRPr>
            </a:lvl8pPr>
            <a:lvl9pPr lvl="8" rtl="0" algn="r">
              <a:buNone/>
              <a:defRPr b="1" sz="11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" name="Google Shape;46;p9"/>
          <p:cNvSpPr txBox="1"/>
          <p:nvPr>
            <p:ph idx="3" type="sldNum"/>
          </p:nvPr>
        </p:nvSpPr>
        <p:spPr>
          <a:xfrm>
            <a:off x="8489175" y="4854925"/>
            <a:ext cx="654900" cy="31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b="1" sz="1100">
                <a:solidFill>
                  <a:srgbClr val="FFFFFF"/>
                </a:solidFill>
              </a:defRPr>
            </a:lvl1pPr>
            <a:lvl2pPr lvl="1" rtl="0" algn="r">
              <a:buNone/>
              <a:defRPr b="1" sz="1100">
                <a:solidFill>
                  <a:srgbClr val="FFFFFF"/>
                </a:solidFill>
              </a:defRPr>
            </a:lvl2pPr>
            <a:lvl3pPr lvl="2" rtl="0" algn="r">
              <a:buNone/>
              <a:defRPr b="1" sz="1100">
                <a:solidFill>
                  <a:srgbClr val="FFFFFF"/>
                </a:solidFill>
              </a:defRPr>
            </a:lvl3pPr>
            <a:lvl4pPr lvl="3" rtl="0" algn="r">
              <a:buNone/>
              <a:defRPr b="1" sz="1100">
                <a:solidFill>
                  <a:srgbClr val="FFFFFF"/>
                </a:solidFill>
              </a:defRPr>
            </a:lvl4pPr>
            <a:lvl5pPr lvl="4" rtl="0" algn="r">
              <a:buNone/>
              <a:defRPr b="1" sz="1100">
                <a:solidFill>
                  <a:srgbClr val="FFFFFF"/>
                </a:solidFill>
              </a:defRPr>
            </a:lvl5pPr>
            <a:lvl6pPr lvl="5" rtl="0" algn="r">
              <a:buNone/>
              <a:defRPr b="1" sz="1100">
                <a:solidFill>
                  <a:srgbClr val="FFFFFF"/>
                </a:solidFill>
              </a:defRPr>
            </a:lvl6pPr>
            <a:lvl7pPr lvl="6" rtl="0" algn="r">
              <a:buNone/>
              <a:defRPr b="1" sz="1100">
                <a:solidFill>
                  <a:srgbClr val="FFFFFF"/>
                </a:solidFill>
              </a:defRPr>
            </a:lvl7pPr>
            <a:lvl8pPr lvl="7" rtl="0" algn="r">
              <a:buNone/>
              <a:defRPr b="1" sz="1100">
                <a:solidFill>
                  <a:srgbClr val="FFFFFF"/>
                </a:solidFill>
              </a:defRPr>
            </a:lvl8pPr>
            <a:lvl9pPr lvl="8" rtl="0" algn="r">
              <a:buNone/>
              <a:defRPr b="1" sz="11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8489175" y="4854925"/>
            <a:ext cx="654900" cy="31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b="1" sz="1100">
                <a:solidFill>
                  <a:srgbClr val="FFFFFF"/>
                </a:solidFill>
              </a:defRPr>
            </a:lvl1pPr>
            <a:lvl2pPr lvl="1" rtl="0" algn="r">
              <a:buNone/>
              <a:defRPr b="1" sz="1100">
                <a:solidFill>
                  <a:srgbClr val="FFFFFF"/>
                </a:solidFill>
              </a:defRPr>
            </a:lvl2pPr>
            <a:lvl3pPr lvl="2" rtl="0" algn="r">
              <a:buNone/>
              <a:defRPr b="1" sz="1100">
                <a:solidFill>
                  <a:srgbClr val="FFFFFF"/>
                </a:solidFill>
              </a:defRPr>
            </a:lvl3pPr>
            <a:lvl4pPr lvl="3" rtl="0" algn="r">
              <a:buNone/>
              <a:defRPr b="1" sz="1100">
                <a:solidFill>
                  <a:srgbClr val="FFFFFF"/>
                </a:solidFill>
              </a:defRPr>
            </a:lvl4pPr>
            <a:lvl5pPr lvl="4" rtl="0" algn="r">
              <a:buNone/>
              <a:defRPr b="1" sz="1100">
                <a:solidFill>
                  <a:srgbClr val="FFFFFF"/>
                </a:solidFill>
              </a:defRPr>
            </a:lvl5pPr>
            <a:lvl6pPr lvl="5" rtl="0" algn="r">
              <a:buNone/>
              <a:defRPr b="1" sz="1100">
                <a:solidFill>
                  <a:srgbClr val="FFFFFF"/>
                </a:solidFill>
              </a:defRPr>
            </a:lvl6pPr>
            <a:lvl7pPr lvl="6" rtl="0" algn="r">
              <a:buNone/>
              <a:defRPr b="1" sz="1100">
                <a:solidFill>
                  <a:srgbClr val="FFFFFF"/>
                </a:solidFill>
              </a:defRPr>
            </a:lvl7pPr>
            <a:lvl8pPr lvl="7" rtl="0" algn="r">
              <a:buNone/>
              <a:defRPr b="1" sz="1100">
                <a:solidFill>
                  <a:srgbClr val="FFFFFF"/>
                </a:solidFill>
              </a:defRPr>
            </a:lvl8pPr>
            <a:lvl9pPr lvl="8" rtl="0" algn="r">
              <a:buNone/>
              <a:defRPr b="1" sz="11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/>
          <p:nvPr/>
        </p:nvSpPr>
        <p:spPr>
          <a:xfrm>
            <a:off x="-20850" y="4845050"/>
            <a:ext cx="9204300" cy="3189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449011" y="4824021"/>
            <a:ext cx="654900" cy="31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b="1" sz="1100">
                <a:solidFill>
                  <a:srgbClr val="FFFFFF"/>
                </a:solidFill>
              </a:defRPr>
            </a:lvl1pPr>
            <a:lvl2pPr lvl="1" rtl="0" algn="ctr">
              <a:buNone/>
              <a:defRPr b="1" sz="1100">
                <a:solidFill>
                  <a:srgbClr val="FFFFFF"/>
                </a:solidFill>
              </a:defRPr>
            </a:lvl2pPr>
            <a:lvl3pPr lvl="2" rtl="0" algn="ctr">
              <a:buNone/>
              <a:defRPr b="1" sz="1100">
                <a:solidFill>
                  <a:srgbClr val="FFFFFF"/>
                </a:solidFill>
              </a:defRPr>
            </a:lvl3pPr>
            <a:lvl4pPr lvl="3" rtl="0" algn="ctr">
              <a:buNone/>
              <a:defRPr b="1" sz="1100">
                <a:solidFill>
                  <a:srgbClr val="FFFFFF"/>
                </a:solidFill>
              </a:defRPr>
            </a:lvl4pPr>
            <a:lvl5pPr lvl="4" rtl="0" algn="ctr">
              <a:buNone/>
              <a:defRPr b="1" sz="1100">
                <a:solidFill>
                  <a:srgbClr val="FFFFFF"/>
                </a:solidFill>
              </a:defRPr>
            </a:lvl5pPr>
            <a:lvl6pPr lvl="5" rtl="0" algn="ctr">
              <a:buNone/>
              <a:defRPr b="1" sz="1100">
                <a:solidFill>
                  <a:srgbClr val="FFFFFF"/>
                </a:solidFill>
              </a:defRPr>
            </a:lvl6pPr>
            <a:lvl7pPr lvl="6" rtl="0" algn="ctr">
              <a:buNone/>
              <a:defRPr b="1" sz="1100">
                <a:solidFill>
                  <a:srgbClr val="FFFFFF"/>
                </a:solidFill>
              </a:defRPr>
            </a:lvl7pPr>
            <a:lvl8pPr lvl="7" rtl="0" algn="ctr">
              <a:buNone/>
              <a:defRPr b="1" sz="1100">
                <a:solidFill>
                  <a:srgbClr val="FFFFFF"/>
                </a:solidFill>
              </a:defRPr>
            </a:lvl8pPr>
            <a:lvl9pPr lvl="8" rtl="0" algn="ctr">
              <a:buNone/>
              <a:defRPr b="1" sz="1100"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</a:t>
            </a:r>
            <a:fld id="{00000000-1234-1234-1234-123412341234}" type="slidenum">
              <a:rPr b="0" lang="en"/>
              <a:t>‹#›</a:t>
            </a:fld>
            <a:endParaRPr b="0"/>
          </a:p>
        </p:txBody>
      </p:sp>
      <p:sp>
        <p:nvSpPr>
          <p:cNvPr id="10" name="Google Shape;10;p1"/>
          <p:cNvSpPr txBox="1"/>
          <p:nvPr>
            <p:ph idx="2" type="sldNum"/>
          </p:nvPr>
        </p:nvSpPr>
        <p:spPr>
          <a:xfrm>
            <a:off x="0" y="4854925"/>
            <a:ext cx="2872200" cy="31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 234 Session 3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tensorflow.org/versions/r1.8/api_docs/python/tf/layers/dense" TargetMode="External"/><Relationship Id="rId4" Type="http://schemas.openxmlformats.org/officeDocument/2006/relationships/image" Target="../media/image40.png"/><Relationship Id="rId5" Type="http://schemas.openxmlformats.org/officeDocument/2006/relationships/image" Target="../media/image27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Relationship Id="rId4" Type="http://schemas.openxmlformats.org/officeDocument/2006/relationships/image" Target="../media/image65.png"/><Relationship Id="rId9" Type="http://schemas.openxmlformats.org/officeDocument/2006/relationships/image" Target="../media/image35.png"/><Relationship Id="rId5" Type="http://schemas.openxmlformats.org/officeDocument/2006/relationships/image" Target="../media/image19.png"/><Relationship Id="rId6" Type="http://schemas.openxmlformats.org/officeDocument/2006/relationships/image" Target="../media/image24.png"/><Relationship Id="rId7" Type="http://schemas.openxmlformats.org/officeDocument/2006/relationships/image" Target="../media/image29.png"/><Relationship Id="rId8" Type="http://schemas.openxmlformats.org/officeDocument/2006/relationships/image" Target="../media/image2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8.png"/><Relationship Id="rId4" Type="http://schemas.openxmlformats.org/officeDocument/2006/relationships/image" Target="../media/image26.png"/><Relationship Id="rId5" Type="http://schemas.openxmlformats.org/officeDocument/2006/relationships/image" Target="../media/image34.png"/><Relationship Id="rId6" Type="http://schemas.openxmlformats.org/officeDocument/2006/relationships/image" Target="../media/image32.png"/><Relationship Id="rId7" Type="http://schemas.openxmlformats.org/officeDocument/2006/relationships/image" Target="../media/image33.png"/><Relationship Id="rId8" Type="http://schemas.openxmlformats.org/officeDocument/2006/relationships/image" Target="../media/image47.png"/></Relationships>
</file>

<file path=ppt/slides/_rels/slide13.xml.rels><?xml version="1.0" encoding="UTF-8" standalone="yes"?><Relationships xmlns="http://schemas.openxmlformats.org/package/2006/relationships"><Relationship Id="rId11" Type="http://schemas.openxmlformats.org/officeDocument/2006/relationships/image" Target="../media/image41.png"/><Relationship Id="rId10" Type="http://schemas.openxmlformats.org/officeDocument/2006/relationships/image" Target="../media/image43.png"/><Relationship Id="rId13" Type="http://schemas.openxmlformats.org/officeDocument/2006/relationships/image" Target="../media/image42.png"/><Relationship Id="rId12" Type="http://schemas.openxmlformats.org/officeDocument/2006/relationships/image" Target="../media/image4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46.png"/><Relationship Id="rId14" Type="http://schemas.openxmlformats.org/officeDocument/2006/relationships/image" Target="../media/image48.png"/><Relationship Id="rId5" Type="http://schemas.openxmlformats.org/officeDocument/2006/relationships/image" Target="../media/image38.png"/><Relationship Id="rId6" Type="http://schemas.openxmlformats.org/officeDocument/2006/relationships/image" Target="../media/image36.png"/><Relationship Id="rId7" Type="http://schemas.openxmlformats.org/officeDocument/2006/relationships/image" Target="../media/image39.png"/><Relationship Id="rId8" Type="http://schemas.openxmlformats.org/officeDocument/2006/relationships/image" Target="../media/image3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9.png"/><Relationship Id="rId4" Type="http://schemas.openxmlformats.org/officeDocument/2006/relationships/image" Target="../media/image62.png"/><Relationship Id="rId5" Type="http://schemas.openxmlformats.org/officeDocument/2006/relationships/image" Target="../media/image50.png"/><Relationship Id="rId6" Type="http://schemas.openxmlformats.org/officeDocument/2006/relationships/image" Target="../media/image57.png"/><Relationship Id="rId7" Type="http://schemas.openxmlformats.org/officeDocument/2006/relationships/image" Target="../media/image5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3.png"/><Relationship Id="rId4" Type="http://schemas.openxmlformats.org/officeDocument/2006/relationships/image" Target="../media/image55.png"/><Relationship Id="rId9" Type="http://schemas.openxmlformats.org/officeDocument/2006/relationships/image" Target="../media/image61.png"/><Relationship Id="rId5" Type="http://schemas.openxmlformats.org/officeDocument/2006/relationships/image" Target="../media/image45.png"/><Relationship Id="rId6" Type="http://schemas.openxmlformats.org/officeDocument/2006/relationships/image" Target="../media/image54.png"/><Relationship Id="rId7" Type="http://schemas.openxmlformats.org/officeDocument/2006/relationships/image" Target="../media/image58.png"/><Relationship Id="rId8" Type="http://schemas.openxmlformats.org/officeDocument/2006/relationships/image" Target="../media/image5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2.png"/><Relationship Id="rId4" Type="http://schemas.openxmlformats.org/officeDocument/2006/relationships/image" Target="../media/image60.png"/><Relationship Id="rId5" Type="http://schemas.openxmlformats.org/officeDocument/2006/relationships/image" Target="../media/image63.png"/><Relationship Id="rId6" Type="http://schemas.openxmlformats.org/officeDocument/2006/relationships/image" Target="../media/image6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8.png"/><Relationship Id="rId4" Type="http://schemas.openxmlformats.org/officeDocument/2006/relationships/image" Target="../media/image66.png"/><Relationship Id="rId5" Type="http://schemas.openxmlformats.org/officeDocument/2006/relationships/image" Target="../media/image7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0.png"/><Relationship Id="rId4" Type="http://schemas.openxmlformats.org/officeDocument/2006/relationships/image" Target="../media/image67.png"/><Relationship Id="rId5" Type="http://schemas.openxmlformats.org/officeDocument/2006/relationships/image" Target="../media/image7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7.gif"/><Relationship Id="rId4" Type="http://schemas.openxmlformats.org/officeDocument/2006/relationships/image" Target="../media/image83.gif"/><Relationship Id="rId5" Type="http://schemas.openxmlformats.org/officeDocument/2006/relationships/hyperlink" Target="https://github.com/vdumoulin/conv_arithmetic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www.tensorflow.org/versions/r1.8/api_docs/python/tf/layers/conv2d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drive.google.com/file/d/19ZJ5BtEjm4oZJJuQYWio8L0IREZuowUi/view" TargetMode="External"/><Relationship Id="rId4" Type="http://schemas.openxmlformats.org/officeDocument/2006/relationships/image" Target="../media/image5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7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web.stanford.edu/class/cs224n/readings/gradient-notes.pdf" TargetMode="External"/><Relationship Id="rId4" Type="http://schemas.openxmlformats.org/officeDocument/2006/relationships/hyperlink" Target="https://www.tensorflow.org/versions/r1.8/api_docs/python/tf/layers/dense" TargetMode="External"/><Relationship Id="rId9" Type="http://schemas.openxmlformats.org/officeDocument/2006/relationships/hyperlink" Target="http://cs231n.github.io/neural-networks-2/#reg" TargetMode="External"/><Relationship Id="rId5" Type="http://schemas.openxmlformats.org/officeDocument/2006/relationships/hyperlink" Target="https://www.tensorflow.org/versions/r1.8/api_docs/python/tf/layers/conv2d" TargetMode="External"/><Relationship Id="rId6" Type="http://schemas.openxmlformats.org/officeDocument/2006/relationships/hyperlink" Target="https://www.tensorflow.org/api_docs/python/tf/nn/relu" TargetMode="External"/><Relationship Id="rId7" Type="http://schemas.openxmlformats.org/officeDocument/2006/relationships/hyperlink" Target="https://www.tensorflow.org/api_docs/python/tf/math/sigmoid" TargetMode="External"/><Relationship Id="rId8" Type="http://schemas.openxmlformats.org/officeDocument/2006/relationships/hyperlink" Target="https://www.tensorflow.org/api_docs/python/tf/layers/batch_normalization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84.png"/><Relationship Id="rId4" Type="http://schemas.openxmlformats.org/officeDocument/2006/relationships/image" Target="../media/image73.png"/><Relationship Id="rId5" Type="http://schemas.openxmlformats.org/officeDocument/2006/relationships/image" Target="../media/image8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7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75.png"/><Relationship Id="rId4" Type="http://schemas.openxmlformats.org/officeDocument/2006/relationships/image" Target="../media/image8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17.png"/><Relationship Id="rId6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2.png"/><Relationship Id="rId4" Type="http://schemas.openxmlformats.org/officeDocument/2006/relationships/image" Target="../media/image8.png"/><Relationship Id="rId5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1" Type="http://schemas.openxmlformats.org/officeDocument/2006/relationships/image" Target="../media/image11.png"/><Relationship Id="rId10" Type="http://schemas.openxmlformats.org/officeDocument/2006/relationships/image" Target="../media/image4.png"/><Relationship Id="rId13" Type="http://schemas.openxmlformats.org/officeDocument/2006/relationships/image" Target="../media/image7.png"/><Relationship Id="rId1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5.png"/><Relationship Id="rId14" Type="http://schemas.openxmlformats.org/officeDocument/2006/relationships/image" Target="../media/image25.png"/><Relationship Id="rId5" Type="http://schemas.openxmlformats.org/officeDocument/2006/relationships/image" Target="../media/image16.png"/><Relationship Id="rId6" Type="http://schemas.openxmlformats.org/officeDocument/2006/relationships/image" Target="../media/image1.png"/><Relationship Id="rId7" Type="http://schemas.openxmlformats.org/officeDocument/2006/relationships/image" Target="../media/image9.png"/><Relationship Id="rId8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type="ctrTitle"/>
          </p:nvPr>
        </p:nvSpPr>
        <p:spPr>
          <a:xfrm>
            <a:off x="311708" y="5159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Spectral"/>
                <a:ea typeface="Spectral"/>
                <a:cs typeface="Spectral"/>
                <a:sym typeface="Spectral"/>
              </a:rPr>
              <a:t>CS 234 Session III</a:t>
            </a:r>
            <a:endParaRPr sz="35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Spectral"/>
                <a:ea typeface="Spectral"/>
                <a:cs typeface="Spectral"/>
                <a:sym typeface="Spectral"/>
              </a:rPr>
              <a:t>RL with Function Approximation</a:t>
            </a:r>
            <a:endParaRPr sz="35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61" name="Google Shape;61;p13"/>
          <p:cNvSpPr txBox="1"/>
          <p:nvPr>
            <p:ph idx="2" type="sldNum"/>
          </p:nvPr>
        </p:nvSpPr>
        <p:spPr>
          <a:xfrm>
            <a:off x="0" y="4854925"/>
            <a:ext cx="2872200" cy="31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CS 234 Session 3</a:t>
            </a:r>
            <a:endParaRPr/>
          </a:p>
        </p:txBody>
      </p:sp>
      <p:sp>
        <p:nvSpPr>
          <p:cNvPr id="62" name="Google Shape;62;p13"/>
          <p:cNvSpPr txBox="1"/>
          <p:nvPr>
            <p:ph idx="12" type="sldNum"/>
          </p:nvPr>
        </p:nvSpPr>
        <p:spPr>
          <a:xfrm>
            <a:off x="8435623" y="4841537"/>
            <a:ext cx="654900" cy="31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         </a:t>
            </a:r>
            <a:fld id="{00000000-1234-1234-1234-123412341234}" type="slidenum">
              <a:rPr b="0" lang="en"/>
              <a:t>‹#›</a:t>
            </a:fld>
            <a:endParaRPr b="0"/>
          </a:p>
        </p:txBody>
      </p:sp>
      <p:cxnSp>
        <p:nvCxnSpPr>
          <p:cNvPr id="63" name="Google Shape;63;p13"/>
          <p:cNvCxnSpPr/>
          <p:nvPr/>
        </p:nvCxnSpPr>
        <p:spPr>
          <a:xfrm flipH="1" rot="10800000">
            <a:off x="311700" y="2543835"/>
            <a:ext cx="8544900" cy="231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Details</a:t>
            </a:r>
            <a:endParaRPr/>
          </a:p>
        </p:txBody>
      </p:sp>
      <p:sp>
        <p:nvSpPr>
          <p:cNvPr id="179" name="Google Shape;179;p22"/>
          <p:cNvSpPr txBox="1"/>
          <p:nvPr>
            <p:ph idx="12" type="sldNum"/>
          </p:nvPr>
        </p:nvSpPr>
        <p:spPr>
          <a:xfrm>
            <a:off x="8435623" y="4837409"/>
            <a:ext cx="654900" cy="31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</a:t>
            </a:r>
            <a:fld id="{00000000-1234-1234-1234-123412341234}" type="slidenum">
              <a:rPr b="0" lang="en"/>
              <a:t>‹#›</a:t>
            </a:fld>
            <a:endParaRPr b="0"/>
          </a:p>
        </p:txBody>
      </p:sp>
      <p:sp>
        <p:nvSpPr>
          <p:cNvPr id="180" name="Google Shape;180;p22"/>
          <p:cNvSpPr txBox="1"/>
          <p:nvPr>
            <p:ph idx="2" type="sldNum"/>
          </p:nvPr>
        </p:nvSpPr>
        <p:spPr>
          <a:xfrm>
            <a:off x="0" y="4854925"/>
            <a:ext cx="2872200" cy="31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 234 Session 3</a:t>
            </a:r>
            <a:endParaRPr/>
          </a:p>
        </p:txBody>
      </p:sp>
      <p:sp>
        <p:nvSpPr>
          <p:cNvPr id="181" name="Google Shape;18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No matter how many layers are stacked, it’s still a linear function!</a:t>
            </a:r>
            <a:endParaRPr sz="2000">
              <a:solidFill>
                <a:srgbClr val="000000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 sz="2000">
                <a:solidFill>
                  <a:srgbClr val="000000"/>
                </a:solidFill>
              </a:rPr>
              <a:t>We apply non-linear function to the output of each layer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pectral"/>
              <a:buChar char="●"/>
            </a:pPr>
            <a:r>
              <a:rPr lang="en" sz="2000">
                <a:solidFill>
                  <a:srgbClr val="000000"/>
                </a:solidFill>
              </a:rPr>
              <a:t>Starting from the input </a:t>
            </a:r>
            <a:endParaRPr sz="2000">
              <a:solidFill>
                <a:srgbClr val="000000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 sz="2000">
                <a:solidFill>
                  <a:srgbClr val="000000"/>
                </a:solidFill>
              </a:rPr>
              <a:t>Output of hidden layer 1: </a:t>
            </a:r>
            <a:endParaRPr sz="2000">
              <a:solidFill>
                <a:srgbClr val="000000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Output of hidden layer 2: </a:t>
            </a:r>
            <a:br>
              <a:rPr lang="en" sz="2000">
                <a:solidFill>
                  <a:schemeClr val="dk1"/>
                </a:solidFill>
              </a:rPr>
            </a:b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Output of hidden layer 3: 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where     is an element-wise </a:t>
            </a:r>
            <a:r>
              <a:rPr b="1" lang="en" sz="2000">
                <a:solidFill>
                  <a:schemeClr val="dk1"/>
                </a:solidFill>
              </a:rPr>
              <a:t>activation function</a:t>
            </a:r>
            <a:endParaRPr b="1"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In Tensorflow: </a:t>
            </a:r>
            <a:r>
              <a:rPr lang="en" sz="2000" u="sng">
                <a:solidFill>
                  <a:schemeClr val="hlink"/>
                </a:solidFill>
                <a:latin typeface="Inconsolata"/>
                <a:ea typeface="Inconsolata"/>
                <a:cs typeface="Inconsolata"/>
                <a:sym typeface="Inconsolata"/>
                <a:hlinkClick r:id="rId3"/>
              </a:rPr>
              <a:t>tf.layers.dense</a:t>
            </a:r>
            <a:endParaRPr sz="20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</p:txBody>
      </p:sp>
      <p:pic>
        <p:nvPicPr>
          <p:cNvPr id="182" name="Google Shape;18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0725" y="2337344"/>
            <a:ext cx="2154825" cy="28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41763" y="2681525"/>
            <a:ext cx="3379550" cy="68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16112" y="3410269"/>
            <a:ext cx="2286159" cy="28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082125" y="3756850"/>
            <a:ext cx="150919" cy="2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Activation Functions</a:t>
            </a:r>
            <a:endParaRPr/>
          </a:p>
        </p:txBody>
      </p:sp>
      <p:sp>
        <p:nvSpPr>
          <p:cNvPr id="191" name="Google Shape;191;p23"/>
          <p:cNvSpPr txBox="1"/>
          <p:nvPr>
            <p:ph idx="12" type="sldNum"/>
          </p:nvPr>
        </p:nvSpPr>
        <p:spPr>
          <a:xfrm>
            <a:off x="8435623" y="4837409"/>
            <a:ext cx="654900" cy="31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</a:t>
            </a:r>
            <a:fld id="{00000000-1234-1234-1234-123412341234}" type="slidenum">
              <a:rPr b="0" lang="en"/>
              <a:t>‹#›</a:t>
            </a:fld>
            <a:endParaRPr b="0"/>
          </a:p>
        </p:txBody>
      </p:sp>
      <p:sp>
        <p:nvSpPr>
          <p:cNvPr id="192" name="Google Shape;192;p23"/>
          <p:cNvSpPr txBox="1"/>
          <p:nvPr>
            <p:ph idx="2" type="sldNum"/>
          </p:nvPr>
        </p:nvSpPr>
        <p:spPr>
          <a:xfrm>
            <a:off x="0" y="4854925"/>
            <a:ext cx="2872200" cy="31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 234 Session 3</a:t>
            </a:r>
            <a:endParaRPr/>
          </a:p>
        </p:txBody>
      </p:sp>
      <p:sp>
        <p:nvSpPr>
          <p:cNvPr id="193" name="Google Shape;19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Generally a monotonic, differentiable, non-linear function from 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Applied to each element of a vector, matrix, tensor.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Lots of options to choose from:</a:t>
            </a:r>
            <a:endParaRPr sz="2000">
              <a:solidFill>
                <a:srgbClr val="000000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 sz="2000">
                <a:solidFill>
                  <a:srgbClr val="000000"/>
                </a:solidFill>
              </a:rPr>
              <a:t>ReLU, </a:t>
            </a:r>
            <a:r>
              <a:rPr lang="en" sz="2000">
                <a:solidFill>
                  <a:srgbClr val="000000"/>
                </a:solidFill>
              </a:rPr>
              <a:t>sigmoid, tanh, leaky ReLU, SoftPlus, ELU, SELU …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Examples:</a:t>
            </a:r>
            <a:br>
              <a:rPr lang="en" sz="2000">
                <a:solidFill>
                  <a:srgbClr val="000000"/>
                </a:solidFill>
              </a:rPr>
            </a:br>
            <a:br>
              <a:rPr lang="en" sz="2000">
                <a:solidFill>
                  <a:srgbClr val="000000"/>
                </a:solidFill>
              </a:rPr>
            </a:br>
            <a:br>
              <a:rPr lang="en" sz="2000">
                <a:solidFill>
                  <a:srgbClr val="000000"/>
                </a:solidFill>
              </a:rPr>
            </a:br>
            <a:br>
              <a:rPr lang="en" sz="2000">
                <a:solidFill>
                  <a:srgbClr val="000000"/>
                </a:solidFill>
              </a:rPr>
            </a:br>
            <a:br>
              <a:rPr lang="en" sz="2000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        </a:t>
            </a:r>
            <a:r>
              <a:rPr b="1" lang="en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tf.nn.relu</a:t>
            </a:r>
            <a:r>
              <a:rPr lang="en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            tf.nn.sigmoid           tf.nn.tanh</a:t>
            </a:r>
            <a:endParaRPr>
              <a:solidFill>
                <a:srgbClr val="000000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id="194" name="Google Shape;19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3200" y="1314075"/>
            <a:ext cx="785725" cy="18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2475" y="2996671"/>
            <a:ext cx="2073298" cy="1036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35361" y="2996671"/>
            <a:ext cx="2073300" cy="103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08225" y="2996671"/>
            <a:ext cx="2073300" cy="103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08837" y="4114248"/>
            <a:ext cx="1780633" cy="18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866430" y="4114248"/>
            <a:ext cx="1411150" cy="27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364127" y="4114244"/>
            <a:ext cx="1561491" cy="27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Loss Functions</a:t>
            </a:r>
            <a:endParaRPr/>
          </a:p>
        </p:txBody>
      </p:sp>
      <p:sp>
        <p:nvSpPr>
          <p:cNvPr id="206" name="Google Shape;206;p24"/>
          <p:cNvSpPr txBox="1"/>
          <p:nvPr>
            <p:ph idx="12" type="sldNum"/>
          </p:nvPr>
        </p:nvSpPr>
        <p:spPr>
          <a:xfrm>
            <a:off x="8435623" y="4837409"/>
            <a:ext cx="654900" cy="31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</a:t>
            </a:r>
            <a:fld id="{00000000-1234-1234-1234-123412341234}" type="slidenum">
              <a:rPr b="0" lang="en"/>
              <a:t>‹#›</a:t>
            </a:fld>
            <a:endParaRPr b="0"/>
          </a:p>
        </p:txBody>
      </p:sp>
      <p:sp>
        <p:nvSpPr>
          <p:cNvPr id="207" name="Google Shape;20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Measures the quality of network predictions → problem dependent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For prediction     and the expected (true) value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For regression:</a:t>
            </a:r>
            <a:endParaRPr sz="2000">
              <a:solidFill>
                <a:srgbClr val="000000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 sz="2000">
                <a:solidFill>
                  <a:srgbClr val="000000"/>
                </a:solidFill>
              </a:rPr>
              <a:t>L1 loss:                   </a:t>
            </a:r>
            <a:endParaRPr sz="2000">
              <a:solidFill>
                <a:srgbClr val="000000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 sz="2000">
                <a:solidFill>
                  <a:srgbClr val="000000"/>
                </a:solidFill>
              </a:rPr>
              <a:t>L2 loss: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pectral"/>
              <a:buChar char="●"/>
            </a:pPr>
            <a:r>
              <a:rPr lang="en" sz="2000">
                <a:solidFill>
                  <a:srgbClr val="000000"/>
                </a:solidFill>
              </a:rPr>
              <a:t>For classification:</a:t>
            </a:r>
            <a:endParaRPr sz="2000">
              <a:solidFill>
                <a:srgbClr val="000000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 sz="2000">
                <a:solidFill>
                  <a:srgbClr val="000000"/>
                </a:solidFill>
              </a:rPr>
              <a:t>Cross-entropy loss:</a:t>
            </a:r>
            <a:br>
              <a:rPr lang="en" sz="2000">
                <a:solidFill>
                  <a:srgbClr val="000000"/>
                </a:solidFill>
              </a:rPr>
            </a:br>
            <a:endParaRPr sz="2000">
              <a:solidFill>
                <a:srgbClr val="000000"/>
              </a:solidFill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■"/>
            </a:pPr>
            <a:r>
              <a:rPr lang="en" sz="2000">
                <a:solidFill>
                  <a:srgbClr val="000000"/>
                </a:solidFill>
              </a:rPr>
              <a:t>Binary case: </a:t>
            </a:r>
            <a:endParaRPr sz="2000">
              <a:solidFill>
                <a:srgbClr val="000000"/>
              </a:solidFill>
            </a:endParaRPr>
          </a:p>
        </p:txBody>
      </p:sp>
      <p:sp>
        <p:nvSpPr>
          <p:cNvPr id="208" name="Google Shape;208;p24"/>
          <p:cNvSpPr txBox="1"/>
          <p:nvPr>
            <p:ph idx="2" type="sldNum"/>
          </p:nvPr>
        </p:nvSpPr>
        <p:spPr>
          <a:xfrm>
            <a:off x="0" y="4854925"/>
            <a:ext cx="2872200" cy="31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 234 Session 3</a:t>
            </a:r>
            <a:endParaRPr/>
          </a:p>
        </p:txBody>
      </p:sp>
      <p:pic>
        <p:nvPicPr>
          <p:cNvPr id="209" name="Google Shape;20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2070" y="1603248"/>
            <a:ext cx="142550" cy="27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27392" y="2327317"/>
            <a:ext cx="991068" cy="27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24155" y="2707419"/>
            <a:ext cx="997525" cy="27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68450" y="1684766"/>
            <a:ext cx="142550" cy="1995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646650" y="3198175"/>
            <a:ext cx="1476113" cy="64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646646" y="4074016"/>
            <a:ext cx="3830565" cy="31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Backpropagation Example</a:t>
            </a:r>
            <a:endParaRPr/>
          </a:p>
        </p:txBody>
      </p:sp>
      <p:sp>
        <p:nvSpPr>
          <p:cNvPr id="220" name="Google Shape;220;p25"/>
          <p:cNvSpPr txBox="1"/>
          <p:nvPr>
            <p:ph idx="12" type="sldNum"/>
          </p:nvPr>
        </p:nvSpPr>
        <p:spPr>
          <a:xfrm>
            <a:off x="8435623" y="4837409"/>
            <a:ext cx="654900" cy="31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</a:t>
            </a:r>
            <a:fld id="{00000000-1234-1234-1234-123412341234}" type="slidenum">
              <a:rPr b="0" lang="en"/>
              <a:t>‹#›</a:t>
            </a:fld>
            <a:endParaRPr b="0"/>
          </a:p>
        </p:txBody>
      </p:sp>
      <p:sp>
        <p:nvSpPr>
          <p:cNvPr id="221" name="Google Shape;221;p25"/>
          <p:cNvSpPr txBox="1"/>
          <p:nvPr>
            <p:ph idx="2" type="sldNum"/>
          </p:nvPr>
        </p:nvSpPr>
        <p:spPr>
          <a:xfrm>
            <a:off x="0" y="4854925"/>
            <a:ext cx="2872200" cy="31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 234 Session 3</a:t>
            </a:r>
            <a:endParaRPr/>
          </a:p>
        </p:txBody>
      </p:sp>
      <p:sp>
        <p:nvSpPr>
          <p:cNvPr id="222" name="Google Shape;222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Taking the gradient of a neural network is done </a:t>
            </a:r>
            <a:r>
              <a:rPr b="1" lang="en" sz="2000">
                <a:solidFill>
                  <a:srgbClr val="000000"/>
                </a:solidFill>
              </a:rPr>
              <a:t>layer-by-layer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Example: 1-hidden layer neural network for binary cross-entropy loss</a:t>
            </a:r>
            <a:br>
              <a:rPr lang="en" sz="2000">
                <a:solidFill>
                  <a:srgbClr val="000000"/>
                </a:solidFill>
              </a:rPr>
            </a:br>
            <a:br>
              <a:rPr lang="en" sz="2000">
                <a:solidFill>
                  <a:srgbClr val="000000"/>
                </a:solidFill>
              </a:rPr>
            </a:b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</p:txBody>
      </p:sp>
      <p:grpSp>
        <p:nvGrpSpPr>
          <p:cNvPr id="223" name="Google Shape;223;p25"/>
          <p:cNvGrpSpPr/>
          <p:nvPr/>
        </p:nvGrpSpPr>
        <p:grpSpPr>
          <a:xfrm>
            <a:off x="702479" y="2107184"/>
            <a:ext cx="7739053" cy="2466480"/>
            <a:chOff x="702479" y="2107184"/>
            <a:chExt cx="7739053" cy="2466480"/>
          </a:xfrm>
        </p:grpSpPr>
        <p:sp>
          <p:nvSpPr>
            <p:cNvPr id="224" name="Google Shape;224;p25"/>
            <p:cNvSpPr/>
            <p:nvPr/>
          </p:nvSpPr>
          <p:spPr>
            <a:xfrm>
              <a:off x="702479" y="3148662"/>
              <a:ext cx="544441" cy="544441"/>
            </a:xfrm>
            <a:prstGeom prst="ellipse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5"/>
            <p:cNvSpPr/>
            <p:nvPr/>
          </p:nvSpPr>
          <p:spPr>
            <a:xfrm>
              <a:off x="702479" y="2474076"/>
              <a:ext cx="544441" cy="544441"/>
            </a:xfrm>
            <a:prstGeom prst="ellipse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5"/>
            <p:cNvSpPr/>
            <p:nvPr/>
          </p:nvSpPr>
          <p:spPr>
            <a:xfrm>
              <a:off x="2598009" y="2107184"/>
              <a:ext cx="544441" cy="544441"/>
            </a:xfrm>
            <a:prstGeom prst="ellipse">
              <a:avLst/>
            </a:pr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5"/>
            <p:cNvSpPr/>
            <p:nvPr/>
          </p:nvSpPr>
          <p:spPr>
            <a:xfrm>
              <a:off x="2598009" y="2793589"/>
              <a:ext cx="544441" cy="544441"/>
            </a:xfrm>
            <a:prstGeom prst="ellipse">
              <a:avLst/>
            </a:pr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5"/>
            <p:cNvSpPr/>
            <p:nvPr/>
          </p:nvSpPr>
          <p:spPr>
            <a:xfrm>
              <a:off x="2598009" y="3479994"/>
              <a:ext cx="544441" cy="544441"/>
            </a:xfrm>
            <a:prstGeom prst="ellipse">
              <a:avLst/>
            </a:pr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5"/>
            <p:cNvSpPr/>
            <p:nvPr/>
          </p:nvSpPr>
          <p:spPr>
            <a:xfrm>
              <a:off x="4639583" y="2793589"/>
              <a:ext cx="544441" cy="544441"/>
            </a:xfrm>
            <a:prstGeom prst="ellipse">
              <a:avLst/>
            </a:pr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30" name="Google Shape;230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48501" y="2658798"/>
              <a:ext cx="252385" cy="1749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1" name="Google Shape;231;p2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48503" y="3337284"/>
              <a:ext cx="252396" cy="16718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32" name="Google Shape;232;p25"/>
            <p:cNvCxnSpPr>
              <a:stCxn id="225" idx="6"/>
              <a:endCxn id="226" idx="2"/>
            </p:cNvCxnSpPr>
            <p:nvPr/>
          </p:nvCxnSpPr>
          <p:spPr>
            <a:xfrm flipH="1" rot="10800000">
              <a:off x="1246919" y="2379396"/>
              <a:ext cx="1351200" cy="3669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33" name="Google Shape;233;p25"/>
            <p:cNvCxnSpPr>
              <a:stCxn id="225" idx="6"/>
              <a:endCxn id="227" idx="2"/>
            </p:cNvCxnSpPr>
            <p:nvPr/>
          </p:nvCxnSpPr>
          <p:spPr>
            <a:xfrm>
              <a:off x="1246919" y="2746296"/>
              <a:ext cx="1351200" cy="3195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34" name="Google Shape;234;p25"/>
            <p:cNvCxnSpPr>
              <a:stCxn id="225" idx="6"/>
              <a:endCxn id="228" idx="2"/>
            </p:cNvCxnSpPr>
            <p:nvPr/>
          </p:nvCxnSpPr>
          <p:spPr>
            <a:xfrm>
              <a:off x="1246919" y="2746296"/>
              <a:ext cx="1351200" cy="10059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35" name="Google Shape;235;p25"/>
            <p:cNvCxnSpPr>
              <a:stCxn id="224" idx="6"/>
              <a:endCxn id="226" idx="2"/>
            </p:cNvCxnSpPr>
            <p:nvPr/>
          </p:nvCxnSpPr>
          <p:spPr>
            <a:xfrm flipH="1" rot="10800000">
              <a:off x="1246919" y="2379282"/>
              <a:ext cx="1351200" cy="10416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36" name="Google Shape;236;p25"/>
            <p:cNvCxnSpPr>
              <a:stCxn id="224" idx="6"/>
              <a:endCxn id="227" idx="2"/>
            </p:cNvCxnSpPr>
            <p:nvPr/>
          </p:nvCxnSpPr>
          <p:spPr>
            <a:xfrm flipH="1" rot="10800000">
              <a:off x="1246919" y="3065682"/>
              <a:ext cx="1351200" cy="3552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37" name="Google Shape;237;p25"/>
            <p:cNvCxnSpPr>
              <a:stCxn id="224" idx="6"/>
              <a:endCxn id="228" idx="2"/>
            </p:cNvCxnSpPr>
            <p:nvPr/>
          </p:nvCxnSpPr>
          <p:spPr>
            <a:xfrm>
              <a:off x="1246919" y="3420882"/>
              <a:ext cx="1351200" cy="3312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38" name="Google Shape;238;p25"/>
            <p:cNvCxnSpPr>
              <a:stCxn id="226" idx="6"/>
              <a:endCxn id="229" idx="1"/>
            </p:cNvCxnSpPr>
            <p:nvPr/>
          </p:nvCxnSpPr>
          <p:spPr>
            <a:xfrm>
              <a:off x="3142449" y="2379404"/>
              <a:ext cx="1576800" cy="4938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39" name="Google Shape;239;p25"/>
            <p:cNvCxnSpPr>
              <a:stCxn id="227" idx="6"/>
              <a:endCxn id="229" idx="2"/>
            </p:cNvCxnSpPr>
            <p:nvPr/>
          </p:nvCxnSpPr>
          <p:spPr>
            <a:xfrm>
              <a:off x="3142449" y="3065809"/>
              <a:ext cx="149700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40" name="Google Shape;240;p25"/>
            <p:cNvCxnSpPr>
              <a:stCxn id="228" idx="6"/>
              <a:endCxn id="229" idx="3"/>
            </p:cNvCxnSpPr>
            <p:nvPr/>
          </p:nvCxnSpPr>
          <p:spPr>
            <a:xfrm flipH="1" rot="10800000">
              <a:off x="3142449" y="3258414"/>
              <a:ext cx="1576800" cy="4938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pic>
          <p:nvPicPr>
            <p:cNvPr id="241" name="Google Shape;241;p2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637325" y="2251912"/>
              <a:ext cx="465786" cy="24439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2" name="Google Shape;242;p2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637336" y="2945108"/>
              <a:ext cx="465786" cy="2414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3" name="Google Shape;243;p25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2637336" y="3635310"/>
              <a:ext cx="465786" cy="23995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4" name="Google Shape;244;p25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4785606" y="2969758"/>
              <a:ext cx="252396" cy="1921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5" name="Google Shape;245;p25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1365201" y="4024434"/>
              <a:ext cx="1114417" cy="54444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46" name="Google Shape;246;p25"/>
            <p:cNvGrpSpPr/>
            <p:nvPr/>
          </p:nvGrpSpPr>
          <p:grpSpPr>
            <a:xfrm>
              <a:off x="3384877" y="2354300"/>
              <a:ext cx="366952" cy="366952"/>
              <a:chOff x="3971425" y="968700"/>
              <a:chExt cx="413700" cy="413700"/>
            </a:xfrm>
          </p:grpSpPr>
          <p:sp>
            <p:nvSpPr>
              <p:cNvPr id="247" name="Google Shape;247;p25"/>
              <p:cNvSpPr/>
              <p:nvPr/>
            </p:nvSpPr>
            <p:spPr>
              <a:xfrm>
                <a:off x="3971425" y="968700"/>
                <a:ext cx="413700" cy="413700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248" name="Google Shape;248;p25"/>
              <p:cNvPicPr preferRelativeResize="0"/>
              <p:nvPr/>
            </p:nvPicPr>
            <p:blipFill>
              <a:blip r:embed="rId10">
                <a:alphaModFix/>
              </a:blip>
              <a:stretch>
                <a:fillRect/>
              </a:stretch>
            </p:blipFill>
            <p:spPr>
              <a:xfrm>
                <a:off x="4064175" y="1081300"/>
                <a:ext cx="228184" cy="1885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49" name="Google Shape;249;p25"/>
            <p:cNvSpPr/>
            <p:nvPr/>
          </p:nvSpPr>
          <p:spPr>
            <a:xfrm>
              <a:off x="3384877" y="2882344"/>
              <a:ext cx="366952" cy="366952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50" name="Google Shape;250;p25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3467147" y="2982220"/>
              <a:ext cx="202399" cy="167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1" name="Google Shape;251;p25"/>
            <p:cNvSpPr/>
            <p:nvPr/>
          </p:nvSpPr>
          <p:spPr>
            <a:xfrm>
              <a:off x="3384877" y="3396826"/>
              <a:ext cx="366952" cy="366952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52" name="Google Shape;252;p25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3467147" y="3496703"/>
              <a:ext cx="202399" cy="167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3" name="Google Shape;253;p25"/>
            <p:cNvSpPr/>
            <p:nvPr/>
          </p:nvSpPr>
          <p:spPr>
            <a:xfrm>
              <a:off x="6316213" y="2793589"/>
              <a:ext cx="544441" cy="544441"/>
            </a:xfrm>
            <a:prstGeom prst="ellipse">
              <a:avLst/>
            </a:pr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54" name="Google Shape;254;p25"/>
            <p:cNvCxnSpPr>
              <a:stCxn id="229" idx="6"/>
              <a:endCxn id="253" idx="2"/>
            </p:cNvCxnSpPr>
            <p:nvPr/>
          </p:nvCxnSpPr>
          <p:spPr>
            <a:xfrm>
              <a:off x="5184024" y="3065809"/>
              <a:ext cx="113220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55" name="Google Shape;255;p25"/>
            <p:cNvSpPr/>
            <p:nvPr/>
          </p:nvSpPr>
          <p:spPr>
            <a:xfrm>
              <a:off x="5393367" y="2882355"/>
              <a:ext cx="366952" cy="366952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56" name="Google Shape;256;p25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5475636" y="2982232"/>
              <a:ext cx="202399" cy="167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7" name="Google Shape;257;p25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6514168" y="2943614"/>
              <a:ext cx="126958" cy="2443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8" name="Google Shape;258;p25"/>
            <p:cNvSpPr/>
            <p:nvPr/>
          </p:nvSpPr>
          <p:spPr>
            <a:xfrm>
              <a:off x="6316213" y="3479994"/>
              <a:ext cx="544441" cy="544441"/>
            </a:xfrm>
            <a:prstGeom prst="ellipse">
              <a:avLst/>
            </a:pr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59" name="Google Shape;259;p25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535074" y="3663341"/>
              <a:ext cx="126952" cy="17773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0" name="Google Shape;260;p25"/>
            <p:cNvSpPr/>
            <p:nvPr/>
          </p:nvSpPr>
          <p:spPr>
            <a:xfrm>
              <a:off x="7599857" y="2644972"/>
              <a:ext cx="841674" cy="841674"/>
            </a:xfrm>
            <a:prstGeom prst="ellipse">
              <a:avLst/>
            </a:prstGeom>
            <a:solidFill>
              <a:srgbClr val="EA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61" name="Google Shape;261;p25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7675666" y="2943636"/>
              <a:ext cx="690044" cy="24439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62" name="Google Shape;262;p25"/>
            <p:cNvCxnSpPr>
              <a:stCxn id="253" idx="6"/>
              <a:endCxn id="260" idx="2"/>
            </p:cNvCxnSpPr>
            <p:nvPr/>
          </p:nvCxnSpPr>
          <p:spPr>
            <a:xfrm>
              <a:off x="6860653" y="3065809"/>
              <a:ext cx="73920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63" name="Google Shape;263;p25"/>
            <p:cNvCxnSpPr>
              <a:stCxn id="258" idx="6"/>
              <a:endCxn id="260" idx="3"/>
            </p:cNvCxnSpPr>
            <p:nvPr/>
          </p:nvCxnSpPr>
          <p:spPr>
            <a:xfrm flipH="1" rot="10800000">
              <a:off x="6860653" y="3363414"/>
              <a:ext cx="862500" cy="3888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pic>
          <p:nvPicPr>
            <p:cNvPr id="264" name="Google Shape;264;p25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3333763" y="4033411"/>
              <a:ext cx="1114425" cy="54025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Backpropagation Example</a:t>
            </a:r>
            <a:endParaRPr/>
          </a:p>
        </p:txBody>
      </p:sp>
      <p:sp>
        <p:nvSpPr>
          <p:cNvPr id="270" name="Google Shape;270;p26"/>
          <p:cNvSpPr txBox="1"/>
          <p:nvPr>
            <p:ph idx="12" type="sldNum"/>
          </p:nvPr>
        </p:nvSpPr>
        <p:spPr>
          <a:xfrm>
            <a:off x="8435623" y="4837409"/>
            <a:ext cx="654900" cy="31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</a:t>
            </a:r>
            <a:fld id="{00000000-1234-1234-1234-123412341234}" type="slidenum">
              <a:rPr b="0" lang="en"/>
              <a:t>‹#›</a:t>
            </a:fld>
            <a:endParaRPr b="0"/>
          </a:p>
        </p:txBody>
      </p:sp>
      <p:sp>
        <p:nvSpPr>
          <p:cNvPr id="271" name="Google Shape;271;p26"/>
          <p:cNvSpPr txBox="1"/>
          <p:nvPr>
            <p:ph idx="2" type="sldNum"/>
          </p:nvPr>
        </p:nvSpPr>
        <p:spPr>
          <a:xfrm>
            <a:off x="0" y="4854925"/>
            <a:ext cx="2872200" cy="31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 234 Session 3</a:t>
            </a:r>
            <a:endParaRPr/>
          </a:p>
        </p:txBody>
      </p:sp>
      <p:sp>
        <p:nvSpPr>
          <p:cNvPr id="272" name="Google Shape;272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Notation</a:t>
            </a:r>
            <a:endParaRPr sz="2000">
              <a:solidFill>
                <a:srgbClr val="000000"/>
              </a:solidFill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 sz="2000">
                <a:solidFill>
                  <a:srgbClr val="000000"/>
                </a:solidFill>
              </a:rPr>
              <a:t>Layer 1 (pre-activation): </a:t>
            </a:r>
            <a:endParaRPr sz="2000">
              <a:solidFill>
                <a:srgbClr val="000000"/>
              </a:solidFill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 sz="2000">
                <a:solidFill>
                  <a:srgbClr val="000000"/>
                </a:solidFill>
              </a:rPr>
              <a:t>Layer 1 (post-activation):</a:t>
            </a:r>
            <a:endParaRPr sz="2000">
              <a:solidFill>
                <a:srgbClr val="000000"/>
              </a:solidFill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Layer 2 (pre-activation): </a:t>
            </a:r>
            <a:endParaRPr sz="2000">
              <a:solidFill>
                <a:srgbClr val="000000"/>
              </a:solidFill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Network output: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Binary cross-entropy loss: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</p:txBody>
      </p:sp>
      <p:pic>
        <p:nvPicPr>
          <p:cNvPr id="273" name="Google Shape;27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9475" y="2622567"/>
            <a:ext cx="3546995" cy="30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9472" y="3106230"/>
            <a:ext cx="4422827" cy="30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09475" y="2166826"/>
            <a:ext cx="1222038" cy="27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75775" y="3589875"/>
            <a:ext cx="4490231" cy="274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z_1 = W_1 x+b_1" id="277" name="Google Shape;277;p26" title="MathEquation,#0000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09470" y="1660700"/>
            <a:ext cx="1977672" cy="31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Backpropagation Example (cont’d)</a:t>
            </a:r>
            <a:endParaRPr/>
          </a:p>
        </p:txBody>
      </p:sp>
      <p:sp>
        <p:nvSpPr>
          <p:cNvPr id="283" name="Google Shape;283;p27"/>
          <p:cNvSpPr txBox="1"/>
          <p:nvPr>
            <p:ph idx="12" type="sldNum"/>
          </p:nvPr>
        </p:nvSpPr>
        <p:spPr>
          <a:xfrm>
            <a:off x="8435623" y="4837409"/>
            <a:ext cx="654900" cy="31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</a:t>
            </a:r>
            <a:fld id="{00000000-1234-1234-1234-123412341234}" type="slidenum">
              <a:rPr b="0" lang="en"/>
              <a:t>‹#›</a:t>
            </a:fld>
            <a:endParaRPr b="0"/>
          </a:p>
        </p:txBody>
      </p:sp>
      <p:sp>
        <p:nvSpPr>
          <p:cNvPr id="284" name="Google Shape;284;p27"/>
          <p:cNvSpPr txBox="1"/>
          <p:nvPr>
            <p:ph idx="2" type="sldNum"/>
          </p:nvPr>
        </p:nvSpPr>
        <p:spPr>
          <a:xfrm>
            <a:off x="0" y="4854925"/>
            <a:ext cx="2872200" cy="31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 234 Session 3</a:t>
            </a:r>
            <a:endParaRPr/>
          </a:p>
        </p:txBody>
      </p:sp>
      <p:sp>
        <p:nvSpPr>
          <p:cNvPr id="285" name="Google Shape;285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Step 1: loss → layer 2 output:</a:t>
            </a:r>
            <a:br>
              <a:rPr lang="en" sz="2000">
                <a:solidFill>
                  <a:schemeClr val="dk1"/>
                </a:solidFill>
              </a:rPr>
            </a:b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Step 2: layer 2 output →       :</a:t>
            </a:r>
            <a:br>
              <a:rPr lang="en" sz="2000">
                <a:solidFill>
                  <a:schemeClr val="dk1"/>
                </a:solidFill>
              </a:rPr>
            </a:b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Step 3:        → </a:t>
            </a:r>
            <a:r>
              <a:rPr lang="en" sz="2000">
                <a:solidFill>
                  <a:srgbClr val="000000"/>
                </a:solidFill>
              </a:rPr>
              <a:t>l</a:t>
            </a:r>
            <a:r>
              <a:rPr lang="en" sz="2000">
                <a:solidFill>
                  <a:srgbClr val="000000"/>
                </a:solidFill>
              </a:rPr>
              <a:t>ayer 2 weights:</a:t>
            </a:r>
            <a:br>
              <a:rPr lang="en" sz="2000">
                <a:solidFill>
                  <a:srgbClr val="000000"/>
                </a:solidFill>
              </a:rPr>
            </a:b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Step 4:        → </a:t>
            </a:r>
            <a:r>
              <a:rPr lang="en" sz="2000">
                <a:solidFill>
                  <a:srgbClr val="000000"/>
                </a:solidFill>
              </a:rPr>
              <a:t>l</a:t>
            </a:r>
            <a:r>
              <a:rPr lang="en" sz="2000">
                <a:solidFill>
                  <a:srgbClr val="000000"/>
                </a:solidFill>
              </a:rPr>
              <a:t>ayer 1 output:     </a:t>
            </a:r>
            <a:endParaRPr sz="2000">
              <a:solidFill>
                <a:srgbClr val="000000"/>
              </a:solidFill>
            </a:endParaRPr>
          </a:p>
        </p:txBody>
      </p:sp>
      <p:pic>
        <p:nvPicPr>
          <p:cNvPr id="286" name="Google Shape;28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0750" y="4077002"/>
            <a:ext cx="259525" cy="19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73751" y="2976863"/>
            <a:ext cx="126187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39123" y="2240850"/>
            <a:ext cx="259525" cy="197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0750" y="3154437"/>
            <a:ext cx="259525" cy="19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66119" y="3889069"/>
            <a:ext cx="1631473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66125" y="2976875"/>
            <a:ext cx="1596765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2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666125" y="1151325"/>
            <a:ext cx="2314199" cy="5738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2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666125" y="2064669"/>
            <a:ext cx="2451724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Backpropagation Example (cont’d)</a:t>
            </a:r>
            <a:endParaRPr/>
          </a:p>
        </p:txBody>
      </p:sp>
      <p:sp>
        <p:nvSpPr>
          <p:cNvPr id="299" name="Google Shape;299;p28"/>
          <p:cNvSpPr txBox="1"/>
          <p:nvPr>
            <p:ph idx="12" type="sldNum"/>
          </p:nvPr>
        </p:nvSpPr>
        <p:spPr>
          <a:xfrm>
            <a:off x="8435623" y="4837409"/>
            <a:ext cx="654900" cy="31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</a:t>
            </a:r>
            <a:fld id="{00000000-1234-1234-1234-123412341234}" type="slidenum">
              <a:rPr b="0" lang="en"/>
              <a:t>‹#›</a:t>
            </a:fld>
            <a:endParaRPr b="0"/>
          </a:p>
        </p:txBody>
      </p:sp>
      <p:sp>
        <p:nvSpPr>
          <p:cNvPr id="300" name="Google Shape;300;p28"/>
          <p:cNvSpPr txBox="1"/>
          <p:nvPr>
            <p:ph idx="2" type="sldNum"/>
          </p:nvPr>
        </p:nvSpPr>
        <p:spPr>
          <a:xfrm>
            <a:off x="0" y="4854925"/>
            <a:ext cx="2872200" cy="31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 234 Session 3</a:t>
            </a:r>
            <a:endParaRPr/>
          </a:p>
        </p:txBody>
      </p:sp>
      <p:sp>
        <p:nvSpPr>
          <p:cNvPr id="301" name="Google Shape;301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Step 5: layer 1 output →      :</a:t>
            </a:r>
            <a:br>
              <a:rPr lang="en" sz="2000">
                <a:solidFill>
                  <a:schemeClr val="dk1"/>
                </a:solidFill>
              </a:rPr>
            </a:b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en" sz="2000">
                <a:solidFill>
                  <a:schemeClr val="dk1"/>
                </a:solidFill>
              </a:rPr>
              <a:t>Step 6: loss → layer 1 weights</a:t>
            </a:r>
            <a:r>
              <a:rPr lang="en" sz="2000">
                <a:solidFill>
                  <a:schemeClr val="dk1"/>
                </a:solidFill>
              </a:rPr>
              <a:t>: </a:t>
            </a:r>
            <a:br>
              <a:rPr lang="en" sz="2000">
                <a:solidFill>
                  <a:schemeClr val="dk1"/>
                </a:solidFill>
              </a:rPr>
            </a:br>
            <a:br>
              <a:rPr lang="en" sz="2000">
                <a:solidFill>
                  <a:schemeClr val="dk1"/>
                </a:solidFill>
              </a:rPr>
            </a:br>
            <a:br>
              <a:rPr lang="en" sz="2000">
                <a:solidFill>
                  <a:schemeClr val="dk1"/>
                </a:solidFill>
              </a:rPr>
            </a:b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Now we apply chain rule!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302" name="Google Shape;30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4800" y="1340050"/>
            <a:ext cx="246933" cy="19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7125" y="1130926"/>
            <a:ext cx="4437395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17125" y="2010068"/>
            <a:ext cx="2538310" cy="68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17126" y="2924301"/>
            <a:ext cx="1935323" cy="68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Backpropagation Example (cont’d)</a:t>
            </a:r>
            <a:endParaRPr/>
          </a:p>
        </p:txBody>
      </p:sp>
      <p:sp>
        <p:nvSpPr>
          <p:cNvPr id="311" name="Google Shape;311;p29"/>
          <p:cNvSpPr txBox="1"/>
          <p:nvPr>
            <p:ph idx="12" type="sldNum"/>
          </p:nvPr>
        </p:nvSpPr>
        <p:spPr>
          <a:xfrm>
            <a:off x="8435623" y="4837409"/>
            <a:ext cx="654900" cy="31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</a:t>
            </a:r>
            <a:fld id="{00000000-1234-1234-1234-123412341234}" type="slidenum">
              <a:rPr b="0" lang="en"/>
              <a:t>‹#›</a:t>
            </a:fld>
            <a:endParaRPr b="0"/>
          </a:p>
        </p:txBody>
      </p:sp>
      <p:sp>
        <p:nvSpPr>
          <p:cNvPr id="312" name="Google Shape;312;p29"/>
          <p:cNvSpPr txBox="1"/>
          <p:nvPr>
            <p:ph idx="2" type="sldNum"/>
          </p:nvPr>
        </p:nvSpPr>
        <p:spPr>
          <a:xfrm>
            <a:off x="0" y="4854925"/>
            <a:ext cx="2872200" cy="31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 234 Session 3</a:t>
            </a:r>
            <a:endParaRPr/>
          </a:p>
        </p:txBody>
      </p:sp>
      <p:sp>
        <p:nvSpPr>
          <p:cNvPr id="313" name="Google Shape;313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Layer 2 gradients: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 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314" name="Google Shape;31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0138" y="1658424"/>
            <a:ext cx="6763725" cy="7690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90150" y="2697962"/>
            <a:ext cx="5671655" cy="64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24838" y="3615075"/>
            <a:ext cx="4992137" cy="76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Backpropagation Example (cont’d)</a:t>
            </a:r>
            <a:endParaRPr/>
          </a:p>
        </p:txBody>
      </p:sp>
      <p:sp>
        <p:nvSpPr>
          <p:cNvPr id="322" name="Google Shape;322;p30"/>
          <p:cNvSpPr txBox="1"/>
          <p:nvPr>
            <p:ph idx="12" type="sldNum"/>
          </p:nvPr>
        </p:nvSpPr>
        <p:spPr>
          <a:xfrm>
            <a:off x="8435623" y="4837409"/>
            <a:ext cx="654900" cy="31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</a:t>
            </a:r>
            <a:fld id="{00000000-1234-1234-1234-123412341234}" type="slidenum">
              <a:rPr b="0" lang="en"/>
              <a:t>‹#›</a:t>
            </a:fld>
            <a:endParaRPr b="0"/>
          </a:p>
        </p:txBody>
      </p:sp>
      <p:sp>
        <p:nvSpPr>
          <p:cNvPr id="323" name="Google Shape;323;p30"/>
          <p:cNvSpPr txBox="1"/>
          <p:nvPr>
            <p:ph idx="2" type="sldNum"/>
          </p:nvPr>
        </p:nvSpPr>
        <p:spPr>
          <a:xfrm>
            <a:off x="0" y="4854925"/>
            <a:ext cx="2872200" cy="31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 234 Session 3</a:t>
            </a:r>
            <a:endParaRPr/>
          </a:p>
        </p:txBody>
      </p:sp>
      <p:sp>
        <p:nvSpPr>
          <p:cNvPr id="324" name="Google Shape;324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Layer 1 gradients:</a:t>
            </a:r>
            <a:br>
              <a:rPr lang="en" sz="2000">
                <a:solidFill>
                  <a:schemeClr val="dk1"/>
                </a:solidFill>
              </a:rPr>
            </a:br>
            <a:br>
              <a:rPr lang="en" sz="2000">
                <a:solidFill>
                  <a:schemeClr val="dk1"/>
                </a:solidFill>
              </a:rPr>
            </a:br>
            <a:br>
              <a:rPr lang="en" sz="2000">
                <a:solidFill>
                  <a:schemeClr val="dk1"/>
                </a:solidFill>
              </a:rPr>
            </a:br>
            <a:br>
              <a:rPr lang="en" sz="2000">
                <a:solidFill>
                  <a:schemeClr val="dk1"/>
                </a:solidFill>
              </a:rPr>
            </a:br>
            <a:br>
              <a:rPr lang="en" sz="2000">
                <a:solidFill>
                  <a:schemeClr val="dk1"/>
                </a:solidFill>
              </a:rPr>
            </a:br>
            <a:br>
              <a:rPr lang="en" sz="2000">
                <a:solidFill>
                  <a:schemeClr val="dk1"/>
                </a:solidFill>
              </a:rPr>
            </a:br>
            <a:br>
              <a:rPr lang="en" sz="2000">
                <a:solidFill>
                  <a:schemeClr val="dk1"/>
                </a:solidFill>
              </a:rPr>
            </a:b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Do the shapes match?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 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325" name="Google Shape;32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038" y="1814300"/>
            <a:ext cx="7919523" cy="49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050" y="3228124"/>
            <a:ext cx="7524217" cy="70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6050" y="2442313"/>
            <a:ext cx="8520599" cy="68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Convolutional Neural Network (CNN)</a:t>
            </a:r>
            <a:endParaRPr/>
          </a:p>
        </p:txBody>
      </p:sp>
      <p:sp>
        <p:nvSpPr>
          <p:cNvPr id="333" name="Google Shape;333;p31"/>
          <p:cNvSpPr txBox="1"/>
          <p:nvPr>
            <p:ph idx="12" type="sldNum"/>
          </p:nvPr>
        </p:nvSpPr>
        <p:spPr>
          <a:xfrm>
            <a:off x="8435623" y="4837409"/>
            <a:ext cx="654900" cy="31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</a:t>
            </a:r>
            <a:fld id="{00000000-1234-1234-1234-123412341234}" type="slidenum">
              <a:rPr b="0" lang="en"/>
              <a:t>‹#›</a:t>
            </a:fld>
            <a:endParaRPr b="0"/>
          </a:p>
        </p:txBody>
      </p:sp>
      <p:sp>
        <p:nvSpPr>
          <p:cNvPr id="334" name="Google Shape;334;p31"/>
          <p:cNvSpPr txBox="1"/>
          <p:nvPr>
            <p:ph idx="2" type="sldNum"/>
          </p:nvPr>
        </p:nvSpPr>
        <p:spPr>
          <a:xfrm>
            <a:off x="0" y="4854925"/>
            <a:ext cx="2872200" cy="31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 234 Session 3</a:t>
            </a:r>
            <a:endParaRPr/>
          </a:p>
        </p:txBody>
      </p:sp>
      <p:sp>
        <p:nvSpPr>
          <p:cNvPr id="335" name="Google Shape;335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A type of layer called </a:t>
            </a:r>
            <a:r>
              <a:rPr b="1" lang="en" sz="2000">
                <a:solidFill>
                  <a:srgbClr val="000000"/>
                </a:solidFill>
              </a:rPr>
              <a:t>convolutional layer</a:t>
            </a:r>
            <a:r>
              <a:rPr lang="en" sz="2000">
                <a:solidFill>
                  <a:srgbClr val="000000"/>
                </a:solidFill>
              </a:rPr>
              <a:t> plays well with 2D input.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It computes the output (which is also 2D) by sliding over its </a:t>
            </a:r>
            <a:r>
              <a:rPr i="1" lang="en" sz="2000">
                <a:solidFill>
                  <a:srgbClr val="000000"/>
                </a:solidFill>
              </a:rPr>
              <a:t>filter</a:t>
            </a:r>
            <a:r>
              <a:rPr b="1" i="1" lang="en" sz="2000">
                <a:solidFill>
                  <a:srgbClr val="000000"/>
                </a:solidFill>
              </a:rPr>
              <a:t> </a:t>
            </a:r>
            <a:r>
              <a:rPr i="1" lang="en" sz="2000">
                <a:solidFill>
                  <a:srgbClr val="000000"/>
                </a:solidFill>
              </a:rPr>
              <a:t>(kernel) </a:t>
            </a:r>
            <a:r>
              <a:rPr lang="en" sz="2000">
                <a:solidFill>
                  <a:srgbClr val="000000"/>
                </a:solidFill>
              </a:rPr>
              <a:t>over the input, taking the sum of element-wise products.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Much fewer parameters than fully-connected layers.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A simple CNN might look like this: x → conv → conv → conv → FC</a:t>
            </a:r>
            <a:endParaRPr sz="20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id="336" name="Google Shape;33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7763" y="2972562"/>
            <a:ext cx="7748475" cy="1864838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31"/>
          <p:cNvSpPr txBox="1"/>
          <p:nvPr/>
        </p:nvSpPr>
        <p:spPr>
          <a:xfrm>
            <a:off x="6896700" y="4597725"/>
            <a:ext cx="22473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pectral"/>
                <a:ea typeface="Spectral"/>
                <a:cs typeface="Spectral"/>
                <a:sym typeface="Spectral"/>
              </a:rPr>
              <a:t>(diagram from CS231N notes)</a:t>
            </a:r>
            <a:endParaRPr sz="12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Lecture Review</a:t>
            </a:r>
            <a:endParaRPr sz="2400">
              <a:solidFill>
                <a:srgbClr val="000000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en" sz="2400">
                <a:solidFill>
                  <a:srgbClr val="000000"/>
                </a:solidFill>
              </a:rPr>
              <a:t>Motivation &amp; SGD review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Neural Network Basics</a:t>
            </a:r>
            <a:endParaRPr sz="2400">
              <a:solidFill>
                <a:srgbClr val="000000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en" sz="2400">
                <a:solidFill>
                  <a:srgbClr val="000000"/>
                </a:solidFill>
              </a:rPr>
              <a:t>Definition</a:t>
            </a:r>
            <a:endParaRPr sz="2400">
              <a:solidFill>
                <a:srgbClr val="000000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en" sz="2400">
                <a:solidFill>
                  <a:srgbClr val="000000"/>
                </a:solidFill>
              </a:rPr>
              <a:t>Backpropagation</a:t>
            </a:r>
            <a:endParaRPr sz="2400">
              <a:solidFill>
                <a:srgbClr val="000000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en" sz="2400">
                <a:solidFill>
                  <a:srgbClr val="000000"/>
                </a:solidFill>
              </a:rPr>
              <a:t>Fully-connected networks</a:t>
            </a:r>
            <a:endParaRPr sz="2400">
              <a:solidFill>
                <a:srgbClr val="000000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en" sz="2400">
                <a:solidFill>
                  <a:srgbClr val="000000"/>
                </a:solidFill>
              </a:rPr>
              <a:t>Convolutional neural networks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70" name="Google Shape;70;p14"/>
          <p:cNvSpPr txBox="1"/>
          <p:nvPr>
            <p:ph idx="12" type="sldNum"/>
          </p:nvPr>
        </p:nvSpPr>
        <p:spPr>
          <a:xfrm>
            <a:off x="8435623" y="4837409"/>
            <a:ext cx="654900" cy="31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         </a:t>
            </a:r>
            <a:fld id="{00000000-1234-1234-1234-123412341234}" type="slidenum">
              <a:rPr b="0" lang="en"/>
              <a:t>‹#›</a:t>
            </a:fld>
            <a:endParaRPr b="0"/>
          </a:p>
        </p:txBody>
      </p:sp>
      <p:sp>
        <p:nvSpPr>
          <p:cNvPr id="71" name="Google Shape;71;p14"/>
          <p:cNvSpPr txBox="1"/>
          <p:nvPr>
            <p:ph idx="2" type="sldNum"/>
          </p:nvPr>
        </p:nvSpPr>
        <p:spPr>
          <a:xfrm>
            <a:off x="0" y="4854925"/>
            <a:ext cx="2872200" cy="31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CS 234 Session 3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 layer in 1D</a:t>
            </a:r>
            <a:endParaRPr/>
          </a:p>
        </p:txBody>
      </p:sp>
      <p:sp>
        <p:nvSpPr>
          <p:cNvPr id="343" name="Google Shape;343;p32"/>
          <p:cNvSpPr txBox="1"/>
          <p:nvPr>
            <p:ph idx="12" type="sldNum"/>
          </p:nvPr>
        </p:nvSpPr>
        <p:spPr>
          <a:xfrm>
            <a:off x="8435623" y="4837409"/>
            <a:ext cx="654900" cy="31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</a:t>
            </a:r>
            <a:fld id="{00000000-1234-1234-1234-123412341234}" type="slidenum">
              <a:rPr b="0" lang="en"/>
              <a:t>‹#›</a:t>
            </a:fld>
            <a:endParaRPr b="0"/>
          </a:p>
        </p:txBody>
      </p:sp>
      <p:sp>
        <p:nvSpPr>
          <p:cNvPr id="344" name="Google Shape;344;p32"/>
          <p:cNvSpPr txBox="1"/>
          <p:nvPr>
            <p:ph idx="2" type="sldNum"/>
          </p:nvPr>
        </p:nvSpPr>
        <p:spPr>
          <a:xfrm>
            <a:off x="0" y="4854925"/>
            <a:ext cx="2872200" cy="31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 234 Session 3</a:t>
            </a:r>
            <a:endParaRPr/>
          </a:p>
        </p:txBody>
      </p:sp>
      <p:sp>
        <p:nvSpPr>
          <p:cNvPr id="345" name="Google Shape;345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Let’s take a look at a simpler case of 1D input</a:t>
            </a:r>
            <a:br>
              <a:rPr lang="en" sz="2000">
                <a:solidFill>
                  <a:srgbClr val="000000"/>
                </a:solidFill>
              </a:rPr>
            </a:br>
            <a:br>
              <a:rPr lang="en" sz="2000">
                <a:solidFill>
                  <a:srgbClr val="000000"/>
                </a:solidFill>
              </a:rPr>
            </a:br>
            <a:br>
              <a:rPr lang="en" sz="2000">
                <a:solidFill>
                  <a:srgbClr val="000000"/>
                </a:solidFill>
              </a:rPr>
            </a:br>
            <a:br>
              <a:rPr lang="en" sz="2000">
                <a:solidFill>
                  <a:srgbClr val="000000"/>
                </a:solidFill>
              </a:rPr>
            </a:br>
            <a:br>
              <a:rPr lang="en" sz="2000">
                <a:solidFill>
                  <a:srgbClr val="000000"/>
                </a:solidFill>
              </a:rPr>
            </a:br>
            <a:br>
              <a:rPr lang="en" sz="2000">
                <a:solidFill>
                  <a:srgbClr val="000000"/>
                </a:solidFill>
              </a:rPr>
            </a:b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b="1" lang="en" sz="2000">
                <a:solidFill>
                  <a:srgbClr val="000000"/>
                </a:solidFill>
              </a:rPr>
              <a:t>Filter (kernel) size</a:t>
            </a:r>
            <a:r>
              <a:rPr lang="en" sz="2000">
                <a:solidFill>
                  <a:srgbClr val="000000"/>
                </a:solidFill>
              </a:rPr>
              <a:t> controls how wide the filter is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b="1" lang="en" sz="2000">
                <a:solidFill>
                  <a:srgbClr val="000000"/>
                </a:solidFill>
              </a:rPr>
              <a:t>Stride</a:t>
            </a:r>
            <a:r>
              <a:rPr lang="en" sz="2000">
                <a:solidFill>
                  <a:srgbClr val="000000"/>
                </a:solidFill>
              </a:rPr>
              <a:t> controls how much move the filter by after each step</a:t>
            </a:r>
            <a:br>
              <a:rPr lang="en" sz="2000">
                <a:solidFill>
                  <a:srgbClr val="000000"/>
                </a:solidFill>
              </a:rPr>
            </a:br>
            <a:br>
              <a:rPr lang="en" sz="2000">
                <a:solidFill>
                  <a:srgbClr val="000000"/>
                </a:solidFill>
              </a:rPr>
            </a:br>
            <a:br>
              <a:rPr lang="en" sz="2000">
                <a:solidFill>
                  <a:srgbClr val="000000"/>
                </a:solidFill>
              </a:rPr>
            </a:br>
            <a:br>
              <a:rPr lang="en" sz="2000">
                <a:solidFill>
                  <a:srgbClr val="000000"/>
                </a:solidFill>
              </a:rPr>
            </a:br>
            <a:br>
              <a:rPr lang="en" sz="2000">
                <a:solidFill>
                  <a:srgbClr val="000000"/>
                </a:solidFill>
              </a:rPr>
            </a:br>
            <a:endParaRPr sz="2000">
              <a:solidFill>
                <a:srgbClr val="000000"/>
              </a:solidFill>
            </a:endParaRPr>
          </a:p>
        </p:txBody>
      </p:sp>
      <p:pic>
        <p:nvPicPr>
          <p:cNvPr id="346" name="Google Shape;34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600" y="1580487"/>
            <a:ext cx="8384775" cy="1757275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32"/>
          <p:cNvSpPr txBox="1"/>
          <p:nvPr/>
        </p:nvSpPr>
        <p:spPr>
          <a:xfrm>
            <a:off x="626850" y="3163975"/>
            <a:ext cx="3015900" cy="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s</a:t>
            </a: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tride = 1, filter_size = 3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348" name="Google Shape;348;p32"/>
          <p:cNvSpPr txBox="1"/>
          <p:nvPr/>
        </p:nvSpPr>
        <p:spPr>
          <a:xfrm>
            <a:off x="4093400" y="3163975"/>
            <a:ext cx="3015900" cy="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stride = 2, filter_size = 3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349" name="Google Shape;349;p32"/>
          <p:cNvSpPr txBox="1"/>
          <p:nvPr/>
        </p:nvSpPr>
        <p:spPr>
          <a:xfrm>
            <a:off x="6896700" y="4597725"/>
            <a:ext cx="22473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pectral"/>
                <a:ea typeface="Spectral"/>
                <a:cs typeface="Spectral"/>
                <a:sym typeface="Spectral"/>
              </a:rPr>
              <a:t>(diagram from CS231N notes)</a:t>
            </a:r>
            <a:endParaRPr sz="12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Volumes and Depths</a:t>
            </a:r>
            <a:endParaRPr/>
          </a:p>
        </p:txBody>
      </p:sp>
      <p:sp>
        <p:nvSpPr>
          <p:cNvPr id="355" name="Google Shape;355;p33"/>
          <p:cNvSpPr txBox="1"/>
          <p:nvPr>
            <p:ph idx="12" type="sldNum"/>
          </p:nvPr>
        </p:nvSpPr>
        <p:spPr>
          <a:xfrm>
            <a:off x="8435623" y="4837409"/>
            <a:ext cx="654900" cy="31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</a:t>
            </a:r>
            <a:fld id="{00000000-1234-1234-1234-123412341234}" type="slidenum">
              <a:rPr b="0" lang="en"/>
              <a:t>‹#›</a:t>
            </a:fld>
            <a:endParaRPr b="0"/>
          </a:p>
        </p:txBody>
      </p:sp>
      <p:sp>
        <p:nvSpPr>
          <p:cNvPr id="356" name="Google Shape;356;p33"/>
          <p:cNvSpPr txBox="1"/>
          <p:nvPr>
            <p:ph idx="2" type="sldNum"/>
          </p:nvPr>
        </p:nvSpPr>
        <p:spPr>
          <a:xfrm>
            <a:off x="0" y="4854925"/>
            <a:ext cx="2872200" cy="31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 234 Session 3</a:t>
            </a:r>
            <a:endParaRPr/>
          </a:p>
        </p:txBody>
      </p:sp>
      <p:sp>
        <p:nvSpPr>
          <p:cNvPr id="357" name="Google Shape;357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Same idea, except everything is 2-dimensional now.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For color images, each pixel has three color channels, so the input is actually a 3D tensor of shape (H, W, 3)!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Thus, conv layers take 3D input </a:t>
            </a:r>
            <a:r>
              <a:rPr b="1" lang="en" sz="2000">
                <a:solidFill>
                  <a:srgbClr val="000000"/>
                </a:solidFill>
              </a:rPr>
              <a:t>volumes</a:t>
            </a:r>
            <a:br>
              <a:rPr b="1" lang="en" sz="2000">
                <a:solidFill>
                  <a:srgbClr val="000000"/>
                </a:solidFill>
              </a:rPr>
            </a:br>
            <a:r>
              <a:rPr lang="en" sz="2000">
                <a:solidFill>
                  <a:srgbClr val="000000"/>
                </a:solidFill>
              </a:rPr>
              <a:t>and produces output 3D volumes.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Size of the last axis (color channel) is</a:t>
            </a:r>
            <a:br>
              <a:rPr lang="en" sz="2000">
                <a:solidFill>
                  <a:srgbClr val="000000"/>
                </a:solidFill>
              </a:rPr>
            </a:br>
            <a:r>
              <a:rPr lang="en" sz="2000">
                <a:solidFill>
                  <a:srgbClr val="000000"/>
                </a:solidFill>
              </a:rPr>
              <a:t>the </a:t>
            </a:r>
            <a:r>
              <a:rPr b="1" lang="en" sz="2000">
                <a:solidFill>
                  <a:srgbClr val="000000"/>
                </a:solidFill>
              </a:rPr>
              <a:t>depth</a:t>
            </a:r>
            <a:r>
              <a:rPr lang="en" sz="2000">
                <a:solidFill>
                  <a:srgbClr val="000000"/>
                </a:solidFill>
              </a:rPr>
              <a:t> of a volume.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Filter is also 3D, with the same depth as</a:t>
            </a:r>
            <a:br>
              <a:rPr lang="en" sz="2000">
                <a:solidFill>
                  <a:srgbClr val="000000"/>
                </a:solidFill>
              </a:rPr>
            </a:br>
            <a:r>
              <a:rPr lang="en" sz="2000">
                <a:solidFill>
                  <a:srgbClr val="000000"/>
                </a:solidFill>
              </a:rPr>
              <a:t>the input volume.</a:t>
            </a:r>
            <a:endParaRPr sz="20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</p:txBody>
      </p:sp>
      <p:pic>
        <p:nvPicPr>
          <p:cNvPr id="358" name="Google Shape;35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2351" y="2039875"/>
            <a:ext cx="3359949" cy="2327726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33"/>
          <p:cNvSpPr txBox="1"/>
          <p:nvPr/>
        </p:nvSpPr>
        <p:spPr>
          <a:xfrm>
            <a:off x="6896700" y="4597725"/>
            <a:ext cx="22473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pectral"/>
                <a:ea typeface="Spectral"/>
                <a:cs typeface="Spectral"/>
                <a:sym typeface="Spectral"/>
              </a:rPr>
              <a:t>(diagram from CS231N notes)</a:t>
            </a:r>
            <a:endParaRPr sz="12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Padding</a:t>
            </a:r>
            <a:endParaRPr/>
          </a:p>
        </p:txBody>
      </p:sp>
      <p:sp>
        <p:nvSpPr>
          <p:cNvPr id="365" name="Google Shape;365;p34"/>
          <p:cNvSpPr txBox="1"/>
          <p:nvPr>
            <p:ph idx="12" type="sldNum"/>
          </p:nvPr>
        </p:nvSpPr>
        <p:spPr>
          <a:xfrm>
            <a:off x="8435623" y="4837409"/>
            <a:ext cx="654900" cy="31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</a:t>
            </a:r>
            <a:fld id="{00000000-1234-1234-1234-123412341234}" type="slidenum">
              <a:rPr b="0" lang="en"/>
              <a:t>‹#›</a:t>
            </a:fld>
            <a:endParaRPr b="0"/>
          </a:p>
        </p:txBody>
      </p:sp>
      <p:sp>
        <p:nvSpPr>
          <p:cNvPr id="366" name="Google Shape;366;p34"/>
          <p:cNvSpPr txBox="1"/>
          <p:nvPr>
            <p:ph idx="2" type="sldNum"/>
          </p:nvPr>
        </p:nvSpPr>
        <p:spPr>
          <a:xfrm>
            <a:off x="0" y="4854925"/>
            <a:ext cx="2872200" cy="31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 234 Session 3</a:t>
            </a:r>
            <a:endParaRPr/>
          </a:p>
        </p:txBody>
      </p:sp>
      <p:sp>
        <p:nvSpPr>
          <p:cNvPr id="367" name="Google Shape;367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For any filter size &gt; 1, the output size is smaller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We can pad the width and height (but </a:t>
            </a:r>
            <a:r>
              <a:rPr b="1" lang="en" sz="2000">
                <a:solidFill>
                  <a:srgbClr val="000000"/>
                </a:solidFill>
              </a:rPr>
              <a:t>not </a:t>
            </a:r>
            <a:r>
              <a:rPr lang="en" sz="2000">
                <a:solidFill>
                  <a:srgbClr val="000000"/>
                </a:solidFill>
              </a:rPr>
              <a:t>depth) of the input volume!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Usually zero-padded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Allows us to control the</a:t>
            </a:r>
            <a:br>
              <a:rPr lang="en" sz="2000">
                <a:solidFill>
                  <a:srgbClr val="000000"/>
                </a:solidFill>
              </a:rPr>
            </a:br>
            <a:r>
              <a:rPr lang="en" sz="2000">
                <a:solidFill>
                  <a:srgbClr val="000000"/>
                </a:solidFill>
              </a:rPr>
              <a:t>o</a:t>
            </a:r>
            <a:r>
              <a:rPr lang="en" sz="2000">
                <a:solidFill>
                  <a:srgbClr val="000000"/>
                </a:solidFill>
              </a:rPr>
              <a:t>utput size of a conv layer.</a:t>
            </a:r>
            <a:endParaRPr sz="2000">
              <a:solidFill>
                <a:srgbClr val="000000"/>
              </a:solidFill>
            </a:endParaRPr>
          </a:p>
        </p:txBody>
      </p:sp>
      <p:pic>
        <p:nvPicPr>
          <p:cNvPr id="368" name="Google Shape;36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4720" y="1944920"/>
            <a:ext cx="2377575" cy="270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82750" y="1944926"/>
            <a:ext cx="2471984" cy="2623950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34"/>
          <p:cNvSpPr txBox="1"/>
          <p:nvPr/>
        </p:nvSpPr>
        <p:spPr>
          <a:xfrm>
            <a:off x="6672000" y="4597725"/>
            <a:ext cx="24720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pectral"/>
                <a:ea typeface="Spectral"/>
                <a:cs typeface="Spectral"/>
                <a:sym typeface="Spectral"/>
              </a:rPr>
              <a:t>(animation by </a:t>
            </a:r>
            <a:r>
              <a:rPr lang="en" sz="1200" u="sng">
                <a:solidFill>
                  <a:schemeClr val="hlink"/>
                </a:solidFill>
                <a:latin typeface="Spectral"/>
                <a:ea typeface="Spectral"/>
                <a:cs typeface="Spectral"/>
                <a:sym typeface="Spectral"/>
                <a:hlinkClick r:id="rId5"/>
              </a:rPr>
              <a:t>Vincent Dumoulin</a:t>
            </a:r>
            <a:r>
              <a:rPr lang="en" sz="1200">
                <a:latin typeface="Spectral"/>
                <a:ea typeface="Spectral"/>
                <a:cs typeface="Spectral"/>
                <a:sym typeface="Spectral"/>
              </a:rPr>
              <a:t>)</a:t>
            </a:r>
            <a:endParaRPr sz="12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Finally… Conv layer in 2D</a:t>
            </a:r>
            <a:endParaRPr/>
          </a:p>
        </p:txBody>
      </p:sp>
      <p:sp>
        <p:nvSpPr>
          <p:cNvPr id="376" name="Google Shape;376;p35"/>
          <p:cNvSpPr txBox="1"/>
          <p:nvPr>
            <p:ph idx="12" type="sldNum"/>
          </p:nvPr>
        </p:nvSpPr>
        <p:spPr>
          <a:xfrm>
            <a:off x="8435623" y="4837409"/>
            <a:ext cx="654900" cy="31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</a:t>
            </a:r>
            <a:fld id="{00000000-1234-1234-1234-123412341234}" type="slidenum">
              <a:rPr b="0" lang="en"/>
              <a:t>‹#›</a:t>
            </a:fld>
            <a:endParaRPr b="0"/>
          </a:p>
        </p:txBody>
      </p:sp>
      <p:sp>
        <p:nvSpPr>
          <p:cNvPr id="377" name="Google Shape;377;p35"/>
          <p:cNvSpPr txBox="1"/>
          <p:nvPr>
            <p:ph idx="2" type="sldNum"/>
          </p:nvPr>
        </p:nvSpPr>
        <p:spPr>
          <a:xfrm>
            <a:off x="0" y="4854925"/>
            <a:ext cx="2872200" cy="31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 234 Session 3</a:t>
            </a:r>
            <a:endParaRPr/>
          </a:p>
        </p:txBody>
      </p:sp>
      <p:sp>
        <p:nvSpPr>
          <p:cNvPr id="378" name="Google Shape;378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Combining all of these, a conv layer has the following parameters:</a:t>
            </a:r>
            <a:endParaRPr sz="2000">
              <a:solidFill>
                <a:srgbClr val="000000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b="1" lang="en" sz="2000">
                <a:solidFill>
                  <a:srgbClr val="000000"/>
                </a:solidFill>
              </a:rPr>
              <a:t>Stride</a:t>
            </a:r>
            <a:r>
              <a:rPr lang="en" sz="2000">
                <a:solidFill>
                  <a:srgbClr val="000000"/>
                </a:solidFill>
              </a:rPr>
              <a:t>: controls how much the filter moves by</a:t>
            </a:r>
            <a:endParaRPr sz="2000">
              <a:solidFill>
                <a:srgbClr val="000000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b="1" lang="en" sz="2000">
                <a:solidFill>
                  <a:srgbClr val="000000"/>
                </a:solidFill>
              </a:rPr>
              <a:t>Padding</a:t>
            </a:r>
            <a:r>
              <a:rPr lang="en" sz="2000">
                <a:solidFill>
                  <a:srgbClr val="000000"/>
                </a:solidFill>
              </a:rPr>
              <a:t>: controls how much the input volume is extended by around its edges</a:t>
            </a:r>
            <a:endParaRPr sz="2000">
              <a:solidFill>
                <a:srgbClr val="000000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b="1" lang="en" sz="2000">
                <a:solidFill>
                  <a:srgbClr val="000000"/>
                </a:solidFill>
              </a:rPr>
              <a:t>Filter size</a:t>
            </a:r>
            <a:r>
              <a:rPr lang="en" sz="2000">
                <a:solidFill>
                  <a:srgbClr val="000000"/>
                </a:solidFill>
              </a:rPr>
              <a:t>: controls the width and height of the filter</a:t>
            </a:r>
            <a:br>
              <a:rPr lang="en" sz="2000">
                <a:solidFill>
                  <a:srgbClr val="000000"/>
                </a:solidFill>
              </a:rPr>
            </a:br>
            <a:r>
              <a:rPr lang="en" sz="2000">
                <a:solidFill>
                  <a:srgbClr val="000000"/>
                </a:solidFill>
              </a:rPr>
              <a:t>(remember: depth is always equal to the input depth)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The 2D slice through a specific depth is called a </a:t>
            </a:r>
            <a:r>
              <a:rPr b="1" lang="en" sz="2000">
                <a:solidFill>
                  <a:srgbClr val="000000"/>
                </a:solidFill>
              </a:rPr>
              <a:t>feature map</a:t>
            </a:r>
            <a:r>
              <a:rPr lang="en" sz="2000">
                <a:solidFill>
                  <a:srgbClr val="000000"/>
                </a:solidFill>
              </a:rPr>
              <a:t>.</a:t>
            </a:r>
            <a:endParaRPr sz="2000">
              <a:solidFill>
                <a:srgbClr val="000000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 sz="2000">
                <a:solidFill>
                  <a:srgbClr val="000000"/>
                </a:solidFill>
              </a:rPr>
              <a:t>3D volume = stack of feature maps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In Tensorflow: </a:t>
            </a:r>
            <a:r>
              <a:rPr lang="en" sz="2000" u="sng">
                <a:solidFill>
                  <a:schemeClr val="hlink"/>
                </a:solidFill>
                <a:latin typeface="Inconsolata"/>
                <a:ea typeface="Inconsolata"/>
                <a:cs typeface="Inconsolata"/>
                <a:sym typeface="Inconsolata"/>
                <a:hlinkClick r:id="rId3"/>
              </a:rPr>
              <a:t>tf.layers.conv2d</a:t>
            </a:r>
            <a:endParaRPr sz="2000">
              <a:solidFill>
                <a:srgbClr val="000000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 Layer Animation</a:t>
            </a:r>
            <a:endParaRPr/>
          </a:p>
        </p:txBody>
      </p:sp>
      <p:sp>
        <p:nvSpPr>
          <p:cNvPr id="384" name="Google Shape;384;p36"/>
          <p:cNvSpPr txBox="1"/>
          <p:nvPr>
            <p:ph idx="12" type="sldNum"/>
          </p:nvPr>
        </p:nvSpPr>
        <p:spPr>
          <a:xfrm>
            <a:off x="8435623" y="4837409"/>
            <a:ext cx="654900" cy="31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</a:t>
            </a:r>
            <a:fld id="{00000000-1234-1234-1234-123412341234}" type="slidenum">
              <a:rPr b="0" lang="en"/>
              <a:t>‹#›</a:t>
            </a:fld>
            <a:endParaRPr b="0"/>
          </a:p>
        </p:txBody>
      </p:sp>
      <p:sp>
        <p:nvSpPr>
          <p:cNvPr id="385" name="Google Shape;385;p36"/>
          <p:cNvSpPr txBox="1"/>
          <p:nvPr>
            <p:ph idx="2" type="sldNum"/>
          </p:nvPr>
        </p:nvSpPr>
        <p:spPr>
          <a:xfrm>
            <a:off x="0" y="4854925"/>
            <a:ext cx="2872200" cy="31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 234 Session 3</a:t>
            </a:r>
            <a:endParaRPr/>
          </a:p>
        </p:txBody>
      </p:sp>
      <p:pic>
        <p:nvPicPr>
          <p:cNvPr id="386" name="Google Shape;386;p36" title="conv_kiank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1170125"/>
            <a:ext cx="4572000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36"/>
          <p:cNvSpPr txBox="1"/>
          <p:nvPr/>
        </p:nvSpPr>
        <p:spPr>
          <a:xfrm>
            <a:off x="6794400" y="4597725"/>
            <a:ext cx="23496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pectral"/>
                <a:ea typeface="Spectral"/>
                <a:cs typeface="Spectral"/>
                <a:sym typeface="Spectral"/>
              </a:rPr>
              <a:t>(video from CS230 lecture notes)</a:t>
            </a:r>
            <a:endParaRPr sz="12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 Layer Example</a:t>
            </a:r>
            <a:endParaRPr/>
          </a:p>
        </p:txBody>
      </p:sp>
      <p:sp>
        <p:nvSpPr>
          <p:cNvPr id="393" name="Google Shape;393;p37"/>
          <p:cNvSpPr txBox="1"/>
          <p:nvPr>
            <p:ph idx="12" type="sldNum"/>
          </p:nvPr>
        </p:nvSpPr>
        <p:spPr>
          <a:xfrm>
            <a:off x="8435623" y="4837409"/>
            <a:ext cx="654900" cy="31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</a:t>
            </a:r>
            <a:fld id="{00000000-1234-1234-1234-123412341234}" type="slidenum">
              <a:rPr b="0" lang="en"/>
              <a:t>‹#›</a:t>
            </a:fld>
            <a:endParaRPr b="0"/>
          </a:p>
        </p:txBody>
      </p:sp>
      <p:sp>
        <p:nvSpPr>
          <p:cNvPr id="394" name="Google Shape;394;p37"/>
          <p:cNvSpPr txBox="1"/>
          <p:nvPr>
            <p:ph idx="2" type="sldNum"/>
          </p:nvPr>
        </p:nvSpPr>
        <p:spPr>
          <a:xfrm>
            <a:off x="0" y="4854925"/>
            <a:ext cx="2872200" cy="31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 234 Session 3</a:t>
            </a:r>
            <a:endParaRPr/>
          </a:p>
        </p:txBody>
      </p:sp>
      <p:pic>
        <p:nvPicPr>
          <p:cNvPr id="395" name="Google Shape;39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3175" y="291188"/>
            <a:ext cx="5097350" cy="4561125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37"/>
          <p:cNvSpPr txBox="1"/>
          <p:nvPr/>
        </p:nvSpPr>
        <p:spPr>
          <a:xfrm>
            <a:off x="438000" y="1038700"/>
            <a:ext cx="3555300" cy="37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Spectral"/>
              <a:buChar char="●"/>
            </a:pPr>
            <a:r>
              <a:rPr lang="en" sz="2000">
                <a:latin typeface="Spectral"/>
                <a:ea typeface="Spectral"/>
                <a:cs typeface="Spectral"/>
                <a:sym typeface="Spectral"/>
              </a:rPr>
              <a:t>Input shape: (5, 5, 3)</a:t>
            </a:r>
            <a:endParaRPr sz="2000">
              <a:latin typeface="Spectral"/>
              <a:ea typeface="Spectral"/>
              <a:cs typeface="Spectral"/>
              <a:sym typeface="Spectral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Spectral"/>
              <a:buChar char="○"/>
            </a:pPr>
            <a:r>
              <a:rPr lang="en" sz="2000">
                <a:latin typeface="Spectral"/>
                <a:ea typeface="Spectral"/>
                <a:cs typeface="Spectral"/>
                <a:sym typeface="Spectral"/>
              </a:rPr>
              <a:t>Height = 5</a:t>
            </a:r>
            <a:endParaRPr sz="2000">
              <a:latin typeface="Spectral"/>
              <a:ea typeface="Spectral"/>
              <a:cs typeface="Spectral"/>
              <a:sym typeface="Spectral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Spectral"/>
              <a:buChar char="○"/>
            </a:pPr>
            <a:r>
              <a:rPr lang="en" sz="2000">
                <a:latin typeface="Spectral"/>
                <a:ea typeface="Spectral"/>
                <a:cs typeface="Spectral"/>
                <a:sym typeface="Spectral"/>
              </a:rPr>
              <a:t>Width = 5</a:t>
            </a:r>
            <a:endParaRPr sz="2000">
              <a:latin typeface="Spectral"/>
              <a:ea typeface="Spectral"/>
              <a:cs typeface="Spectral"/>
              <a:sym typeface="Spectral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Spectral"/>
              <a:buChar char="○"/>
            </a:pPr>
            <a:r>
              <a:rPr lang="en" sz="2000">
                <a:latin typeface="Spectral"/>
                <a:ea typeface="Spectral"/>
                <a:cs typeface="Spectral"/>
                <a:sym typeface="Spectral"/>
              </a:rPr>
              <a:t>Depth = 3</a:t>
            </a:r>
            <a:endParaRPr sz="2000">
              <a:latin typeface="Spectral"/>
              <a:ea typeface="Spectral"/>
              <a:cs typeface="Spectral"/>
              <a:sym typeface="Spectr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Spectral"/>
              <a:buChar char="●"/>
            </a:pPr>
            <a:r>
              <a:rPr lang="en" sz="2000">
                <a:latin typeface="Spectral"/>
                <a:ea typeface="Spectral"/>
                <a:cs typeface="Spectral"/>
                <a:sym typeface="Spectral"/>
              </a:rPr>
              <a:t>Padding: 1</a:t>
            </a:r>
            <a:endParaRPr sz="2000">
              <a:latin typeface="Spectral"/>
              <a:ea typeface="Spectral"/>
              <a:cs typeface="Spectral"/>
              <a:sym typeface="Spectr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Spectral"/>
              <a:buChar char="●"/>
            </a:pPr>
            <a:r>
              <a:rPr lang="en" sz="2000">
                <a:latin typeface="Spectral"/>
                <a:ea typeface="Spectral"/>
                <a:cs typeface="Spectral"/>
                <a:sym typeface="Spectral"/>
              </a:rPr>
              <a:t>Conv layer</a:t>
            </a:r>
            <a:endParaRPr sz="2000">
              <a:latin typeface="Spectral"/>
              <a:ea typeface="Spectral"/>
              <a:cs typeface="Spectral"/>
              <a:sym typeface="Spectral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Spectral"/>
              <a:buChar char="○"/>
            </a:pPr>
            <a:r>
              <a:rPr lang="en" sz="2000">
                <a:latin typeface="Spectral"/>
                <a:ea typeface="Spectral"/>
                <a:cs typeface="Spectral"/>
                <a:sym typeface="Spectral"/>
              </a:rPr>
              <a:t>Filter size = (3, 3)</a:t>
            </a:r>
            <a:endParaRPr sz="2000">
              <a:latin typeface="Spectral"/>
              <a:ea typeface="Spectral"/>
              <a:cs typeface="Spectral"/>
              <a:sym typeface="Spectral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Spectral"/>
              <a:buChar char="○"/>
            </a:pPr>
            <a:r>
              <a:rPr lang="en" sz="2000">
                <a:latin typeface="Spectral"/>
                <a:ea typeface="Spectral"/>
                <a:cs typeface="Spectral"/>
                <a:sym typeface="Spectral"/>
              </a:rPr>
              <a:t>Filter depth = 3</a:t>
            </a:r>
            <a:endParaRPr sz="2000">
              <a:latin typeface="Spectral"/>
              <a:ea typeface="Spectral"/>
              <a:cs typeface="Spectral"/>
              <a:sym typeface="Spectral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Spectral"/>
              <a:buChar char="○"/>
            </a:pPr>
            <a:r>
              <a:rPr lang="en" sz="2000">
                <a:latin typeface="Spectral"/>
                <a:ea typeface="Spectral"/>
                <a:cs typeface="Spectral"/>
                <a:sym typeface="Spectral"/>
              </a:rPr>
              <a:t>Output channels = 2</a:t>
            </a:r>
            <a:endParaRPr sz="2000">
              <a:latin typeface="Spectral"/>
              <a:ea typeface="Spectral"/>
              <a:cs typeface="Spectral"/>
              <a:sym typeface="Spectral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Spectral"/>
              <a:buChar char="○"/>
            </a:pPr>
            <a:r>
              <a:rPr lang="en" sz="2000">
                <a:latin typeface="Spectral"/>
                <a:ea typeface="Spectral"/>
                <a:cs typeface="Spectral"/>
                <a:sym typeface="Spectral"/>
              </a:rPr>
              <a:t>Stride = 2</a:t>
            </a:r>
            <a:endParaRPr sz="2000">
              <a:latin typeface="Spectral"/>
              <a:ea typeface="Spectral"/>
              <a:cs typeface="Spectral"/>
              <a:sym typeface="Spectr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Spectral"/>
              <a:buChar char="●"/>
            </a:pPr>
            <a:r>
              <a:rPr lang="en" sz="2000">
                <a:latin typeface="Spectral"/>
                <a:ea typeface="Spectral"/>
                <a:cs typeface="Spectral"/>
                <a:sym typeface="Spectral"/>
              </a:rPr>
              <a:t>Output shape: (3, 3, 2)</a:t>
            </a:r>
            <a:endParaRPr sz="2000">
              <a:latin typeface="Spectral"/>
              <a:ea typeface="Spectral"/>
              <a:cs typeface="Spectral"/>
              <a:sym typeface="Spectral"/>
            </a:endParaRPr>
          </a:p>
        </p:txBody>
      </p:sp>
      <p:cxnSp>
        <p:nvCxnSpPr>
          <p:cNvPr id="397" name="Google Shape;397;p37"/>
          <p:cNvCxnSpPr/>
          <p:nvPr/>
        </p:nvCxnSpPr>
        <p:spPr>
          <a:xfrm rot="10800000">
            <a:off x="2640625" y="2190050"/>
            <a:ext cx="1314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8" name="Google Shape;398;p37"/>
          <p:cNvCxnSpPr/>
          <p:nvPr/>
        </p:nvCxnSpPr>
        <p:spPr>
          <a:xfrm rot="10800000">
            <a:off x="3281547" y="3447379"/>
            <a:ext cx="678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9" name="Google Shape;399;p37"/>
          <p:cNvCxnSpPr/>
          <p:nvPr/>
        </p:nvCxnSpPr>
        <p:spPr>
          <a:xfrm>
            <a:off x="3967125" y="2177550"/>
            <a:ext cx="0" cy="1278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0" name="Google Shape;400;p37"/>
          <p:cNvSpPr txBox="1"/>
          <p:nvPr/>
        </p:nvSpPr>
        <p:spPr>
          <a:xfrm>
            <a:off x="6896700" y="4597725"/>
            <a:ext cx="22473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pectral"/>
                <a:ea typeface="Spectral"/>
                <a:cs typeface="Spectral"/>
                <a:sym typeface="Spectral"/>
              </a:rPr>
              <a:t>(diagram from CS231N notes)</a:t>
            </a:r>
            <a:endParaRPr sz="12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Pooling Layer</a:t>
            </a:r>
            <a:endParaRPr/>
          </a:p>
        </p:txBody>
      </p:sp>
      <p:sp>
        <p:nvSpPr>
          <p:cNvPr id="406" name="Google Shape;406;p38"/>
          <p:cNvSpPr txBox="1"/>
          <p:nvPr>
            <p:ph idx="12" type="sldNum"/>
          </p:nvPr>
        </p:nvSpPr>
        <p:spPr>
          <a:xfrm>
            <a:off x="8435623" y="4837409"/>
            <a:ext cx="654900" cy="31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</a:t>
            </a:r>
            <a:fld id="{00000000-1234-1234-1234-123412341234}" type="slidenum">
              <a:rPr b="0" lang="en"/>
              <a:t>‹#›</a:t>
            </a:fld>
            <a:endParaRPr b="0"/>
          </a:p>
        </p:txBody>
      </p:sp>
      <p:sp>
        <p:nvSpPr>
          <p:cNvPr id="407" name="Google Shape;407;p38"/>
          <p:cNvSpPr txBox="1"/>
          <p:nvPr>
            <p:ph idx="2" type="sldNum"/>
          </p:nvPr>
        </p:nvSpPr>
        <p:spPr>
          <a:xfrm>
            <a:off x="0" y="4854925"/>
            <a:ext cx="2872200" cy="31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 234 Session 3</a:t>
            </a:r>
            <a:endParaRPr/>
          </a:p>
        </p:txBody>
      </p:sp>
      <p:sp>
        <p:nvSpPr>
          <p:cNvPr id="408" name="Google Shape;408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pectral"/>
              <a:buChar char="●"/>
            </a:pPr>
            <a:r>
              <a:rPr lang="en" sz="2000">
                <a:solidFill>
                  <a:srgbClr val="000000"/>
                </a:solidFill>
              </a:rPr>
              <a:t>Another way to shrink the dimensions of output volume.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Usually applied immediately following a conv layer.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Pooling layers simplify / compress the information in the output from a conv layer by </a:t>
            </a:r>
            <a:r>
              <a:rPr b="1" lang="en" sz="2000">
                <a:solidFill>
                  <a:srgbClr val="000000"/>
                </a:solidFill>
              </a:rPr>
              <a:t>downsampling </a:t>
            </a:r>
            <a:r>
              <a:rPr lang="en" sz="2000">
                <a:solidFill>
                  <a:srgbClr val="000000"/>
                </a:solidFill>
              </a:rPr>
              <a:t>the input volume.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Max pooling: takes the maximum</a:t>
            </a:r>
            <a:br>
              <a:rPr lang="en" sz="2000">
                <a:solidFill>
                  <a:srgbClr val="000000"/>
                </a:solidFill>
              </a:rPr>
            </a:br>
            <a:r>
              <a:rPr lang="en" sz="2000">
                <a:solidFill>
                  <a:srgbClr val="000000"/>
                </a:solidFill>
              </a:rPr>
              <a:t>o</a:t>
            </a:r>
            <a:r>
              <a:rPr lang="en" sz="2000">
                <a:solidFill>
                  <a:srgbClr val="000000"/>
                </a:solidFill>
              </a:rPr>
              <a:t>f the numbers in the receptive</a:t>
            </a:r>
            <a:br>
              <a:rPr lang="en" sz="2000">
                <a:solidFill>
                  <a:srgbClr val="000000"/>
                </a:solidFill>
              </a:rPr>
            </a:br>
            <a:r>
              <a:rPr lang="en" sz="2000">
                <a:solidFill>
                  <a:srgbClr val="000000"/>
                </a:solidFill>
              </a:rPr>
              <a:t>f</a:t>
            </a:r>
            <a:r>
              <a:rPr lang="en" sz="2000">
                <a:solidFill>
                  <a:srgbClr val="000000"/>
                </a:solidFill>
              </a:rPr>
              <a:t>ield.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No parameter to be trained!</a:t>
            </a:r>
            <a:endParaRPr sz="2000">
              <a:solidFill>
                <a:srgbClr val="000000"/>
              </a:solidFill>
            </a:endParaRPr>
          </a:p>
        </p:txBody>
      </p:sp>
      <p:pic>
        <p:nvPicPr>
          <p:cNvPr id="409" name="Google Shape;40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6450" y="2659325"/>
            <a:ext cx="4254974" cy="2076474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p38"/>
          <p:cNvSpPr txBox="1"/>
          <p:nvPr/>
        </p:nvSpPr>
        <p:spPr>
          <a:xfrm>
            <a:off x="6896700" y="4597725"/>
            <a:ext cx="22473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pectral"/>
                <a:ea typeface="Spectral"/>
                <a:cs typeface="Spectral"/>
                <a:sym typeface="Spectral"/>
              </a:rPr>
              <a:t>(diagram from CS231N notes)</a:t>
            </a:r>
            <a:endParaRPr sz="12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Parameter Efficiency</a:t>
            </a:r>
            <a:endParaRPr/>
          </a:p>
        </p:txBody>
      </p:sp>
      <p:sp>
        <p:nvSpPr>
          <p:cNvPr id="416" name="Google Shape;416;p39"/>
          <p:cNvSpPr txBox="1"/>
          <p:nvPr>
            <p:ph idx="12" type="sldNum"/>
          </p:nvPr>
        </p:nvSpPr>
        <p:spPr>
          <a:xfrm>
            <a:off x="8435623" y="4837409"/>
            <a:ext cx="654900" cy="31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</a:t>
            </a:r>
            <a:fld id="{00000000-1234-1234-1234-123412341234}" type="slidenum">
              <a:rPr b="0" lang="en"/>
              <a:t>‹#›</a:t>
            </a:fld>
            <a:endParaRPr b="0"/>
          </a:p>
        </p:txBody>
      </p:sp>
      <p:sp>
        <p:nvSpPr>
          <p:cNvPr id="417" name="Google Shape;417;p39"/>
          <p:cNvSpPr txBox="1"/>
          <p:nvPr>
            <p:ph idx="2" type="sldNum"/>
          </p:nvPr>
        </p:nvSpPr>
        <p:spPr>
          <a:xfrm>
            <a:off x="0" y="4854925"/>
            <a:ext cx="2872200" cy="31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 234 Session 3</a:t>
            </a:r>
            <a:endParaRPr/>
          </a:p>
        </p:txBody>
      </p:sp>
      <p:sp>
        <p:nvSpPr>
          <p:cNvPr id="418" name="Google Shape;418;p39"/>
          <p:cNvSpPr txBox="1"/>
          <p:nvPr>
            <p:ph idx="1" type="body"/>
          </p:nvPr>
        </p:nvSpPr>
        <p:spPr>
          <a:xfrm>
            <a:off x="311700" y="1152475"/>
            <a:ext cx="8648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pectral"/>
              <a:buChar char="●"/>
            </a:pPr>
            <a:r>
              <a:rPr lang="en" sz="2000">
                <a:solidFill>
                  <a:srgbClr val="000000"/>
                </a:solidFill>
              </a:rPr>
              <a:t>The same filter is </a:t>
            </a:r>
            <a:r>
              <a:rPr b="1" lang="en" sz="2000">
                <a:solidFill>
                  <a:srgbClr val="000000"/>
                </a:solidFill>
              </a:rPr>
              <a:t>shared</a:t>
            </a:r>
            <a:r>
              <a:rPr lang="en" sz="2000">
                <a:solidFill>
                  <a:srgbClr val="000000"/>
                </a:solidFill>
              </a:rPr>
              <a:t> across the entire input volume.</a:t>
            </a:r>
            <a:endParaRPr sz="2000">
              <a:solidFill>
                <a:srgbClr val="000000"/>
              </a:solidFill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 sz="2000">
                <a:solidFill>
                  <a:srgbClr val="000000"/>
                </a:solidFill>
              </a:rPr>
              <a:t>All the neurons in an output feature map detect the same feature, just at </a:t>
            </a:r>
            <a:r>
              <a:rPr b="1" lang="en" sz="2000">
                <a:solidFill>
                  <a:srgbClr val="000000"/>
                </a:solidFill>
              </a:rPr>
              <a:t>different locations</a:t>
            </a:r>
            <a:r>
              <a:rPr lang="en" sz="2000">
                <a:solidFill>
                  <a:srgbClr val="000000"/>
                </a:solidFill>
              </a:rPr>
              <a:t> in the input image.</a:t>
            </a:r>
            <a:endParaRPr sz="2000">
              <a:solidFill>
                <a:srgbClr val="000000"/>
              </a:solidFill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 sz="2000">
                <a:solidFill>
                  <a:srgbClr val="000000"/>
                </a:solidFill>
              </a:rPr>
              <a:t>Takes advantage of the translational invariance of image features.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Example layer sizes: (32 x 32 x 3) → (16 x 16 x 10) → 10</a:t>
            </a:r>
            <a:endParaRPr sz="2000">
              <a:solidFill>
                <a:srgbClr val="000000"/>
              </a:solidFill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 sz="2000">
                <a:solidFill>
                  <a:srgbClr val="000000"/>
                </a:solidFill>
              </a:rPr>
              <a:t>Fully-connected network: 3072 * 2560 + 2560 * 10 = ~7.9M</a:t>
            </a:r>
            <a:endParaRPr sz="2000">
              <a:solidFill>
                <a:srgbClr val="000000"/>
              </a:solidFill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 sz="2000">
                <a:solidFill>
                  <a:srgbClr val="000000"/>
                </a:solidFill>
              </a:rPr>
              <a:t>CNN with 5x5 kernel &amp; 2x2 pooling: 5 * 5 * 3 * 10 + 2560 * 10 = ~26K</a:t>
            </a:r>
            <a:endParaRPr sz="2000">
              <a:solidFill>
                <a:srgbClr val="000000"/>
              </a:solidFill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 sz="2000">
                <a:solidFill>
                  <a:srgbClr val="000000"/>
                </a:solidFill>
              </a:rPr>
              <a:t>About 300x fewer parameters than fully-connected network!</a:t>
            </a:r>
            <a:endParaRPr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TF References &amp; Further Reading</a:t>
            </a:r>
            <a:endParaRPr/>
          </a:p>
        </p:txBody>
      </p:sp>
      <p:sp>
        <p:nvSpPr>
          <p:cNvPr id="424" name="Google Shape;424;p40"/>
          <p:cNvSpPr txBox="1"/>
          <p:nvPr>
            <p:ph idx="12" type="sldNum"/>
          </p:nvPr>
        </p:nvSpPr>
        <p:spPr>
          <a:xfrm>
            <a:off x="8435623" y="4837409"/>
            <a:ext cx="654900" cy="31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</a:t>
            </a:r>
            <a:fld id="{00000000-1234-1234-1234-123412341234}" type="slidenum">
              <a:rPr b="0" lang="en"/>
              <a:t>‹#›</a:t>
            </a:fld>
            <a:endParaRPr b="0"/>
          </a:p>
        </p:txBody>
      </p:sp>
      <p:sp>
        <p:nvSpPr>
          <p:cNvPr id="425" name="Google Shape;425;p40"/>
          <p:cNvSpPr txBox="1"/>
          <p:nvPr>
            <p:ph idx="2" type="sldNum"/>
          </p:nvPr>
        </p:nvSpPr>
        <p:spPr>
          <a:xfrm>
            <a:off x="0" y="4854925"/>
            <a:ext cx="2872200" cy="31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 234 Session 3</a:t>
            </a:r>
            <a:endParaRPr/>
          </a:p>
        </p:txBody>
      </p:sp>
      <p:sp>
        <p:nvSpPr>
          <p:cNvPr id="426" name="Google Shape;426;p40"/>
          <p:cNvSpPr txBox="1"/>
          <p:nvPr>
            <p:ph idx="1" type="body"/>
          </p:nvPr>
        </p:nvSpPr>
        <p:spPr>
          <a:xfrm>
            <a:off x="311700" y="1152475"/>
            <a:ext cx="8648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b="1" lang="en" sz="2000">
                <a:solidFill>
                  <a:srgbClr val="000000"/>
                </a:solidFill>
              </a:rPr>
              <a:t>READ THE DOCUMENTATION!</a:t>
            </a:r>
            <a:endParaRPr b="1" sz="2000">
              <a:solidFill>
                <a:srgbClr val="000000"/>
              </a:solidFill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b="1" lang="en" sz="2000">
                <a:solidFill>
                  <a:srgbClr val="000000"/>
                </a:solidFill>
              </a:rPr>
              <a:t>KEYWORD ARGUMENTS ARE IMPORTANT</a:t>
            </a:r>
            <a:endParaRPr b="1" sz="2000">
              <a:solidFill>
                <a:srgbClr val="000000"/>
              </a:solidFill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pectral"/>
              <a:buChar char="●"/>
            </a:pPr>
            <a:r>
              <a:rPr lang="en" sz="2000">
                <a:solidFill>
                  <a:srgbClr val="000000"/>
                </a:solidFill>
              </a:rPr>
              <a:t>Backpropagation: </a:t>
            </a:r>
            <a:r>
              <a:rPr lang="en" sz="2000" u="sng">
                <a:solidFill>
                  <a:schemeClr val="hlink"/>
                </a:solidFill>
                <a:hlinkClick r:id="rId3"/>
              </a:rPr>
              <a:t>CS224N notes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pectral"/>
              <a:buChar char="●"/>
            </a:pPr>
            <a:r>
              <a:rPr lang="en" sz="2000">
                <a:solidFill>
                  <a:srgbClr val="000000"/>
                </a:solidFill>
              </a:rPr>
              <a:t>Fully-connected (“dense”) layer: </a:t>
            </a:r>
            <a:r>
              <a:rPr lang="en" sz="2000">
                <a:solidFill>
                  <a:schemeClr val="dk1"/>
                </a:solidFill>
              </a:rPr>
              <a:t> </a:t>
            </a:r>
            <a:r>
              <a:rPr lang="en" sz="2000" u="sng">
                <a:solidFill>
                  <a:schemeClr val="accent5"/>
                </a:solidFill>
                <a:latin typeface="Inconsolata"/>
                <a:ea typeface="Inconsolata"/>
                <a:cs typeface="Inconsolata"/>
                <a:sym typeface="Inconsolata"/>
                <a:hlinkClick r:id="rId4"/>
              </a:rPr>
              <a:t>tf.layers.dense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Convolutional layer (2D): </a:t>
            </a:r>
            <a:r>
              <a:rPr lang="en" sz="2000" u="sng">
                <a:solidFill>
                  <a:schemeClr val="accent5"/>
                </a:solidFill>
                <a:latin typeface="Inconsolata"/>
                <a:ea typeface="Inconsolata"/>
                <a:cs typeface="Inconsolata"/>
                <a:sym typeface="Inconsolata"/>
                <a:hlinkClick r:id="rId5"/>
              </a:rPr>
              <a:t>tf.layers.conv2d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Activation functions: ReLU(</a:t>
            </a:r>
            <a:r>
              <a:rPr lang="en" sz="2000" u="sng">
                <a:solidFill>
                  <a:schemeClr val="hlink"/>
                </a:solidFill>
                <a:latin typeface="Inconsolata"/>
                <a:ea typeface="Inconsolata"/>
                <a:cs typeface="Inconsolata"/>
                <a:sym typeface="Inconsolata"/>
                <a:hlinkClick r:id="rId6"/>
              </a:rPr>
              <a:t>tf.nn.relu</a:t>
            </a:r>
            <a:r>
              <a:rPr lang="en" sz="2000">
                <a:solidFill>
                  <a:srgbClr val="000000"/>
                </a:solidFill>
              </a:rPr>
              <a:t>), Sigmoid (</a:t>
            </a:r>
            <a:r>
              <a:rPr lang="en" sz="2000" u="sng">
                <a:solidFill>
                  <a:schemeClr val="hlink"/>
                </a:solidFill>
                <a:latin typeface="Inconsolata"/>
                <a:ea typeface="Inconsolata"/>
                <a:cs typeface="Inconsolata"/>
                <a:sym typeface="Inconsolata"/>
                <a:hlinkClick r:id="rId7"/>
              </a:rPr>
              <a:t>tf.nn.sigmoid</a:t>
            </a:r>
            <a:r>
              <a:rPr lang="en" sz="2000">
                <a:solidFill>
                  <a:schemeClr val="dk1"/>
                </a:solidFill>
              </a:rPr>
              <a:t>)</a:t>
            </a:r>
            <a:endParaRPr sz="2000">
              <a:solidFill>
                <a:srgbClr val="0000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Other useful techniques: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Batch Normalization: (</a:t>
            </a:r>
            <a:r>
              <a:rPr lang="en" sz="2000" u="sng">
                <a:solidFill>
                  <a:schemeClr val="accent5"/>
                </a:solidFill>
                <a:latin typeface="Inconsolata"/>
                <a:ea typeface="Inconsolata"/>
                <a:cs typeface="Inconsolata"/>
                <a:sym typeface="Inconsolata"/>
                <a:hlinkClick r:id="rId8"/>
              </a:rPr>
              <a:t>tf.layers.batch_normalization</a:t>
            </a:r>
            <a:r>
              <a:rPr lang="en" sz="2000">
                <a:solidFill>
                  <a:schemeClr val="dk1"/>
                </a:solidFill>
              </a:rPr>
              <a:t>)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Regularization: </a:t>
            </a:r>
            <a:r>
              <a:rPr lang="en" sz="2000" u="sng">
                <a:solidFill>
                  <a:schemeClr val="accent5"/>
                </a:solidFill>
                <a:hlinkClick r:id="rId9"/>
              </a:rPr>
              <a:t>CS231N notes</a:t>
            </a:r>
            <a:endParaRPr sz="2000">
              <a:solidFill>
                <a:schemeClr val="dk1"/>
              </a:solidFill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</a:pPr>
            <a:r>
              <a:rPr lang="en" sz="2000">
                <a:solidFill>
                  <a:schemeClr val="dk1"/>
                </a:solidFill>
              </a:rPr>
              <a:t>L1 / L2 regularization, Dropout</a:t>
            </a:r>
            <a:endParaRPr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1"/>
          <p:cNvSpPr txBox="1"/>
          <p:nvPr>
            <p:ph type="title"/>
          </p:nvPr>
        </p:nvSpPr>
        <p:spPr>
          <a:xfrm>
            <a:off x="311700" y="1693650"/>
            <a:ext cx="85206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Questions?</a:t>
            </a:r>
            <a:endParaRPr sz="3500"/>
          </a:p>
        </p:txBody>
      </p:sp>
      <p:sp>
        <p:nvSpPr>
          <p:cNvPr id="432" name="Google Shape;432;p41"/>
          <p:cNvSpPr txBox="1"/>
          <p:nvPr>
            <p:ph idx="2" type="sldNum"/>
          </p:nvPr>
        </p:nvSpPr>
        <p:spPr>
          <a:xfrm>
            <a:off x="0" y="4854925"/>
            <a:ext cx="2872200" cy="31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 234 Session 3</a:t>
            </a:r>
            <a:endParaRPr/>
          </a:p>
        </p:txBody>
      </p:sp>
      <p:sp>
        <p:nvSpPr>
          <p:cNvPr id="433" name="Google Shape;433;p41"/>
          <p:cNvSpPr txBox="1"/>
          <p:nvPr>
            <p:ph idx="12" type="sldNum"/>
          </p:nvPr>
        </p:nvSpPr>
        <p:spPr>
          <a:xfrm>
            <a:off x="8489175" y="4854925"/>
            <a:ext cx="654900" cy="31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34" name="Google Shape;434;p41"/>
          <p:cNvCxnSpPr/>
          <p:nvPr/>
        </p:nvCxnSpPr>
        <p:spPr>
          <a:xfrm flipH="1" rot="10800000">
            <a:off x="311700" y="2543835"/>
            <a:ext cx="8544900" cy="231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00" y="1693650"/>
            <a:ext cx="85206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Lecture Review</a:t>
            </a:r>
            <a:endParaRPr sz="3500"/>
          </a:p>
        </p:txBody>
      </p:sp>
      <p:sp>
        <p:nvSpPr>
          <p:cNvPr id="77" name="Google Shape;77;p15"/>
          <p:cNvSpPr txBox="1"/>
          <p:nvPr>
            <p:ph idx="2" type="sldNum"/>
          </p:nvPr>
        </p:nvSpPr>
        <p:spPr>
          <a:xfrm>
            <a:off x="0" y="4854925"/>
            <a:ext cx="2872200" cy="31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 234 Session 3</a:t>
            </a:r>
            <a:endParaRPr/>
          </a:p>
        </p:txBody>
      </p:sp>
      <p:sp>
        <p:nvSpPr>
          <p:cNvPr id="78" name="Google Shape;78;p15"/>
          <p:cNvSpPr txBox="1"/>
          <p:nvPr>
            <p:ph idx="12" type="sldNum"/>
          </p:nvPr>
        </p:nvSpPr>
        <p:spPr>
          <a:xfrm>
            <a:off x="8489175" y="4854925"/>
            <a:ext cx="654900" cy="31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9" name="Google Shape;79;p15"/>
          <p:cNvCxnSpPr/>
          <p:nvPr/>
        </p:nvCxnSpPr>
        <p:spPr>
          <a:xfrm flipH="1" rot="10800000">
            <a:off x="311700" y="2543835"/>
            <a:ext cx="8544900" cy="231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42"/>
          <p:cNvSpPr txBox="1"/>
          <p:nvPr>
            <p:ph idx="12" type="sldNum"/>
          </p:nvPr>
        </p:nvSpPr>
        <p:spPr>
          <a:xfrm>
            <a:off x="8489175" y="4854925"/>
            <a:ext cx="654900" cy="31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0" name="Google Shape;440;p42"/>
          <p:cNvSpPr txBox="1"/>
          <p:nvPr>
            <p:ph idx="2" type="sldNum"/>
          </p:nvPr>
        </p:nvSpPr>
        <p:spPr>
          <a:xfrm>
            <a:off x="0" y="4854925"/>
            <a:ext cx="2872200" cy="31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CS 234 Session 3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3"/>
          <p:cNvSpPr txBox="1"/>
          <p:nvPr>
            <p:ph idx="12" type="sldNum"/>
          </p:nvPr>
        </p:nvSpPr>
        <p:spPr>
          <a:xfrm>
            <a:off x="8489175" y="4854925"/>
            <a:ext cx="654900" cy="31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6" name="Google Shape;446;p43"/>
          <p:cNvSpPr txBox="1"/>
          <p:nvPr>
            <p:ph idx="2" type="sldNum"/>
          </p:nvPr>
        </p:nvSpPr>
        <p:spPr>
          <a:xfrm>
            <a:off x="0" y="4854925"/>
            <a:ext cx="2872200" cy="31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 234 Session 3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Review: Assumptions for VFA</a:t>
            </a:r>
            <a:endParaRPr/>
          </a:p>
        </p:txBody>
      </p:sp>
      <p:sp>
        <p:nvSpPr>
          <p:cNvPr id="452" name="Google Shape;452;p44"/>
          <p:cNvSpPr txBox="1"/>
          <p:nvPr>
            <p:ph idx="12" type="sldNum"/>
          </p:nvPr>
        </p:nvSpPr>
        <p:spPr>
          <a:xfrm>
            <a:off x="8435623" y="4837409"/>
            <a:ext cx="654900" cy="31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         </a:t>
            </a:r>
            <a:fld id="{00000000-1234-1234-1234-123412341234}" type="slidenum">
              <a:rPr b="0" lang="en"/>
              <a:t>‹#›</a:t>
            </a:fld>
            <a:endParaRPr b="0"/>
          </a:p>
        </p:txBody>
      </p:sp>
      <p:sp>
        <p:nvSpPr>
          <p:cNvPr id="453" name="Google Shape;453;p44"/>
          <p:cNvSpPr txBox="1"/>
          <p:nvPr>
            <p:ph idx="2" type="sldNum"/>
          </p:nvPr>
        </p:nvSpPr>
        <p:spPr>
          <a:xfrm>
            <a:off x="0" y="4854925"/>
            <a:ext cx="2872200" cy="31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CS 234 Session 3</a:t>
            </a:r>
            <a:endParaRPr/>
          </a:p>
        </p:txBody>
      </p:sp>
      <p:sp>
        <p:nvSpPr>
          <p:cNvPr id="454" name="Google Shape;454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</a:rPr>
              <a:t>Assumptions</a:t>
            </a:r>
            <a:endParaRPr b="1" sz="24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Feature function:</a:t>
            </a:r>
            <a:br>
              <a:rPr lang="en">
                <a:solidFill>
                  <a:srgbClr val="000000"/>
                </a:solidFill>
              </a:rPr>
            </a:b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Linearity: </a:t>
            </a:r>
            <a:br>
              <a:rPr lang="en">
                <a:solidFill>
                  <a:srgbClr val="000000"/>
                </a:solidFill>
              </a:rPr>
            </a:br>
            <a:br>
              <a:rPr lang="en">
                <a:solidFill>
                  <a:srgbClr val="000000"/>
                </a:solidFill>
              </a:rPr>
            </a:b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L2 loss: </a:t>
            </a:r>
            <a:br>
              <a:rPr lang="en">
                <a:solidFill>
                  <a:srgbClr val="000000"/>
                </a:solidFill>
              </a:rPr>
            </a:b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In practice, these assumptions are often not true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455" name="Google Shape;45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2816" y="1705639"/>
            <a:ext cx="4957586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6" name="Google Shape;456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09037" y="3326852"/>
            <a:ext cx="3854534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7" name="Google Shape;457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09024" y="2457868"/>
            <a:ext cx="4121826" cy="61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Review: </a:t>
            </a:r>
            <a:r>
              <a:rPr lang="en"/>
              <a:t>Monte Carlo</a:t>
            </a:r>
            <a:r>
              <a:rPr lang="en"/>
              <a:t> Policy Evaluation with VFA</a:t>
            </a:r>
            <a:endParaRPr/>
          </a:p>
        </p:txBody>
      </p:sp>
      <p:sp>
        <p:nvSpPr>
          <p:cNvPr id="463" name="Google Shape;463;p45"/>
          <p:cNvSpPr txBox="1"/>
          <p:nvPr>
            <p:ph idx="12" type="sldNum"/>
          </p:nvPr>
        </p:nvSpPr>
        <p:spPr>
          <a:xfrm>
            <a:off x="8435623" y="4837409"/>
            <a:ext cx="654900" cy="31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</a:t>
            </a:r>
            <a:fld id="{00000000-1234-1234-1234-123412341234}" type="slidenum">
              <a:rPr b="0" lang="en"/>
              <a:t>‹#›</a:t>
            </a:fld>
            <a:endParaRPr b="0"/>
          </a:p>
        </p:txBody>
      </p:sp>
      <p:sp>
        <p:nvSpPr>
          <p:cNvPr id="464" name="Google Shape;464;p45"/>
          <p:cNvSpPr txBox="1"/>
          <p:nvPr>
            <p:ph idx="2" type="sldNum"/>
          </p:nvPr>
        </p:nvSpPr>
        <p:spPr>
          <a:xfrm>
            <a:off x="0" y="4854925"/>
            <a:ext cx="2872200" cy="31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 234 Session 3</a:t>
            </a:r>
            <a:endParaRPr/>
          </a:p>
        </p:txBody>
      </p:sp>
      <p:pic>
        <p:nvPicPr>
          <p:cNvPr id="465" name="Google Shape;46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237" y="1108075"/>
            <a:ext cx="8349526" cy="2615199"/>
          </a:xfrm>
          <a:prstGeom prst="rect">
            <a:avLst/>
          </a:prstGeom>
          <a:noFill/>
          <a:ln>
            <a:noFill/>
          </a:ln>
        </p:spPr>
      </p:pic>
      <p:sp>
        <p:nvSpPr>
          <p:cNvPr id="466" name="Google Shape;466;p45"/>
          <p:cNvSpPr txBox="1"/>
          <p:nvPr/>
        </p:nvSpPr>
        <p:spPr>
          <a:xfrm>
            <a:off x="369750" y="3890975"/>
            <a:ext cx="8404500" cy="6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What would the update rule for TD(0) policy evaluation look like?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Review: Control with VFA</a:t>
            </a:r>
            <a:endParaRPr/>
          </a:p>
        </p:txBody>
      </p:sp>
      <p:sp>
        <p:nvSpPr>
          <p:cNvPr id="472" name="Google Shape;472;p46"/>
          <p:cNvSpPr txBox="1"/>
          <p:nvPr>
            <p:ph idx="12" type="sldNum"/>
          </p:nvPr>
        </p:nvSpPr>
        <p:spPr>
          <a:xfrm>
            <a:off x="8435623" y="4837409"/>
            <a:ext cx="654900" cy="31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         </a:t>
            </a:r>
            <a:fld id="{00000000-1234-1234-1234-123412341234}" type="slidenum">
              <a:rPr b="0" lang="en"/>
              <a:t>‹#›</a:t>
            </a:fld>
            <a:endParaRPr b="0"/>
          </a:p>
        </p:txBody>
      </p:sp>
      <p:sp>
        <p:nvSpPr>
          <p:cNvPr id="473" name="Google Shape;473;p46"/>
          <p:cNvSpPr txBox="1"/>
          <p:nvPr>
            <p:ph idx="2" type="sldNum"/>
          </p:nvPr>
        </p:nvSpPr>
        <p:spPr>
          <a:xfrm>
            <a:off x="0" y="4854925"/>
            <a:ext cx="2872200" cy="31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CS 234 Session 3</a:t>
            </a:r>
            <a:endParaRPr/>
          </a:p>
        </p:txBody>
      </p:sp>
      <p:sp>
        <p:nvSpPr>
          <p:cNvPr id="474" name="Google Shape;474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As explained last week, we need Q(s,a) for model-free control</a:t>
            </a:r>
            <a:br>
              <a:rPr lang="en" sz="2000">
                <a:solidFill>
                  <a:srgbClr val="000000"/>
                </a:solidFill>
              </a:rPr>
            </a:br>
            <a:br>
              <a:rPr lang="en" sz="2000">
                <a:solidFill>
                  <a:srgbClr val="000000"/>
                </a:solidFill>
              </a:rPr>
            </a:br>
            <a:br>
              <a:rPr lang="en" sz="2000">
                <a:solidFill>
                  <a:srgbClr val="000000"/>
                </a:solidFill>
              </a:rPr>
            </a:br>
            <a:br>
              <a:rPr lang="en" sz="2000">
                <a:solidFill>
                  <a:srgbClr val="000000"/>
                </a:solidFill>
              </a:rPr>
            </a:br>
            <a:br>
              <a:rPr lang="en" sz="2000">
                <a:solidFill>
                  <a:srgbClr val="000000"/>
                </a:solidFill>
              </a:rPr>
            </a:br>
            <a:br>
              <a:rPr lang="en" sz="2000">
                <a:solidFill>
                  <a:srgbClr val="000000"/>
                </a:solidFill>
              </a:rPr>
            </a:b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Analogously, update rule changes to:</a:t>
            </a:r>
            <a:endParaRPr sz="20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</p:txBody>
      </p:sp>
      <p:pic>
        <p:nvPicPr>
          <p:cNvPr id="475" name="Google Shape;47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1463" y="1543175"/>
            <a:ext cx="4261074" cy="2157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76" name="Google Shape;476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18163" y="3987575"/>
            <a:ext cx="4507675" cy="78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 to Value Function Approximation</a:t>
            </a:r>
            <a:endParaRPr/>
          </a:p>
        </p:txBody>
      </p:sp>
      <p:sp>
        <p:nvSpPr>
          <p:cNvPr id="482" name="Google Shape;482;p47"/>
          <p:cNvSpPr txBox="1"/>
          <p:nvPr>
            <p:ph idx="12" type="sldNum"/>
          </p:nvPr>
        </p:nvSpPr>
        <p:spPr>
          <a:xfrm>
            <a:off x="8435623" y="4837409"/>
            <a:ext cx="654900" cy="31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</a:t>
            </a:r>
            <a:fld id="{00000000-1234-1234-1234-123412341234}" type="slidenum">
              <a:rPr b="0" lang="en"/>
              <a:t>‹#›</a:t>
            </a:fld>
            <a:endParaRPr b="0"/>
          </a:p>
        </p:txBody>
      </p:sp>
      <p:sp>
        <p:nvSpPr>
          <p:cNvPr id="483" name="Google Shape;483;p47"/>
          <p:cNvSpPr txBox="1"/>
          <p:nvPr>
            <p:ph idx="2" type="sldNum"/>
          </p:nvPr>
        </p:nvSpPr>
        <p:spPr>
          <a:xfrm>
            <a:off x="0" y="4854925"/>
            <a:ext cx="2872200" cy="31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 234 Session 3</a:t>
            </a:r>
            <a:endParaRPr/>
          </a:p>
        </p:txBody>
      </p:sp>
      <p:sp>
        <p:nvSpPr>
          <p:cNvPr id="484" name="Google Shape;484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How do we represent the value function Q(s,a) with a neural net?</a:t>
            </a:r>
            <a:endParaRPr sz="2000">
              <a:solidFill>
                <a:srgbClr val="000000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 sz="2000">
                <a:solidFill>
                  <a:srgbClr val="000000"/>
                </a:solidFill>
              </a:rPr>
              <a:t>Same as linear function approximation (with SGD)</a:t>
            </a:r>
            <a:endParaRPr sz="2000">
              <a:solidFill>
                <a:srgbClr val="000000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 sz="2000">
                <a:solidFill>
                  <a:srgbClr val="000000"/>
                </a:solidFill>
              </a:rPr>
              <a:t>Tensorflow computes the gradient for us!</a:t>
            </a:r>
            <a:endParaRPr sz="2000">
              <a:solidFill>
                <a:srgbClr val="000000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 sz="2000">
                <a:solidFill>
                  <a:srgbClr val="000000"/>
                </a:solidFill>
              </a:rPr>
              <a:t>What should be the dimension of the output?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CNN works well for Atari (states are images)</a:t>
            </a:r>
            <a:endParaRPr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Review: </a:t>
            </a:r>
            <a:r>
              <a:rPr lang="en"/>
              <a:t>Why use Function Approximation?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</a:rPr>
              <a:t>PROS</a:t>
            </a:r>
            <a:endParaRPr b="1" sz="24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Efficient state value representation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Generalization</a:t>
            </a:r>
            <a:r>
              <a:rPr b="1" lang="en" sz="2000">
                <a:solidFill>
                  <a:srgbClr val="000000"/>
                </a:solidFill>
              </a:rPr>
              <a:t> </a:t>
            </a:r>
            <a:r>
              <a:rPr lang="en" sz="2000">
                <a:solidFill>
                  <a:srgbClr val="000000"/>
                </a:solidFill>
              </a:rPr>
              <a:t>to unseen states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</a:rPr>
              <a:t>CONS</a:t>
            </a:r>
            <a:endParaRPr b="1" sz="24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Not exact (</a:t>
            </a:r>
            <a:r>
              <a:rPr lang="en" sz="2000">
                <a:solidFill>
                  <a:srgbClr val="000000"/>
                </a:solidFill>
              </a:rPr>
              <a:t>i.e. </a:t>
            </a:r>
            <a:r>
              <a:rPr lang="en" sz="2000">
                <a:solidFill>
                  <a:srgbClr val="000000"/>
                </a:solidFill>
              </a:rPr>
              <a:t>can have error even for states visited many times)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Convergence guarantees are lost</a:t>
            </a:r>
            <a:endParaRPr sz="2000">
              <a:solidFill>
                <a:srgbClr val="000000"/>
              </a:solidFill>
            </a:endParaRPr>
          </a:p>
        </p:txBody>
      </p:sp>
      <p:sp>
        <p:nvSpPr>
          <p:cNvPr id="86" name="Google Shape;86;p16"/>
          <p:cNvSpPr txBox="1"/>
          <p:nvPr>
            <p:ph idx="12" type="sldNum"/>
          </p:nvPr>
        </p:nvSpPr>
        <p:spPr>
          <a:xfrm>
            <a:off x="8435623" y="4837409"/>
            <a:ext cx="654900" cy="31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         </a:t>
            </a:r>
            <a:fld id="{00000000-1234-1234-1234-123412341234}" type="slidenum">
              <a:rPr b="0" lang="en"/>
              <a:t>‹#›</a:t>
            </a:fld>
            <a:endParaRPr b="0"/>
          </a:p>
        </p:txBody>
      </p:sp>
      <p:sp>
        <p:nvSpPr>
          <p:cNvPr id="87" name="Google Shape;87;p16"/>
          <p:cNvSpPr txBox="1"/>
          <p:nvPr>
            <p:ph idx="2" type="sldNum"/>
          </p:nvPr>
        </p:nvSpPr>
        <p:spPr>
          <a:xfrm>
            <a:off x="0" y="4854925"/>
            <a:ext cx="2872200" cy="31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CS 234 Session 3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Review: Stochastic Gradient Descent</a:t>
            </a:r>
            <a:endParaRPr/>
          </a:p>
        </p:txBody>
      </p:sp>
      <p:sp>
        <p:nvSpPr>
          <p:cNvPr id="93" name="Google Shape;93;p17"/>
          <p:cNvSpPr txBox="1"/>
          <p:nvPr>
            <p:ph idx="12" type="sldNum"/>
          </p:nvPr>
        </p:nvSpPr>
        <p:spPr>
          <a:xfrm>
            <a:off x="8435623" y="4837409"/>
            <a:ext cx="654900" cy="31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</a:t>
            </a:r>
            <a:fld id="{00000000-1234-1234-1234-123412341234}" type="slidenum">
              <a:rPr b="0" lang="en"/>
              <a:t>‹#›</a:t>
            </a:fld>
            <a:endParaRPr b="0"/>
          </a:p>
        </p:txBody>
      </p:sp>
      <p:sp>
        <p:nvSpPr>
          <p:cNvPr id="94" name="Google Shape;94;p17"/>
          <p:cNvSpPr txBox="1"/>
          <p:nvPr>
            <p:ph idx="2" type="sldNum"/>
          </p:nvPr>
        </p:nvSpPr>
        <p:spPr>
          <a:xfrm>
            <a:off x="0" y="4854925"/>
            <a:ext cx="2872200" cy="31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 234 Session 3</a:t>
            </a:r>
            <a:endParaRPr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Loss function:            </a:t>
            </a:r>
            <a:endParaRPr sz="2400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Parametrized by and differentiable w.r.t its parameters</a:t>
            </a:r>
            <a:endParaRPr sz="18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Training data:</a:t>
            </a:r>
            <a:endParaRPr sz="2400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Set of training examples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400">
                <a:solidFill>
                  <a:srgbClr val="000000"/>
                </a:solidFill>
              </a:rPr>
              <a:t>Objective?</a:t>
            </a:r>
            <a:r>
              <a:rPr lang="en" sz="2400">
                <a:solidFill>
                  <a:srgbClr val="000000"/>
                </a:solidFill>
              </a:rPr>
              <a:t> Iteratively find parameters that minimize the loss!</a:t>
            </a:r>
            <a:br>
              <a:rPr lang="en" sz="2400">
                <a:solidFill>
                  <a:srgbClr val="000000"/>
                </a:solidFill>
              </a:rPr>
            </a:br>
            <a:br>
              <a:rPr lang="en" sz="2400">
                <a:solidFill>
                  <a:srgbClr val="000000"/>
                </a:solidFill>
              </a:rPr>
            </a:br>
            <a:br>
              <a:rPr lang="en" sz="2400">
                <a:solidFill>
                  <a:srgbClr val="000000"/>
                </a:solidFill>
              </a:rPr>
            </a:br>
            <a:r>
              <a:rPr b="1" lang="en" sz="2400">
                <a:solidFill>
                  <a:srgbClr val="000000"/>
                </a:solidFill>
              </a:rPr>
              <a:t>How? </a:t>
            </a:r>
            <a:r>
              <a:rPr lang="en" sz="2400">
                <a:solidFill>
                  <a:srgbClr val="000000"/>
                </a:solidFill>
              </a:rPr>
              <a:t>By following the (negative) gradient </a:t>
            </a:r>
            <a:endParaRPr sz="2400">
              <a:solidFill>
                <a:srgbClr val="000000"/>
              </a:solidFill>
            </a:endParaRPr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9869" y="1953525"/>
            <a:ext cx="1522004" cy="31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8742" y="1236474"/>
            <a:ext cx="662338" cy="31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30661" y="3304675"/>
            <a:ext cx="3082675" cy="51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91368" y="4139239"/>
            <a:ext cx="1261661" cy="34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Review: Stochastic Gradient Descent</a:t>
            </a:r>
            <a:endParaRPr/>
          </a:p>
        </p:txBody>
      </p:sp>
      <p:sp>
        <p:nvSpPr>
          <p:cNvPr id="105" name="Google Shape;105;p18"/>
          <p:cNvSpPr txBox="1"/>
          <p:nvPr>
            <p:ph idx="12" type="sldNum"/>
          </p:nvPr>
        </p:nvSpPr>
        <p:spPr>
          <a:xfrm>
            <a:off x="8435623" y="4837409"/>
            <a:ext cx="654900" cy="31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</a:t>
            </a:r>
            <a:fld id="{00000000-1234-1234-1234-123412341234}" type="slidenum">
              <a:rPr b="0" lang="en"/>
              <a:t>‹#›</a:t>
            </a:fld>
            <a:endParaRPr b="0"/>
          </a:p>
        </p:txBody>
      </p:sp>
      <p:sp>
        <p:nvSpPr>
          <p:cNvPr id="106" name="Google Shape;106;p18"/>
          <p:cNvSpPr txBox="1"/>
          <p:nvPr>
            <p:ph idx="2" type="sldNum"/>
          </p:nvPr>
        </p:nvSpPr>
        <p:spPr>
          <a:xfrm>
            <a:off x="0" y="4854925"/>
            <a:ext cx="2872200" cy="31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 234 Session 3</a:t>
            </a:r>
            <a:endParaRPr/>
          </a:p>
        </p:txBody>
      </p:sp>
      <p:sp>
        <p:nvSpPr>
          <p:cNvPr id="107" name="Google Shape;10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Gradient of loss</a:t>
            </a:r>
            <a:br>
              <a:rPr lang="en" sz="2400">
                <a:solidFill>
                  <a:srgbClr val="000000"/>
                </a:solidFill>
              </a:rPr>
            </a:br>
            <a:br>
              <a:rPr lang="en" sz="2400">
                <a:solidFill>
                  <a:srgbClr val="000000"/>
                </a:solidFill>
              </a:rPr>
            </a:b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During each iteration, update the parameter vector</a:t>
            </a:r>
            <a:br>
              <a:rPr lang="en" sz="2400">
                <a:solidFill>
                  <a:srgbClr val="000000"/>
                </a:solidFill>
              </a:rPr>
            </a:br>
            <a:br>
              <a:rPr lang="en" sz="2400">
                <a:solidFill>
                  <a:srgbClr val="000000"/>
                </a:solidFill>
              </a:rPr>
            </a:b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Learning rate       controls the rate of update</a:t>
            </a:r>
            <a:endParaRPr sz="24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6738" y="2963201"/>
            <a:ext cx="5330516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96000" y="3826651"/>
            <a:ext cx="299325" cy="23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05713" y="1658000"/>
            <a:ext cx="6132572" cy="75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type="title"/>
          </p:nvPr>
        </p:nvSpPr>
        <p:spPr>
          <a:xfrm>
            <a:off x="311700" y="1693650"/>
            <a:ext cx="85206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Neural Network Basics</a:t>
            </a:r>
            <a:endParaRPr sz="3500"/>
          </a:p>
        </p:txBody>
      </p:sp>
      <p:sp>
        <p:nvSpPr>
          <p:cNvPr id="116" name="Google Shape;116;p19"/>
          <p:cNvSpPr txBox="1"/>
          <p:nvPr>
            <p:ph idx="2" type="sldNum"/>
          </p:nvPr>
        </p:nvSpPr>
        <p:spPr>
          <a:xfrm>
            <a:off x="0" y="4854925"/>
            <a:ext cx="2872200" cy="31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 234 Session 3</a:t>
            </a:r>
            <a:endParaRPr/>
          </a:p>
        </p:txBody>
      </p:sp>
      <p:sp>
        <p:nvSpPr>
          <p:cNvPr id="117" name="Google Shape;117;p19"/>
          <p:cNvSpPr txBox="1"/>
          <p:nvPr>
            <p:ph idx="12" type="sldNum"/>
          </p:nvPr>
        </p:nvSpPr>
        <p:spPr>
          <a:xfrm>
            <a:off x="8489175" y="4854925"/>
            <a:ext cx="654900" cy="31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18" name="Google Shape;118;p19"/>
          <p:cNvCxnSpPr/>
          <p:nvPr/>
        </p:nvCxnSpPr>
        <p:spPr>
          <a:xfrm flipH="1" rot="10800000">
            <a:off x="311700" y="2543835"/>
            <a:ext cx="8544900" cy="231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Neural Network?</a:t>
            </a:r>
            <a:endParaRPr/>
          </a:p>
        </p:txBody>
      </p:sp>
      <p:sp>
        <p:nvSpPr>
          <p:cNvPr id="124" name="Google Shape;124;p20"/>
          <p:cNvSpPr txBox="1"/>
          <p:nvPr>
            <p:ph idx="12" type="sldNum"/>
          </p:nvPr>
        </p:nvSpPr>
        <p:spPr>
          <a:xfrm>
            <a:off x="8435623" y="4837409"/>
            <a:ext cx="654900" cy="31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</a:t>
            </a:r>
            <a:fld id="{00000000-1234-1234-1234-123412341234}" type="slidenum">
              <a:rPr b="0" lang="en"/>
              <a:t>‹#›</a:t>
            </a:fld>
            <a:endParaRPr b="0"/>
          </a:p>
        </p:txBody>
      </p:sp>
      <p:sp>
        <p:nvSpPr>
          <p:cNvPr id="125" name="Google Shape;125;p20"/>
          <p:cNvSpPr txBox="1"/>
          <p:nvPr>
            <p:ph idx="2" type="sldNum"/>
          </p:nvPr>
        </p:nvSpPr>
        <p:spPr>
          <a:xfrm>
            <a:off x="0" y="4854925"/>
            <a:ext cx="2872200" cy="31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 234 Session 3</a:t>
            </a:r>
            <a:endParaRPr/>
          </a:p>
        </p:txBody>
      </p:sp>
      <p:sp>
        <p:nvSpPr>
          <p:cNvPr id="126" name="Google Shape;12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A neural network is a </a:t>
            </a:r>
            <a:r>
              <a:rPr b="1" lang="en" sz="2400">
                <a:solidFill>
                  <a:srgbClr val="000000"/>
                </a:solidFill>
              </a:rPr>
              <a:t>function</a:t>
            </a:r>
            <a:r>
              <a:rPr lang="en" sz="2400">
                <a:solidFill>
                  <a:srgbClr val="000000"/>
                </a:solidFill>
              </a:rPr>
              <a:t> that consists of:</a:t>
            </a:r>
            <a:endParaRPr sz="2400">
              <a:solidFill>
                <a:srgbClr val="000000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b="1" lang="en" sz="2000">
                <a:solidFill>
                  <a:srgbClr val="000000"/>
                </a:solidFill>
              </a:rPr>
              <a:t>Neurons</a:t>
            </a:r>
            <a:r>
              <a:rPr lang="en" sz="2000">
                <a:solidFill>
                  <a:srgbClr val="000000"/>
                </a:solidFill>
              </a:rPr>
              <a:t> that take values and produce an output</a:t>
            </a:r>
            <a:endParaRPr sz="2000">
              <a:solidFill>
                <a:srgbClr val="000000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b="1" lang="en" sz="2000">
                <a:solidFill>
                  <a:srgbClr val="000000"/>
                </a:solidFill>
              </a:rPr>
              <a:t>Weights</a:t>
            </a:r>
            <a:r>
              <a:rPr lang="en" sz="2000">
                <a:solidFill>
                  <a:srgbClr val="000000"/>
                </a:solidFill>
              </a:rPr>
              <a:t> that control how values are carried between neurons</a:t>
            </a:r>
            <a:endParaRPr sz="20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Neurons are grouped into </a:t>
            </a:r>
            <a:r>
              <a:rPr b="1" lang="en" sz="2400">
                <a:solidFill>
                  <a:srgbClr val="000000"/>
                </a:solidFill>
              </a:rPr>
              <a:t>layers</a:t>
            </a:r>
            <a:r>
              <a:rPr lang="en" sz="2400">
                <a:solidFill>
                  <a:srgbClr val="000000"/>
                </a:solidFill>
              </a:rPr>
              <a:t>:</a:t>
            </a:r>
            <a:endParaRPr sz="2400">
              <a:solidFill>
                <a:srgbClr val="000000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en" sz="2400">
                <a:solidFill>
                  <a:srgbClr val="000000"/>
                </a:solidFill>
              </a:rPr>
              <a:t>Input layer</a:t>
            </a:r>
            <a:endParaRPr sz="2400">
              <a:solidFill>
                <a:srgbClr val="000000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en" sz="2400">
                <a:solidFill>
                  <a:srgbClr val="000000"/>
                </a:solidFill>
              </a:rPr>
              <a:t>Hidden layer(s)</a:t>
            </a:r>
            <a:endParaRPr sz="2400">
              <a:solidFill>
                <a:srgbClr val="000000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en" sz="2400">
                <a:solidFill>
                  <a:srgbClr val="000000"/>
                </a:solidFill>
              </a:rPr>
              <a:t>Output layer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Deeper Look at a Neuron</a:t>
            </a:r>
            <a:endParaRPr/>
          </a:p>
        </p:txBody>
      </p:sp>
      <p:sp>
        <p:nvSpPr>
          <p:cNvPr id="132" name="Google Shape;132;p21"/>
          <p:cNvSpPr txBox="1"/>
          <p:nvPr>
            <p:ph idx="12" type="sldNum"/>
          </p:nvPr>
        </p:nvSpPr>
        <p:spPr>
          <a:xfrm>
            <a:off x="8435623" y="4837409"/>
            <a:ext cx="654900" cy="31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</a:t>
            </a:r>
            <a:fld id="{00000000-1234-1234-1234-123412341234}" type="slidenum">
              <a:rPr b="0" lang="en"/>
              <a:t>‹#›</a:t>
            </a:fld>
            <a:endParaRPr b="0"/>
          </a:p>
        </p:txBody>
      </p:sp>
      <p:sp>
        <p:nvSpPr>
          <p:cNvPr id="133" name="Google Shape;133;p21"/>
          <p:cNvSpPr txBox="1"/>
          <p:nvPr>
            <p:ph idx="2" type="sldNum"/>
          </p:nvPr>
        </p:nvSpPr>
        <p:spPr>
          <a:xfrm>
            <a:off x="0" y="4854925"/>
            <a:ext cx="2872200" cy="31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 234 Session 3</a:t>
            </a:r>
            <a:endParaRPr/>
          </a:p>
        </p:txBody>
      </p:sp>
      <p:sp>
        <p:nvSpPr>
          <p:cNvPr id="134" name="Google Shape;134;p21"/>
          <p:cNvSpPr txBox="1"/>
          <p:nvPr>
            <p:ph idx="1" type="body"/>
          </p:nvPr>
        </p:nvSpPr>
        <p:spPr>
          <a:xfrm>
            <a:off x="4213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A neuron can have many inputs, but produces one value</a:t>
            </a:r>
            <a:br>
              <a:rPr lang="en" sz="2000">
                <a:solidFill>
                  <a:srgbClr val="000000"/>
                </a:solidFill>
              </a:rPr>
            </a:br>
            <a:br>
              <a:rPr lang="en" sz="2000">
                <a:solidFill>
                  <a:srgbClr val="000000"/>
                </a:solidFill>
              </a:rPr>
            </a:b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When you have many neurons, it becomes a (</a:t>
            </a:r>
            <a:r>
              <a:rPr b="1" lang="en" sz="2000">
                <a:solidFill>
                  <a:srgbClr val="000000"/>
                </a:solidFill>
              </a:rPr>
              <a:t>fully-connected</a:t>
            </a:r>
            <a:r>
              <a:rPr lang="en" sz="2000">
                <a:solidFill>
                  <a:srgbClr val="000000"/>
                </a:solidFill>
              </a:rPr>
              <a:t>) layer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</p:txBody>
      </p:sp>
      <p:grpSp>
        <p:nvGrpSpPr>
          <p:cNvPr id="135" name="Google Shape;135;p21"/>
          <p:cNvGrpSpPr/>
          <p:nvPr/>
        </p:nvGrpSpPr>
        <p:grpSpPr>
          <a:xfrm>
            <a:off x="3456558" y="1658192"/>
            <a:ext cx="2230884" cy="572694"/>
            <a:chOff x="3106664" y="1757548"/>
            <a:chExt cx="2934215" cy="753248"/>
          </a:xfrm>
        </p:grpSpPr>
        <p:sp>
          <p:nvSpPr>
            <p:cNvPr id="136" name="Google Shape;136;p21"/>
            <p:cNvSpPr/>
            <p:nvPr/>
          </p:nvSpPr>
          <p:spPr>
            <a:xfrm>
              <a:off x="4004947" y="1757548"/>
              <a:ext cx="753248" cy="753248"/>
            </a:xfrm>
            <a:prstGeom prst="ellipse">
              <a:avLst/>
            </a:pr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37" name="Google Shape;137;p21"/>
            <p:cNvCxnSpPr/>
            <p:nvPr/>
          </p:nvCxnSpPr>
          <p:spPr>
            <a:xfrm>
              <a:off x="3399530" y="1854294"/>
              <a:ext cx="722924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38" name="Google Shape;138;p21"/>
            <p:cNvCxnSpPr/>
            <p:nvPr/>
          </p:nvCxnSpPr>
          <p:spPr>
            <a:xfrm>
              <a:off x="3396862" y="2134171"/>
              <a:ext cx="605452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39" name="Google Shape;139;p21"/>
            <p:cNvCxnSpPr/>
            <p:nvPr/>
          </p:nvCxnSpPr>
          <p:spPr>
            <a:xfrm>
              <a:off x="3399530" y="2414006"/>
              <a:ext cx="722924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pic>
          <p:nvPicPr>
            <p:cNvPr id="140" name="Google Shape;140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122460" y="2007568"/>
              <a:ext cx="488194" cy="2531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1" name="Google Shape;141;p2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113460" y="1779146"/>
              <a:ext cx="215811" cy="15029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2" name="Google Shape;142;p2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106664" y="2059017"/>
              <a:ext cx="229399" cy="15029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3" name="Google Shape;143;p21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113460" y="2338900"/>
              <a:ext cx="215811" cy="14883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44" name="Google Shape;144;p21"/>
            <p:cNvCxnSpPr>
              <a:stCxn id="136" idx="6"/>
              <a:endCxn id="145" idx="1"/>
            </p:cNvCxnSpPr>
            <p:nvPr/>
          </p:nvCxnSpPr>
          <p:spPr>
            <a:xfrm>
              <a:off x="4758195" y="2134171"/>
              <a:ext cx="3108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pic>
          <p:nvPicPr>
            <p:cNvPr id="145" name="Google Shape;145;p21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5069139" y="2007600"/>
              <a:ext cx="971740" cy="25314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6" name="Google Shape;146;p21"/>
          <p:cNvGrpSpPr/>
          <p:nvPr/>
        </p:nvGrpSpPr>
        <p:grpSpPr>
          <a:xfrm>
            <a:off x="2872199" y="2674069"/>
            <a:ext cx="3860190" cy="1966821"/>
            <a:chOff x="1985400" y="746425"/>
            <a:chExt cx="5937840" cy="3024948"/>
          </a:xfrm>
        </p:grpSpPr>
        <p:sp>
          <p:nvSpPr>
            <p:cNvPr id="147" name="Google Shape;147;p21"/>
            <p:cNvSpPr/>
            <p:nvPr/>
          </p:nvSpPr>
          <p:spPr>
            <a:xfrm>
              <a:off x="3609700" y="746425"/>
              <a:ext cx="712800" cy="712800"/>
            </a:xfrm>
            <a:prstGeom prst="ellipse">
              <a:avLst/>
            </a:pr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48" name="Google Shape;148;p2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985400" y="1459227"/>
              <a:ext cx="254074" cy="17694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9" name="Google Shape;149;p2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985400" y="1788721"/>
              <a:ext cx="270072" cy="17694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50" name="Google Shape;150;p21"/>
            <p:cNvCxnSpPr/>
            <p:nvPr/>
          </p:nvCxnSpPr>
          <p:spPr>
            <a:xfrm>
              <a:off x="4322500" y="1982425"/>
              <a:ext cx="3660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51" name="Google Shape;151;p21"/>
            <p:cNvSpPr/>
            <p:nvPr/>
          </p:nvSpPr>
          <p:spPr>
            <a:xfrm>
              <a:off x="3609700" y="1626013"/>
              <a:ext cx="712800" cy="712800"/>
            </a:xfrm>
            <a:prstGeom prst="ellipse">
              <a:avLst/>
            </a:pr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1"/>
            <p:cNvSpPr/>
            <p:nvPr/>
          </p:nvSpPr>
          <p:spPr>
            <a:xfrm>
              <a:off x="3609700" y="3058573"/>
              <a:ext cx="712800" cy="712800"/>
            </a:xfrm>
            <a:prstGeom prst="ellipse">
              <a:avLst/>
            </a:pr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53" name="Google Shape;153;p21"/>
            <p:cNvCxnSpPr/>
            <p:nvPr/>
          </p:nvCxnSpPr>
          <p:spPr>
            <a:xfrm>
              <a:off x="3966100" y="2434848"/>
              <a:ext cx="0" cy="5277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pic>
          <p:nvPicPr>
            <p:cNvPr id="154" name="Google Shape;154;p21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4705024" y="982067"/>
              <a:ext cx="887675" cy="2415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55" name="Google Shape;155;p21"/>
            <p:cNvCxnSpPr/>
            <p:nvPr/>
          </p:nvCxnSpPr>
          <p:spPr>
            <a:xfrm>
              <a:off x="4322500" y="1102825"/>
              <a:ext cx="3660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56" name="Google Shape;156;p21"/>
            <p:cNvCxnSpPr/>
            <p:nvPr/>
          </p:nvCxnSpPr>
          <p:spPr>
            <a:xfrm>
              <a:off x="4322500" y="3414975"/>
              <a:ext cx="3660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pic>
          <p:nvPicPr>
            <p:cNvPr id="157" name="Google Shape;157;p21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4705024" y="3294224"/>
              <a:ext cx="986125" cy="241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" name="Google Shape;158;p21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4705024" y="1861674"/>
              <a:ext cx="906452" cy="241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9" name="Google Shape;159;p21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1985400" y="2831874"/>
              <a:ext cx="298021" cy="1769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60" name="Google Shape;160;p21"/>
            <p:cNvCxnSpPr/>
            <p:nvPr/>
          </p:nvCxnSpPr>
          <p:spPr>
            <a:xfrm>
              <a:off x="2120425" y="2134923"/>
              <a:ext cx="0" cy="5277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61" name="Google Shape;161;p21"/>
            <p:cNvCxnSpPr>
              <a:stCxn id="148" idx="3"/>
              <a:endCxn id="147" idx="2"/>
            </p:cNvCxnSpPr>
            <p:nvPr/>
          </p:nvCxnSpPr>
          <p:spPr>
            <a:xfrm flipH="1" rot="10800000">
              <a:off x="2239474" y="1102799"/>
              <a:ext cx="1370100" cy="4449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2" name="Google Shape;162;p21"/>
            <p:cNvCxnSpPr>
              <a:stCxn id="148" idx="3"/>
              <a:endCxn id="151" idx="2"/>
            </p:cNvCxnSpPr>
            <p:nvPr/>
          </p:nvCxnSpPr>
          <p:spPr>
            <a:xfrm>
              <a:off x="2239474" y="1547699"/>
              <a:ext cx="1370100" cy="4347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3" name="Google Shape;163;p21"/>
            <p:cNvCxnSpPr>
              <a:stCxn id="148" idx="3"/>
              <a:endCxn id="152" idx="2"/>
            </p:cNvCxnSpPr>
            <p:nvPr/>
          </p:nvCxnSpPr>
          <p:spPr>
            <a:xfrm>
              <a:off x="2239474" y="1547699"/>
              <a:ext cx="1370100" cy="1867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4" name="Google Shape;164;p21"/>
            <p:cNvCxnSpPr>
              <a:stCxn id="149" idx="3"/>
              <a:endCxn id="147" idx="2"/>
            </p:cNvCxnSpPr>
            <p:nvPr/>
          </p:nvCxnSpPr>
          <p:spPr>
            <a:xfrm flipH="1" rot="10800000">
              <a:off x="2255472" y="1102893"/>
              <a:ext cx="1354500" cy="7743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5" name="Google Shape;165;p21"/>
            <p:cNvCxnSpPr>
              <a:stCxn id="149" idx="3"/>
              <a:endCxn id="151" idx="2"/>
            </p:cNvCxnSpPr>
            <p:nvPr/>
          </p:nvCxnSpPr>
          <p:spPr>
            <a:xfrm>
              <a:off x="2255472" y="1877193"/>
              <a:ext cx="1354500" cy="1053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6" name="Google Shape;166;p21"/>
            <p:cNvCxnSpPr>
              <a:stCxn id="149" idx="3"/>
              <a:endCxn id="152" idx="2"/>
            </p:cNvCxnSpPr>
            <p:nvPr/>
          </p:nvCxnSpPr>
          <p:spPr>
            <a:xfrm>
              <a:off x="2255472" y="1877193"/>
              <a:ext cx="1354500" cy="15378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7" name="Google Shape;167;p21"/>
            <p:cNvCxnSpPr>
              <a:stCxn id="159" idx="3"/>
              <a:endCxn id="147" idx="2"/>
            </p:cNvCxnSpPr>
            <p:nvPr/>
          </p:nvCxnSpPr>
          <p:spPr>
            <a:xfrm flipH="1" rot="10800000">
              <a:off x="2283421" y="1102949"/>
              <a:ext cx="1326300" cy="18174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8" name="Google Shape;168;p21"/>
            <p:cNvCxnSpPr>
              <a:stCxn id="159" idx="3"/>
              <a:endCxn id="151" idx="2"/>
            </p:cNvCxnSpPr>
            <p:nvPr/>
          </p:nvCxnSpPr>
          <p:spPr>
            <a:xfrm flipH="1" rot="10800000">
              <a:off x="2283421" y="1982249"/>
              <a:ext cx="1326300" cy="9381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9" name="Google Shape;169;p21"/>
            <p:cNvCxnSpPr>
              <a:stCxn id="159" idx="3"/>
              <a:endCxn id="152" idx="2"/>
            </p:cNvCxnSpPr>
            <p:nvPr/>
          </p:nvCxnSpPr>
          <p:spPr>
            <a:xfrm>
              <a:off x="2283421" y="2920349"/>
              <a:ext cx="1326300" cy="4947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70" name="Google Shape;170;p21"/>
            <p:cNvSpPr/>
            <p:nvPr/>
          </p:nvSpPr>
          <p:spPr>
            <a:xfrm>
              <a:off x="5751300" y="1102800"/>
              <a:ext cx="297900" cy="2312400"/>
            </a:xfrm>
            <a:prstGeom prst="rightBrace">
              <a:avLst>
                <a:gd fmla="val 79145" name="adj1"/>
                <a:gd fmla="val 5000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71" name="Google Shape;171;p21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049200" y="2138249"/>
              <a:ext cx="1874040" cy="241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2" name="Google Shape;172;p21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6427700" y="2563928"/>
              <a:ext cx="1117062" cy="1855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3" name="Google Shape;173;p21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6514066" y="2827569"/>
              <a:ext cx="809351" cy="18555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