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94c20c7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94c20c7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3756ef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3756ef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3756ef9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3756ef9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3756ef9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3756ef9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3756ef9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3756ef9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af1fc2a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af1fc2a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af1fc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af1fc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94c20c7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94c20c7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94c20c7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94c20c7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94c20c7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94c20c7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208f81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208f81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94c20c7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94c20c7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94c20c7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94c20c7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817c96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817c96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9bfe58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9bfe58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9bfe5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9bfe5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9bfe58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9bfe58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94c20c7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94c20c7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94c20c7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94c20c7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817c96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817c96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35623" y="4841537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4" name="Google Shape;24;p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>
            <p:ph idx="3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9175" y="4854925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buNone/>
              <a:defRPr b="1" sz="1100">
                <a:solidFill>
                  <a:srgbClr val="FFFFFF"/>
                </a:solidFill>
              </a:defRPr>
            </a:lvl2pPr>
            <a:lvl3pPr lvl="2" rtl="0" algn="r">
              <a:buNone/>
              <a:defRPr b="1" sz="1100">
                <a:solidFill>
                  <a:srgbClr val="FFFFFF"/>
                </a:solidFill>
              </a:defRPr>
            </a:lvl3pPr>
            <a:lvl4pPr lvl="3" rtl="0" algn="r">
              <a:buNone/>
              <a:defRPr b="1" sz="1100">
                <a:solidFill>
                  <a:srgbClr val="FFFFFF"/>
                </a:solidFill>
              </a:defRPr>
            </a:lvl4pPr>
            <a:lvl5pPr lvl="4" rtl="0" algn="r">
              <a:buNone/>
              <a:defRPr b="1" sz="1100">
                <a:solidFill>
                  <a:srgbClr val="FFFFFF"/>
                </a:solidFill>
              </a:defRPr>
            </a:lvl5pPr>
            <a:lvl6pPr lvl="5" rtl="0" algn="r">
              <a:buNone/>
              <a:defRPr b="1" sz="1100">
                <a:solidFill>
                  <a:srgbClr val="FFFFFF"/>
                </a:solidFill>
              </a:defRPr>
            </a:lvl6pPr>
            <a:lvl7pPr lvl="6" rtl="0" algn="r">
              <a:buNone/>
              <a:defRPr b="1" sz="1100">
                <a:solidFill>
                  <a:srgbClr val="FFFFFF"/>
                </a:solidFill>
              </a:defRPr>
            </a:lvl7pPr>
            <a:lvl8pPr lvl="7" rtl="0" algn="r">
              <a:buNone/>
              <a:defRPr b="1" sz="1100">
                <a:solidFill>
                  <a:srgbClr val="FFFFFF"/>
                </a:solidFill>
              </a:defRPr>
            </a:lvl8pPr>
            <a:lvl9pPr lvl="8" rtl="0" algn="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-20850" y="4845050"/>
            <a:ext cx="9204300" cy="318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49011" y="4824021"/>
            <a:ext cx="654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" name="Google Shape;10;p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CS 234 Session II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Model-free policy evaluation &amp; control</a:t>
            </a:r>
            <a:endParaRPr sz="3500"/>
          </a:p>
        </p:txBody>
      </p:sp>
      <p:sp>
        <p:nvSpPr>
          <p:cNvPr id="61" name="Google Shape;61;p1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2</a:t>
            </a:r>
            <a:endParaRPr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5623" y="4841537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cxnSp>
        <p:nvCxnSpPr>
          <p:cNvPr id="63" name="Google Shape;63;p13"/>
          <p:cNvCxnSpPr/>
          <p:nvPr/>
        </p:nvCxnSpPr>
        <p:spPr>
          <a:xfrm flipH="1" rot="10800000">
            <a:off x="311700" y="2543835"/>
            <a:ext cx="8544900" cy="23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35" name="Google Shape;135;p2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575" y="1228675"/>
            <a:ext cx="4666825" cy="3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48875" y="1290900"/>
            <a:ext cx="1177200" cy="31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851057"/>
            <a:ext cx="8520599" cy="182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SARSA &amp; Q-Learning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45" name="Google Shape;145;p2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14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325" y="2669800"/>
            <a:ext cx="4177349" cy="17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3" name="Google Shape;153;p2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499"/>
            <a:ext cx="8520601" cy="186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25" y="2142138"/>
            <a:ext cx="4093275" cy="25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5" y="2473113"/>
            <a:ext cx="4686300" cy="19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Maximization Bias*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63" name="Google Shape;163;p25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sp>
        <p:nvSpPr>
          <p:cNvPr id="164" name="Google Shape;164;p25"/>
          <p:cNvSpPr txBox="1"/>
          <p:nvPr>
            <p:ph idx="2" type="sldNum"/>
          </p:nvPr>
        </p:nvSpPr>
        <p:spPr>
          <a:xfrm>
            <a:off x="6586425" y="4588350"/>
            <a:ext cx="2504100" cy="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* Adapted from Sutton &amp; Barto Example 6.7</a:t>
            </a:r>
            <a:endParaRPr sz="9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0" y="3164475"/>
            <a:ext cx="3881000" cy="1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7119"/>
            <a:ext cx="8520601" cy="195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72" name="Google Shape;172;p26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sp>
        <p:nvSpPr>
          <p:cNvPr id="173" name="Google Shape;173;p26"/>
          <p:cNvSpPr txBox="1"/>
          <p:nvPr>
            <p:ph idx="2" type="sldNum"/>
          </p:nvPr>
        </p:nvSpPr>
        <p:spPr>
          <a:xfrm>
            <a:off x="6586425" y="4588350"/>
            <a:ext cx="2504100" cy="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* Adapted from Sutton &amp; Barto Example 6.7</a:t>
            </a:r>
            <a:endParaRPr sz="9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17413"/>
            <a:ext cx="8520600" cy="88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400" y="324450"/>
            <a:ext cx="5011176" cy="2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 Evaluation (Monte Carlo)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82" name="Google Shape;182;p27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55" y="1155932"/>
            <a:ext cx="3559774" cy="35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75" y="1147325"/>
            <a:ext cx="4872026" cy="348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1309975" y="2033907"/>
            <a:ext cx="17496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993425" y="2110100"/>
            <a:ext cx="18321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 Evaluation (Temporal Difference)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93" name="Google Shape;193;p28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2" y="1842363"/>
            <a:ext cx="4117299" cy="1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088" y="1825138"/>
            <a:ext cx="3853975" cy="1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2395883" y="2778675"/>
            <a:ext cx="2499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6451753" y="3076218"/>
            <a:ext cx="692700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 Control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04" name="Google Shape;204;p29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88" y="1160650"/>
            <a:ext cx="5788029" cy="340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of MC Control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12" name="Google Shape;212;p30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75" y="2215233"/>
            <a:ext cx="6209649" cy="256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275" y="1127525"/>
            <a:ext cx="6209652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Monotonic  e-greedy Policy Improvement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21" name="Google Shape;221;p3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313" y="1152475"/>
            <a:ext cx="5135371" cy="3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lecture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Model-free policy evaluation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Monte Carlo (first-visit, every-visit, incremental)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Temporal Difference (TD(0), batch TD ⇔ certainty equivalence estimate)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Model-free control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Monte Carlo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SARSA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Q-Learning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1" name="Google Shape;71;p14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234 Session 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SARSA</a:t>
            </a:r>
            <a:endParaRPr/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29" name="Google Shape;229;p32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2429"/>
          <a:stretch/>
        </p:blipFill>
        <p:spPr>
          <a:xfrm>
            <a:off x="311700" y="1152474"/>
            <a:ext cx="8520600" cy="312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37" name="Google Shape;237;p33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600" cy="305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8" name="Google Shape;78;p15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351"/>
            <a:ext cx="8778825" cy="253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6" name="Google Shape;86;p16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00" y="1142766"/>
            <a:ext cx="6267849" cy="282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825" y="3905750"/>
            <a:ext cx="4176799" cy="6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5" name="Google Shape;95;p17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0" y="1342679"/>
            <a:ext cx="8551125" cy="160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3" name="Google Shape;103;p18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" y="1275775"/>
            <a:ext cx="8710248" cy="9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1" name="Google Shape;111;p19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20601" cy="185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9" name="Google Shape;119;p20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193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35623" y="4837409"/>
            <a:ext cx="6549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7" name="Google Shape;127;p21"/>
          <p:cNvSpPr txBox="1"/>
          <p:nvPr>
            <p:ph idx="2" type="sldNum"/>
          </p:nvPr>
        </p:nvSpPr>
        <p:spPr>
          <a:xfrm>
            <a:off x="0" y="4854925"/>
            <a:ext cx="28722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234 Session 2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20601" cy="51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