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sz="7200" b="1" dirty="0" smtClean="0"/>
              <a:t/>
            </a:r>
            <a:br>
              <a:rPr lang="en-US" sz="7200" b="1" dirty="0" smtClean="0"/>
            </a:br>
            <a:r>
              <a:rPr lang="en-US" sz="7200" b="1" dirty="0"/>
              <a:t/>
            </a:r>
            <a:br>
              <a:rPr lang="en-US" sz="7200" b="1" dirty="0"/>
            </a:br>
            <a:r>
              <a:rPr lang="en-US" sz="7200" b="1" dirty="0" smtClean="0"/>
              <a:t/>
            </a:r>
            <a:br>
              <a:rPr lang="en-US" sz="7200" b="1" dirty="0" smtClean="0"/>
            </a:br>
            <a:r>
              <a:rPr lang="en-US" sz="7200" b="1" dirty="0"/>
              <a:t/>
            </a:r>
            <a:br>
              <a:rPr lang="en-US" sz="7200" b="1" dirty="0"/>
            </a:br>
            <a:r>
              <a:rPr lang="en-US" sz="7200" b="1" dirty="0" smtClean="0"/>
              <a:t>The Battle of Neighborhoods</a:t>
            </a:r>
            <a:r>
              <a:rPr lang="es-MX" dirty="0" smtClean="0"/>
              <a:t/>
            </a:r>
            <a:br>
              <a:rPr lang="es-MX" dirty="0" smtClean="0"/>
            </a:br>
            <a:endParaRPr lang="es-MX" dirty="0"/>
          </a:p>
        </p:txBody>
      </p:sp>
      <p:sp>
        <p:nvSpPr>
          <p:cNvPr id="3" name="Subtítulo 2"/>
          <p:cNvSpPr>
            <a:spLocks noGrp="1"/>
          </p:cNvSpPr>
          <p:nvPr>
            <p:ph type="subTitle" idx="1"/>
          </p:nvPr>
        </p:nvSpPr>
        <p:spPr/>
        <p:txBody>
          <a:bodyPr>
            <a:normAutofit/>
          </a:bodyPr>
          <a:lstStyle/>
          <a:p>
            <a:r>
              <a:rPr lang="es-MX" sz="3600" dirty="0" smtClean="0"/>
              <a:t>Sebastián Toledo</a:t>
            </a:r>
            <a:endParaRPr lang="es-MX" sz="3600" dirty="0"/>
          </a:p>
        </p:txBody>
      </p:sp>
    </p:spTree>
    <p:extLst>
      <p:ext uri="{BB962C8B-B14F-4D97-AF65-F5344CB8AC3E}">
        <p14:creationId xmlns:p14="http://schemas.microsoft.com/office/powerpoint/2010/main" val="2933834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sz="4400" dirty="0" smtClean="0"/>
              <a:t>Manhattan </a:t>
            </a:r>
            <a:br>
              <a:rPr lang="es-MX" sz="4400" dirty="0" smtClean="0"/>
            </a:br>
            <a:r>
              <a:rPr lang="es-MX" sz="4400" dirty="0" smtClean="0"/>
              <a:t>Vs. New York</a:t>
            </a:r>
            <a:endParaRPr lang="es-MX" sz="4400" dirty="0"/>
          </a:p>
        </p:txBody>
      </p:sp>
      <p:sp>
        <p:nvSpPr>
          <p:cNvPr id="3" name="Marcador de contenido 2"/>
          <p:cNvSpPr>
            <a:spLocks noGrp="1"/>
          </p:cNvSpPr>
          <p:nvPr>
            <p:ph idx="1"/>
          </p:nvPr>
        </p:nvSpPr>
        <p:spPr>
          <a:xfrm>
            <a:off x="677334" y="2160590"/>
            <a:ext cx="8596668" cy="2585582"/>
          </a:xfrm>
        </p:spPr>
        <p:txBody>
          <a:bodyPr/>
          <a:lstStyle/>
          <a:p>
            <a:pPr algn="just"/>
            <a:r>
              <a:rPr lang="en-US" sz="2400" dirty="0"/>
              <a:t>Through Data Analysis and some Machine Learning algorithms we will look for patterns that help us understand the similarities and differences that the neighborhoods of both cities have. Information that is very valuable for tourists, business people or interested in living there.</a:t>
            </a:r>
            <a:endParaRPr lang="es-MX" sz="2400" dirty="0"/>
          </a:p>
          <a:p>
            <a:endParaRPr lang="es-MX" dirty="0"/>
          </a:p>
        </p:txBody>
      </p:sp>
    </p:spTree>
    <p:extLst>
      <p:ext uri="{BB962C8B-B14F-4D97-AF65-F5344CB8AC3E}">
        <p14:creationId xmlns:p14="http://schemas.microsoft.com/office/powerpoint/2010/main" val="896525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000" dirty="0"/>
              <a:t>Data </a:t>
            </a:r>
            <a:r>
              <a:rPr lang="es-MX" sz="4000" dirty="0" err="1"/>
              <a:t>acquisition</a:t>
            </a:r>
            <a:r>
              <a:rPr lang="es-MX" sz="4000" dirty="0"/>
              <a:t> and </a:t>
            </a:r>
            <a:r>
              <a:rPr lang="es-MX" sz="4000" dirty="0" err="1"/>
              <a:t>cleaning</a:t>
            </a:r>
            <a:endParaRPr lang="es-MX" sz="4000" dirty="0"/>
          </a:p>
        </p:txBody>
      </p:sp>
      <p:sp>
        <p:nvSpPr>
          <p:cNvPr id="3" name="Marcador de contenido 2"/>
          <p:cNvSpPr>
            <a:spLocks noGrp="1"/>
          </p:cNvSpPr>
          <p:nvPr>
            <p:ph idx="1"/>
          </p:nvPr>
        </p:nvSpPr>
        <p:spPr/>
        <p:txBody>
          <a:bodyPr/>
          <a:lstStyle/>
          <a:p>
            <a:pPr algn="just"/>
            <a:r>
              <a:rPr lang="en-US" dirty="0"/>
              <a:t>For this project we will use information provided by two sources that I will cite below.</a:t>
            </a:r>
            <a:endParaRPr lang="es-MX" dirty="0"/>
          </a:p>
          <a:p>
            <a:pPr algn="just"/>
            <a:r>
              <a:rPr lang="en-US" dirty="0"/>
              <a:t>Dataset containing relevant information from the city of New York: </a:t>
            </a:r>
            <a:r>
              <a:rPr lang="en-US" u="sng" dirty="0">
                <a:hlinkClick r:id="rId2"/>
              </a:rPr>
              <a:t>https://geo.nyu.edu/catalog/nyu_2451_34572</a:t>
            </a:r>
            <a:endParaRPr lang="es-MX" dirty="0"/>
          </a:p>
          <a:p>
            <a:pPr algn="just"/>
            <a:r>
              <a:rPr lang="en-US" dirty="0"/>
              <a:t>Website containing relevant information about the city of Toronto: </a:t>
            </a:r>
            <a:r>
              <a:rPr lang="en-US" u="sng" dirty="0">
                <a:hlinkClick r:id="rId3"/>
              </a:rPr>
              <a:t>https://en.wikipedia.org/wiki/List_of_postal_codes_of_Canada:_M</a:t>
            </a:r>
            <a:r>
              <a:rPr lang="en-US" u="sng" dirty="0"/>
              <a:t>.</a:t>
            </a:r>
            <a:endParaRPr lang="es-MX" dirty="0"/>
          </a:p>
          <a:p>
            <a:pPr algn="just"/>
            <a:r>
              <a:rPr lang="en-US" dirty="0"/>
              <a:t>This information is essential to respond to our analysis as it contains longitude, latitude and corresponding neighborhood of each city, we also have the Foursquare API that provides us with additional information as more relevant places that make up each neighborhood and their respective information provided by visitors.</a:t>
            </a:r>
            <a:endParaRPr lang="es-MX" dirty="0"/>
          </a:p>
          <a:p>
            <a:endParaRPr lang="es-MX" dirty="0"/>
          </a:p>
        </p:txBody>
      </p:sp>
    </p:spTree>
    <p:extLst>
      <p:ext uri="{BB962C8B-B14F-4D97-AF65-F5344CB8AC3E}">
        <p14:creationId xmlns:p14="http://schemas.microsoft.com/office/powerpoint/2010/main" val="376813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53440"/>
          </a:xfrm>
        </p:spPr>
        <p:txBody>
          <a:bodyPr/>
          <a:lstStyle/>
          <a:p>
            <a:pPr algn="ctr"/>
            <a:r>
              <a:rPr lang="es-MX" dirty="0"/>
              <a:t>Manhattan </a:t>
            </a:r>
            <a:r>
              <a:rPr lang="es-MX" dirty="0" smtClean="0"/>
              <a:t>Vs</a:t>
            </a:r>
            <a:r>
              <a:rPr lang="es-MX" dirty="0"/>
              <a:t>. New York</a:t>
            </a:r>
          </a:p>
        </p:txBody>
      </p:sp>
      <p:sp>
        <p:nvSpPr>
          <p:cNvPr id="3" name="Marcador de texto 2"/>
          <p:cNvSpPr>
            <a:spLocks noGrp="1"/>
          </p:cNvSpPr>
          <p:nvPr>
            <p:ph type="body" idx="1"/>
          </p:nvPr>
        </p:nvSpPr>
        <p:spPr/>
        <p:txBody>
          <a:bodyPr/>
          <a:lstStyle/>
          <a:p>
            <a:r>
              <a:rPr lang="en-US" sz="1800" b="1" dirty="0"/>
              <a:t>Toronto with neighborhoods superimposed on top</a:t>
            </a:r>
            <a:endParaRPr lang="es-MX" sz="1800" b="1" dirty="0"/>
          </a:p>
        </p:txBody>
      </p:sp>
      <p:sp>
        <p:nvSpPr>
          <p:cNvPr id="5" name="Marcador de texto 4"/>
          <p:cNvSpPr>
            <a:spLocks noGrp="1"/>
          </p:cNvSpPr>
          <p:nvPr>
            <p:ph type="body" sz="quarter" idx="3"/>
          </p:nvPr>
        </p:nvSpPr>
        <p:spPr/>
        <p:txBody>
          <a:bodyPr/>
          <a:lstStyle/>
          <a:p>
            <a:r>
              <a:rPr lang="en-US" sz="1800" b="1" dirty="0" smtClean="0"/>
              <a:t>New York map </a:t>
            </a:r>
            <a:r>
              <a:rPr lang="en-US" sz="1800" b="1" dirty="0"/>
              <a:t>with neighborhoods superimposed on </a:t>
            </a:r>
            <a:r>
              <a:rPr lang="en-US" sz="1800" b="1" dirty="0" smtClean="0"/>
              <a:t>top.</a:t>
            </a:r>
            <a:endParaRPr lang="es-MX" sz="1800" b="1" dirty="0"/>
          </a:p>
        </p:txBody>
      </p:sp>
      <p:pic>
        <p:nvPicPr>
          <p:cNvPr id="1026" name="Picture 2" descr="tor ne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200" y="3219019"/>
            <a:ext cx="3852712" cy="2552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ny Neighb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404" y="3219019"/>
            <a:ext cx="3711575" cy="2552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81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27314"/>
          </a:xfrm>
        </p:spPr>
        <p:txBody>
          <a:bodyPr/>
          <a:lstStyle/>
          <a:p>
            <a:pPr algn="ctr"/>
            <a:r>
              <a:rPr lang="es-MX" dirty="0"/>
              <a:t>Manhattan Vs. New York</a:t>
            </a:r>
          </a:p>
        </p:txBody>
      </p:sp>
      <p:sp>
        <p:nvSpPr>
          <p:cNvPr id="3" name="Marcador de texto 2"/>
          <p:cNvSpPr>
            <a:spLocks noGrp="1"/>
          </p:cNvSpPr>
          <p:nvPr>
            <p:ph type="body" idx="1"/>
          </p:nvPr>
        </p:nvSpPr>
        <p:spPr/>
        <p:txBody>
          <a:bodyPr/>
          <a:lstStyle/>
          <a:p>
            <a:r>
              <a:rPr lang="en-US" sz="1800" b="1" dirty="0"/>
              <a:t>Most popular Venue categories in New </a:t>
            </a:r>
            <a:r>
              <a:rPr lang="en-US" sz="1800" b="1" dirty="0" smtClean="0"/>
              <a:t>York.</a:t>
            </a:r>
            <a:endParaRPr lang="es-MX" sz="1800" b="1" dirty="0"/>
          </a:p>
        </p:txBody>
      </p:sp>
      <p:sp>
        <p:nvSpPr>
          <p:cNvPr id="5" name="Marcador de texto 4"/>
          <p:cNvSpPr>
            <a:spLocks noGrp="1"/>
          </p:cNvSpPr>
          <p:nvPr>
            <p:ph type="body" sz="quarter" idx="3"/>
          </p:nvPr>
        </p:nvSpPr>
        <p:spPr/>
        <p:txBody>
          <a:bodyPr/>
          <a:lstStyle/>
          <a:p>
            <a:r>
              <a:rPr lang="en-US" sz="1800" b="1" dirty="0"/>
              <a:t>Most popular Venue categories in </a:t>
            </a:r>
            <a:r>
              <a:rPr lang="en-US" sz="1800" b="1" dirty="0" smtClean="0"/>
              <a:t>Toronto.</a:t>
            </a:r>
            <a:endParaRPr lang="es-MX" sz="1800" b="1" dirty="0"/>
          </a:p>
        </p:txBody>
      </p:sp>
      <p:pic>
        <p:nvPicPr>
          <p:cNvPr id="2050" name="Picture 2" descr="most popular venues 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57" y="2977930"/>
            <a:ext cx="4653326" cy="3396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Most popular Venue categories in to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6329" y="2977930"/>
            <a:ext cx="4462733" cy="3457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4954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6502" y="463912"/>
            <a:ext cx="8596668" cy="740229"/>
          </a:xfrm>
        </p:spPr>
        <p:txBody>
          <a:bodyPr>
            <a:normAutofit fontScale="90000"/>
          </a:bodyPr>
          <a:lstStyle/>
          <a:p>
            <a:pPr algn="ctr"/>
            <a:r>
              <a:rPr lang="en-US" b="1" dirty="0"/>
              <a:t>Clustering </a:t>
            </a:r>
            <a:r>
              <a:rPr lang="en-US" b="1" dirty="0" smtClean="0"/>
              <a:t>Model</a:t>
            </a:r>
            <a:br>
              <a:rPr lang="en-US" b="1" dirty="0" smtClean="0"/>
            </a:br>
            <a:r>
              <a:rPr lang="en-US" b="1" dirty="0"/>
              <a:t/>
            </a:r>
            <a:br>
              <a:rPr lang="en-US" b="1" dirty="0"/>
            </a:br>
            <a:r>
              <a:rPr lang="en-US" b="1" dirty="0" smtClean="0"/>
              <a:t/>
            </a:r>
            <a:br>
              <a:rPr lang="en-US" b="1" dirty="0" smtClean="0"/>
            </a:br>
            <a:endParaRPr lang="es-MX" dirty="0"/>
          </a:p>
        </p:txBody>
      </p:sp>
      <p:sp>
        <p:nvSpPr>
          <p:cNvPr id="3" name="Marcador de contenido 2"/>
          <p:cNvSpPr>
            <a:spLocks noGrp="1"/>
          </p:cNvSpPr>
          <p:nvPr>
            <p:ph idx="1"/>
          </p:nvPr>
        </p:nvSpPr>
        <p:spPr>
          <a:xfrm>
            <a:off x="459619" y="1777412"/>
            <a:ext cx="9250437" cy="3351937"/>
          </a:xfrm>
        </p:spPr>
        <p:txBody>
          <a:bodyPr>
            <a:normAutofit/>
          </a:bodyPr>
          <a:lstStyle/>
          <a:p>
            <a:pPr marL="0" indent="0" algn="just">
              <a:buNone/>
            </a:pPr>
            <a:r>
              <a:rPr lang="en-US" sz="2400" b="1" dirty="0" smtClean="0">
                <a:solidFill>
                  <a:schemeClr val="accent1"/>
                </a:solidFill>
              </a:rPr>
              <a:t>K-Means Algorithm</a:t>
            </a:r>
          </a:p>
          <a:p>
            <a:r>
              <a:rPr lang="en-US" dirty="0" smtClean="0"/>
              <a:t>As </a:t>
            </a:r>
            <a:r>
              <a:rPr lang="en-US" dirty="0"/>
              <a:t>a predictive model we will use a Machine Learning algorithm belonging to the unsupervised learning called K-Means, which mainly consists of the following steps.</a:t>
            </a:r>
            <a:endParaRPr lang="es-MX" dirty="0"/>
          </a:p>
          <a:p>
            <a:pPr lvl="0">
              <a:buFont typeface="+mj-lt"/>
              <a:buAutoNum type="arabicPeriod"/>
            </a:pPr>
            <a:r>
              <a:rPr lang="en-US" dirty="0"/>
              <a:t>Randomly placing </a:t>
            </a:r>
            <a:r>
              <a:rPr lang="en-US" i="1" dirty="0"/>
              <a:t>k </a:t>
            </a:r>
            <a:r>
              <a:rPr lang="en-US" dirty="0"/>
              <a:t>centroids, one for each cluster</a:t>
            </a:r>
            <a:r>
              <a:rPr lang="en-US" dirty="0" smtClean="0"/>
              <a:t>.</a:t>
            </a:r>
          </a:p>
          <a:p>
            <a:pPr>
              <a:buFont typeface="+mj-lt"/>
              <a:buAutoNum type="arabicPeriod"/>
            </a:pPr>
            <a:r>
              <a:rPr lang="en-US" dirty="0"/>
              <a:t>Calculate the distance of each point from each centroid</a:t>
            </a:r>
            <a:r>
              <a:rPr lang="en-US" dirty="0" smtClean="0"/>
              <a:t>.</a:t>
            </a:r>
          </a:p>
          <a:p>
            <a:pPr lvl="0">
              <a:buFont typeface="+mj-lt"/>
              <a:buAutoNum type="arabicPeriod"/>
            </a:pPr>
            <a:r>
              <a:rPr lang="en-US" dirty="0"/>
              <a:t>Assign each data point (object) to its closest centroid, creating a cluster.</a:t>
            </a:r>
            <a:endParaRPr lang="es-MX" dirty="0"/>
          </a:p>
          <a:p>
            <a:pPr lvl="0">
              <a:buFont typeface="+mj-lt"/>
              <a:buAutoNum type="arabicPeriod"/>
            </a:pPr>
            <a:r>
              <a:rPr lang="en-US" dirty="0"/>
              <a:t>Recalculate the position of the </a:t>
            </a:r>
            <a:r>
              <a:rPr lang="en-US" i="1" dirty="0"/>
              <a:t>k</a:t>
            </a:r>
            <a:r>
              <a:rPr lang="en-US" dirty="0"/>
              <a:t> centroids.</a:t>
            </a:r>
            <a:endParaRPr lang="es-MX" dirty="0"/>
          </a:p>
          <a:p>
            <a:pPr lvl="0">
              <a:buFont typeface="+mj-lt"/>
              <a:buAutoNum type="arabicPeriod"/>
            </a:pPr>
            <a:r>
              <a:rPr lang="en-US" dirty="0"/>
              <a:t>Repeat the steps 2-4, until the centroids no longer move.</a:t>
            </a:r>
            <a:endParaRPr lang="es-MX" dirty="0"/>
          </a:p>
          <a:p>
            <a:pPr>
              <a:buFont typeface="+mj-lt"/>
              <a:buAutoNum type="arabicPeriod"/>
            </a:pPr>
            <a:endParaRPr lang="es-MX" dirty="0"/>
          </a:p>
          <a:p>
            <a:pPr lvl="0">
              <a:buFont typeface="+mj-lt"/>
              <a:buAutoNum type="arabicPeriod"/>
            </a:pPr>
            <a:endParaRPr lang="es-MX" dirty="0"/>
          </a:p>
        </p:txBody>
      </p:sp>
      <p:pic>
        <p:nvPicPr>
          <p:cNvPr id="3074" name="Picture 2" descr="kme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792" y="4985900"/>
            <a:ext cx="1637619" cy="156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7241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975360"/>
          </a:xfrm>
        </p:spPr>
        <p:txBody>
          <a:bodyPr>
            <a:normAutofit/>
          </a:bodyPr>
          <a:lstStyle/>
          <a:p>
            <a:pPr algn="ctr"/>
            <a:r>
              <a:rPr lang="en-US" sz="4800" dirty="0"/>
              <a:t>C</a:t>
            </a:r>
            <a:r>
              <a:rPr lang="en-US" sz="4800" dirty="0" smtClean="0"/>
              <a:t>lustering </a:t>
            </a:r>
            <a:r>
              <a:rPr lang="en-US" sz="4800" dirty="0"/>
              <a:t>R</a:t>
            </a:r>
            <a:r>
              <a:rPr lang="en-US" sz="4800" dirty="0" smtClean="0"/>
              <a:t>esults</a:t>
            </a:r>
            <a:endParaRPr lang="es-MX" sz="4800" dirty="0"/>
          </a:p>
        </p:txBody>
      </p:sp>
      <p:sp>
        <p:nvSpPr>
          <p:cNvPr id="3" name="Marcador de contenido 2"/>
          <p:cNvSpPr>
            <a:spLocks noGrp="1"/>
          </p:cNvSpPr>
          <p:nvPr>
            <p:ph sz="half" idx="1"/>
          </p:nvPr>
        </p:nvSpPr>
        <p:spPr/>
        <p:txBody>
          <a:bodyPr/>
          <a:lstStyle/>
          <a:p>
            <a:r>
              <a:rPr lang="en-US" b="1" dirty="0" smtClean="0"/>
              <a:t>Toronto clustering </a:t>
            </a:r>
            <a:r>
              <a:rPr lang="en-US" b="1" dirty="0"/>
              <a:t>results</a:t>
            </a:r>
            <a:endParaRPr lang="es-MX" b="1" dirty="0"/>
          </a:p>
          <a:p>
            <a:endParaRPr lang="es-MX" dirty="0"/>
          </a:p>
        </p:txBody>
      </p:sp>
      <p:sp>
        <p:nvSpPr>
          <p:cNvPr id="4" name="Marcador de contenido 3"/>
          <p:cNvSpPr>
            <a:spLocks noGrp="1"/>
          </p:cNvSpPr>
          <p:nvPr>
            <p:ph sz="half" idx="2"/>
          </p:nvPr>
        </p:nvSpPr>
        <p:spPr>
          <a:xfrm>
            <a:off x="5494169" y="2204994"/>
            <a:ext cx="4184034" cy="3880773"/>
          </a:xfrm>
        </p:spPr>
        <p:txBody>
          <a:bodyPr/>
          <a:lstStyle/>
          <a:p>
            <a:r>
              <a:rPr lang="en-US" b="1" dirty="0"/>
              <a:t>New York clustering results</a:t>
            </a:r>
            <a:endParaRPr lang="es-MX" b="1" dirty="0"/>
          </a:p>
        </p:txBody>
      </p:sp>
      <p:pic>
        <p:nvPicPr>
          <p:cNvPr id="4098" name="Picture 2" descr="cluster 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169" y="2758410"/>
            <a:ext cx="4153403" cy="328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cluster 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32" y="2758410"/>
            <a:ext cx="4132328" cy="328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2485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96983"/>
          </a:xfrm>
        </p:spPr>
        <p:txBody>
          <a:bodyPr>
            <a:noAutofit/>
          </a:bodyPr>
          <a:lstStyle/>
          <a:p>
            <a:pPr algn="just"/>
            <a:r>
              <a:rPr lang="es-MX" sz="5400" dirty="0" err="1" smtClean="0"/>
              <a:t>Conclusion</a:t>
            </a:r>
            <a:endParaRPr lang="es-MX" sz="5400" dirty="0"/>
          </a:p>
        </p:txBody>
      </p:sp>
      <p:sp>
        <p:nvSpPr>
          <p:cNvPr id="3" name="Marcador de contenido 2"/>
          <p:cNvSpPr>
            <a:spLocks noGrp="1"/>
          </p:cNvSpPr>
          <p:nvPr>
            <p:ph idx="1"/>
          </p:nvPr>
        </p:nvSpPr>
        <p:spPr/>
        <p:txBody>
          <a:bodyPr>
            <a:normAutofit lnSpcReduction="10000"/>
          </a:bodyPr>
          <a:lstStyle/>
          <a:p>
            <a:pPr marL="0" indent="0" algn="just">
              <a:buNone/>
            </a:pPr>
            <a:endParaRPr lang="es-MX" dirty="0"/>
          </a:p>
          <a:p>
            <a:pPr algn="just"/>
            <a:r>
              <a:rPr lang="en-US" dirty="0"/>
              <a:t>Purpose of this project was to identify the similarities and differences between the city of New York and the city of Toronto, a task that was not simple due to the large number of factors that can influence the outcome in addition to the vision and purpose have when analyzing the data. As a result of this project we can conclude that despite the geographic differences between the two cities together with the population difference, we were able to successfully segment both cities into eight clusters which show us remarkable characteristics that the neighborhoods between both cities share, mainly for the most common places that thanks at foursquare we have been able to recover.</a:t>
            </a:r>
            <a:endParaRPr lang="es-MX" dirty="0"/>
          </a:p>
          <a:p>
            <a:pPr algn="just"/>
            <a:r>
              <a:rPr lang="en-US" dirty="0"/>
              <a:t>I hope this notebook is useful to someone who aspires to visit or live in either of the two New York or Toronto cities, or even to someone who has a business interest.</a:t>
            </a:r>
            <a:endParaRPr lang="es-MX" dirty="0"/>
          </a:p>
          <a:p>
            <a:endParaRPr lang="es-MX" dirty="0"/>
          </a:p>
        </p:txBody>
      </p:sp>
    </p:spTree>
    <p:extLst>
      <p:ext uri="{BB962C8B-B14F-4D97-AF65-F5344CB8AC3E}">
        <p14:creationId xmlns:p14="http://schemas.microsoft.com/office/powerpoint/2010/main" val="441640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TotalTime>
  <Words>441</Words>
  <Application>Microsoft Office PowerPoint</Application>
  <PresentationFormat>Panorámica</PresentationFormat>
  <Paragraphs>30</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Wingdings 3</vt:lpstr>
      <vt:lpstr>Faceta</vt:lpstr>
      <vt:lpstr>    The Battle of Neighborhoods </vt:lpstr>
      <vt:lpstr>Manhattan  Vs. New York</vt:lpstr>
      <vt:lpstr>Data acquisition and cleaning</vt:lpstr>
      <vt:lpstr>Manhattan Vs. New York</vt:lpstr>
      <vt:lpstr>Manhattan Vs. New York</vt:lpstr>
      <vt:lpstr>Clustering Model   </vt:lpstr>
      <vt:lpstr>Clustering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SebastianT</dc:creator>
  <cp:lastModifiedBy>SebastianT</cp:lastModifiedBy>
  <cp:revision>5</cp:revision>
  <dcterms:created xsi:type="dcterms:W3CDTF">2020-03-11T07:09:31Z</dcterms:created>
  <dcterms:modified xsi:type="dcterms:W3CDTF">2020-03-11T07:39:58Z</dcterms:modified>
</cp:coreProperties>
</file>