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355" r:id="rId3"/>
    <p:sldId id="356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4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CCECFF"/>
    <a:srgbClr val="FFFF89"/>
    <a:srgbClr val="FFCCFF"/>
    <a:srgbClr val="339933"/>
    <a:srgbClr val="FF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58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76514-2412-48EC-8160-543BBC8BE13F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B2435-306D-43DB-A4E6-70F26AB481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666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94484"/>
            <a:ext cx="6858000" cy="1263316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9D86-AD47-474D-8353-A659234A42A1}" type="datetimeFigureOut">
              <a:rPr lang="ko-KR" altLang="en-US" smtClean="0"/>
              <a:t>2019-01-14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8D2D-4EDD-4709-942E-43A31633F2AD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192" y="6081834"/>
            <a:ext cx="3188484" cy="890093"/>
          </a:xfrm>
          <a:prstGeom prst="rect">
            <a:avLst/>
          </a:prstGeom>
        </p:spPr>
      </p:pic>
      <p:cxnSp>
        <p:nvCxnSpPr>
          <p:cNvPr id="10" name="직선 연결선 9"/>
          <p:cNvCxnSpPr/>
          <p:nvPr userDrawn="1"/>
        </p:nvCxnSpPr>
        <p:spPr>
          <a:xfrm>
            <a:off x="0" y="365126"/>
            <a:ext cx="9144000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 flipH="1">
            <a:off x="302294" y="0"/>
            <a:ext cx="10528" cy="685800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 userDrawn="1"/>
        </p:nvSpPr>
        <p:spPr>
          <a:xfrm>
            <a:off x="0" y="1442612"/>
            <a:ext cx="9144000" cy="975736"/>
          </a:xfrm>
          <a:prstGeom prst="rect">
            <a:avLst/>
          </a:prstGeom>
          <a:solidFill>
            <a:srgbClr val="92D050"/>
          </a:solidFill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0" y="1600200"/>
            <a:ext cx="9144000" cy="1792705"/>
          </a:xfrm>
          <a:prstGeom prst="rect">
            <a:avLst/>
          </a:prstGeom>
          <a:solidFill>
            <a:srgbClr val="00B050"/>
          </a:solidFill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206" y="421418"/>
            <a:ext cx="2581295" cy="5730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6077"/>
            <a:ext cx="7772400" cy="1913885"/>
          </a:xfrm>
        </p:spPr>
        <p:txBody>
          <a:bodyPr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429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9D86-AD47-474D-8353-A659234A42A1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8D2D-4EDD-4709-942E-43A31633F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074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9D86-AD47-474D-8353-A659234A42A1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8D2D-4EDD-4709-942E-43A31633F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839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37318"/>
            <a:ext cx="7886700" cy="99799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9D86-AD47-474D-8353-A659234A42A1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579BABCB-72A4-4245-AD44-8A2DEE65F69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921" y="6329011"/>
            <a:ext cx="1922102" cy="536571"/>
          </a:xfrm>
          <a:prstGeom prst="rect">
            <a:avLst/>
          </a:prstGeom>
        </p:spPr>
      </p:pic>
      <p:cxnSp>
        <p:nvCxnSpPr>
          <p:cNvPr id="15" name="직선 연결선 14"/>
          <p:cNvCxnSpPr/>
          <p:nvPr userDrawn="1"/>
        </p:nvCxnSpPr>
        <p:spPr>
          <a:xfrm>
            <a:off x="0" y="365126"/>
            <a:ext cx="9144000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 flipH="1">
            <a:off x="302294" y="0"/>
            <a:ext cx="10528" cy="685800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 flipV="1">
            <a:off x="628650" y="466816"/>
            <a:ext cx="0" cy="904787"/>
          </a:xfrm>
          <a:prstGeom prst="line">
            <a:avLst/>
          </a:prstGeom>
          <a:ln w="1016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 userDrawn="1"/>
        </p:nvSpPr>
        <p:spPr>
          <a:xfrm>
            <a:off x="445168" y="1588169"/>
            <a:ext cx="8578516" cy="4732088"/>
          </a:xfrm>
          <a:prstGeom prst="roundRect">
            <a:avLst>
              <a:gd name="adj" fmla="val 794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400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9D86-AD47-474D-8353-A659234A42A1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8D2D-4EDD-4709-942E-43A31633F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358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9D86-AD47-474D-8353-A659234A42A1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8D2D-4EDD-4709-942E-43A31633F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415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9D86-AD47-474D-8353-A659234A42A1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8D2D-4EDD-4709-942E-43A31633F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717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9D86-AD47-474D-8353-A659234A42A1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8D2D-4EDD-4709-942E-43A31633F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649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9D86-AD47-474D-8353-A659234A42A1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8D2D-4EDD-4709-942E-43A31633F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75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9D86-AD47-474D-8353-A659234A42A1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8D2D-4EDD-4709-942E-43A31633F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559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9D86-AD47-474D-8353-A659234A42A1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8D2D-4EDD-4709-942E-43A31633F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457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E9D86-AD47-474D-8353-A659234A42A1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48D2D-4EDD-4709-942E-43A31633F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921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youtube.com/watch?v=SY5ZN7xZxl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퍼셉트론</a:t>
            </a:r>
            <a:r>
              <a:rPr lang="en-US" altLang="ko-KR" dirty="0" smtClean="0">
                <a:solidFill>
                  <a:schemeClr val="bg1"/>
                </a:solidFill>
              </a:rPr>
              <a:t/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sz="3200" dirty="0" smtClean="0">
                <a:solidFill>
                  <a:schemeClr val="bg1"/>
                </a:solidFill>
              </a:rPr>
              <a:t>(</a:t>
            </a:r>
            <a:r>
              <a:rPr lang="en-US" altLang="ko-KR" sz="3200" dirty="0" smtClean="0">
                <a:solidFill>
                  <a:schemeClr val="bg1"/>
                </a:solidFill>
              </a:rPr>
              <a:t>Perceptron</a:t>
            </a:r>
            <a:r>
              <a:rPr lang="en-US" altLang="ko-KR" sz="3200" dirty="0" smtClean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2019.01.17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5030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4">
            <a:extLst>
              <a:ext uri="{FF2B5EF4-FFF2-40B4-BE49-F238E27FC236}">
                <a16:creationId xmlns:a16="http://schemas.microsoft.com/office/drawing/2014/main" id="{5ECABD6C-0ABF-4054-9E31-6991CFD22C64}"/>
              </a:ext>
            </a:extLst>
          </p:cNvPr>
          <p:cNvSpPr/>
          <p:nvPr/>
        </p:nvSpPr>
        <p:spPr>
          <a:xfrm>
            <a:off x="733095" y="684068"/>
            <a:ext cx="4140909" cy="504497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 smtClean="0"/>
              <a:t>Perceptron</a:t>
            </a:r>
            <a:endParaRPr lang="ko-KR" alt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560966" y="1928365"/>
            <a:ext cx="5796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[ </a:t>
            </a:r>
            <a:r>
              <a:rPr lang="ko-KR" altLang="en-US" b="1" dirty="0" err="1" smtClean="0"/>
              <a:t>퍼셉트론을</a:t>
            </a:r>
            <a:r>
              <a:rPr lang="ko-KR" altLang="en-US" b="1" dirty="0" smtClean="0"/>
              <a:t> 통한 논리회로 구현</a:t>
            </a:r>
            <a:r>
              <a:rPr lang="en-US" altLang="ko-KR" b="1" dirty="0" smtClean="0"/>
              <a:t> ]</a:t>
            </a:r>
            <a:endParaRPr lang="en-US" altLang="ko-KR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95" y="2515093"/>
            <a:ext cx="8162925" cy="33623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942897" y="6372293"/>
            <a:ext cx="46876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[ </a:t>
            </a:r>
            <a:r>
              <a:rPr lang="ko-KR" altLang="en-US" sz="1200" dirty="0" smtClean="0"/>
              <a:t>이미지 </a:t>
            </a:r>
            <a:r>
              <a:rPr lang="ko-KR" altLang="en-US" sz="1100" dirty="0" smtClean="0"/>
              <a:t>출처 </a:t>
            </a:r>
            <a:r>
              <a:rPr lang="en-US" altLang="ko-KR" sz="1100" dirty="0"/>
              <a:t>: https://www.youtube.com/watch?v=xMRKQBbHOzA </a:t>
            </a:r>
            <a:r>
              <a:rPr lang="en-US" altLang="ko-KR" sz="1200" b="1" dirty="0" smtClean="0"/>
              <a:t>] 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032739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4">
            <a:extLst>
              <a:ext uri="{FF2B5EF4-FFF2-40B4-BE49-F238E27FC236}">
                <a16:creationId xmlns:a16="http://schemas.microsoft.com/office/drawing/2014/main" id="{5ECABD6C-0ABF-4054-9E31-6991CFD22C64}"/>
              </a:ext>
            </a:extLst>
          </p:cNvPr>
          <p:cNvSpPr/>
          <p:nvPr/>
        </p:nvSpPr>
        <p:spPr>
          <a:xfrm>
            <a:off x="733095" y="684068"/>
            <a:ext cx="4140909" cy="504497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 smtClean="0"/>
              <a:t>Perceptron</a:t>
            </a:r>
            <a:endParaRPr lang="ko-KR" alt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560966" y="1928365"/>
            <a:ext cx="5796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[ </a:t>
            </a:r>
            <a:r>
              <a:rPr lang="ko-KR" altLang="en-US" b="1" dirty="0" smtClean="0"/>
              <a:t>다층 </a:t>
            </a:r>
            <a:r>
              <a:rPr lang="ko-KR" altLang="en-US" b="1" dirty="0" err="1" smtClean="0"/>
              <a:t>퍼셉트론</a:t>
            </a:r>
            <a:r>
              <a:rPr lang="en-US" altLang="ko-KR" b="1" dirty="0" smtClean="0"/>
              <a:t> ]</a:t>
            </a:r>
            <a:endParaRPr lang="en-US" altLang="ko-KR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33095" y="2420944"/>
            <a:ext cx="78299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: </a:t>
            </a:r>
            <a:r>
              <a:rPr lang="ko-KR" altLang="en-US" sz="1500" dirty="0" smtClean="0"/>
              <a:t>둘 이상</a:t>
            </a:r>
            <a:r>
              <a:rPr lang="ko-KR" altLang="en-US" sz="1500" dirty="0" smtClean="0"/>
              <a:t>의 단층 </a:t>
            </a:r>
            <a:r>
              <a:rPr lang="ko-KR" altLang="en-US" sz="1500" dirty="0" err="1" smtClean="0"/>
              <a:t>퍼셉트론의</a:t>
            </a:r>
            <a:r>
              <a:rPr lang="ko-KR" altLang="en-US" sz="1500" dirty="0" smtClean="0"/>
              <a:t> 중첩</a:t>
            </a:r>
            <a:r>
              <a:rPr lang="en-US" altLang="ko-KR" sz="1500" dirty="0" smtClean="0"/>
              <a:t>.</a:t>
            </a:r>
          </a:p>
          <a:p>
            <a:endParaRPr lang="en-US" altLang="ko-KR" sz="500" dirty="0" smtClean="0"/>
          </a:p>
          <a:p>
            <a:r>
              <a:rPr lang="en-US" altLang="ko-KR" sz="1500" dirty="0" smtClean="0"/>
              <a:t>: </a:t>
            </a:r>
            <a:r>
              <a:rPr lang="ko-KR" altLang="en-US" sz="1500" dirty="0" smtClean="0"/>
              <a:t>이전 </a:t>
            </a:r>
            <a:r>
              <a:rPr lang="ko-KR" altLang="en-US" sz="1500" dirty="0" err="1" smtClean="0"/>
              <a:t>퍼셉트론의</a:t>
            </a:r>
            <a:r>
              <a:rPr lang="ko-KR" altLang="en-US" sz="1500" dirty="0" smtClean="0"/>
              <a:t> 결과 값</a:t>
            </a:r>
            <a:r>
              <a:rPr lang="en-US" altLang="ko-KR" sz="1500" dirty="0" smtClean="0"/>
              <a:t>(0</a:t>
            </a:r>
            <a:r>
              <a:rPr lang="ko-KR" altLang="en-US" sz="1500" dirty="0" smtClean="0"/>
              <a:t>또는</a:t>
            </a:r>
            <a:r>
              <a:rPr lang="en-US" altLang="ko-KR" sz="1500" dirty="0" smtClean="0"/>
              <a:t>1)</a:t>
            </a:r>
            <a:r>
              <a:rPr lang="ko-KR" altLang="en-US" sz="1500" dirty="0" smtClean="0"/>
              <a:t>을 현재의 </a:t>
            </a:r>
            <a:r>
              <a:rPr lang="ko-KR" altLang="en-US" sz="1500" dirty="0" err="1" smtClean="0"/>
              <a:t>퍼셉트론의</a:t>
            </a:r>
            <a:r>
              <a:rPr lang="ko-KR" altLang="en-US" sz="1500" dirty="0" smtClean="0"/>
              <a:t> 입력으로 주어 최종 결과값을 내보내는 것</a:t>
            </a:r>
            <a:r>
              <a:rPr lang="en-US" altLang="ko-KR" sz="1500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42897" y="6372293"/>
            <a:ext cx="46876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[ </a:t>
            </a:r>
            <a:r>
              <a:rPr lang="ko-KR" altLang="en-US" sz="1200" dirty="0" smtClean="0"/>
              <a:t>이미지 </a:t>
            </a:r>
            <a:r>
              <a:rPr lang="ko-KR" altLang="en-US" sz="1100" dirty="0" smtClean="0"/>
              <a:t>출처 </a:t>
            </a:r>
            <a:r>
              <a:rPr lang="en-US" altLang="ko-KR" sz="1100" dirty="0"/>
              <a:t>: </a:t>
            </a:r>
            <a:r>
              <a:rPr lang="en-US" altLang="ko-KR" sz="1100" dirty="0">
                <a:hlinkClick r:id="rId2"/>
              </a:rPr>
              <a:t>https://</a:t>
            </a:r>
            <a:r>
              <a:rPr lang="en-US" altLang="ko-KR" sz="1100" dirty="0" smtClean="0">
                <a:hlinkClick r:id="rId2"/>
              </a:rPr>
              <a:t>www.youtube.com/watch?v=SY5ZN7xZxlg</a:t>
            </a:r>
            <a:r>
              <a:rPr lang="en-US" altLang="ko-KR" sz="1100" dirty="0" smtClean="0"/>
              <a:t> </a:t>
            </a:r>
            <a:r>
              <a:rPr lang="en-US" altLang="ko-KR" sz="1200" b="1" dirty="0" smtClean="0"/>
              <a:t>] </a:t>
            </a:r>
            <a:endParaRPr lang="ko-KR" altLang="en-US" sz="12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095" y="4519449"/>
            <a:ext cx="7829992" cy="12057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3095" y="3436883"/>
            <a:ext cx="70445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b="1" dirty="0" smtClean="0">
                <a:solidFill>
                  <a:srgbClr val="0066FF"/>
                </a:solidFill>
              </a:rPr>
              <a:t>다층 </a:t>
            </a:r>
            <a:r>
              <a:rPr lang="ko-KR" altLang="en-US" sz="1500" b="1" dirty="0" err="1" smtClean="0">
                <a:solidFill>
                  <a:srgbClr val="0066FF"/>
                </a:solidFill>
              </a:rPr>
              <a:t>퍼셉트론과</a:t>
            </a:r>
            <a:r>
              <a:rPr lang="ko-KR" altLang="en-US" sz="1500" b="1" dirty="0" smtClean="0">
                <a:solidFill>
                  <a:srgbClr val="0066FF"/>
                </a:solidFill>
              </a:rPr>
              <a:t> 분리</a:t>
            </a:r>
            <a:endParaRPr lang="en-US" altLang="ko-KR" sz="1500" b="1" dirty="0" smtClean="0">
              <a:solidFill>
                <a:srgbClr val="0066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500" b="1" dirty="0" smtClean="0">
              <a:solidFill>
                <a:srgbClr val="0066FF"/>
              </a:solidFill>
            </a:endParaRPr>
          </a:p>
          <a:p>
            <a:r>
              <a:rPr lang="en-US" altLang="ko-KR" sz="1500" dirty="0" smtClean="0"/>
              <a:t>   : N</a:t>
            </a:r>
            <a:r>
              <a:rPr lang="ko-KR" altLang="en-US" sz="1500" dirty="0" smtClean="0"/>
              <a:t>층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선형</a:t>
            </a:r>
            <a:r>
              <a:rPr lang="en-US" altLang="ko-KR" sz="1500" dirty="0" smtClean="0"/>
              <a:t>)</a:t>
            </a:r>
            <a:r>
              <a:rPr lang="ko-KR" altLang="en-US" sz="1500" dirty="0" err="1" smtClean="0"/>
              <a:t>퍼셉트론은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&lt;N+1&gt; </a:t>
            </a:r>
            <a:r>
              <a:rPr lang="ko-KR" altLang="en-US" sz="1500" dirty="0" smtClean="0"/>
              <a:t>공간을 구분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분리 가능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308094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모서리가 둥근 직사각형 4">
            <a:extLst>
              <a:ext uri="{FF2B5EF4-FFF2-40B4-BE49-F238E27FC236}">
                <a16:creationId xmlns:a16="http://schemas.microsoft.com/office/drawing/2014/main" id="{5ECABD6C-0ABF-4054-9E31-6991CFD22C64}"/>
              </a:ext>
            </a:extLst>
          </p:cNvPr>
          <p:cNvSpPr/>
          <p:nvPr/>
        </p:nvSpPr>
        <p:spPr>
          <a:xfrm>
            <a:off x="733095" y="684068"/>
            <a:ext cx="4140909" cy="504497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 smtClean="0"/>
              <a:t>Introduction</a:t>
            </a:r>
            <a:endParaRPr lang="ko-KR" altLang="en-US" sz="1600" dirty="0"/>
          </a:p>
        </p:txBody>
      </p:sp>
      <p:sp>
        <p:nvSpPr>
          <p:cNvPr id="4" name="순서도: 연결자 3"/>
          <p:cNvSpPr/>
          <p:nvPr/>
        </p:nvSpPr>
        <p:spPr>
          <a:xfrm>
            <a:off x="733095" y="2354317"/>
            <a:ext cx="3555126" cy="3610675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대체 처리 5"/>
          <p:cNvSpPr/>
          <p:nvPr/>
        </p:nvSpPr>
        <p:spPr>
          <a:xfrm>
            <a:off x="1654062" y="2474743"/>
            <a:ext cx="1713187" cy="441434"/>
          </a:xfrm>
          <a:prstGeom prst="flowChartAlternateProcess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4">
                    <a:lumMod val="75000"/>
                  </a:schemeClr>
                </a:solidFill>
              </a:rPr>
              <a:t>인공지능</a:t>
            </a:r>
            <a:endParaRPr lang="ko-KR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2" name="순서도: 연결자 21"/>
          <p:cNvSpPr/>
          <p:nvPr/>
        </p:nvSpPr>
        <p:spPr>
          <a:xfrm>
            <a:off x="1284480" y="3036603"/>
            <a:ext cx="2463851" cy="2502349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대체 처리 22"/>
          <p:cNvSpPr/>
          <p:nvPr/>
        </p:nvSpPr>
        <p:spPr>
          <a:xfrm>
            <a:off x="1654062" y="3257320"/>
            <a:ext cx="1713187" cy="441434"/>
          </a:xfrm>
          <a:prstGeom prst="flowChartAlternateProcess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0070C0"/>
                </a:solidFill>
              </a:rPr>
              <a:t>머신러닝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4" name="순서도: 연결자 23"/>
          <p:cNvSpPr/>
          <p:nvPr/>
        </p:nvSpPr>
        <p:spPr>
          <a:xfrm>
            <a:off x="1718519" y="3819180"/>
            <a:ext cx="1584272" cy="1520075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대체 처리 36"/>
          <p:cNvSpPr/>
          <p:nvPr/>
        </p:nvSpPr>
        <p:spPr>
          <a:xfrm>
            <a:off x="1654062" y="4287777"/>
            <a:ext cx="1713187" cy="441434"/>
          </a:xfrm>
          <a:prstGeom prst="flowChartAlternateProcess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accent6">
                    <a:lumMod val="75000"/>
                  </a:schemeClr>
                </a:solidFill>
              </a:rPr>
              <a:t>딥러닝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81022" y="2342337"/>
            <a:ext cx="389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[ </a:t>
            </a:r>
            <a:r>
              <a:rPr lang="ko-KR" altLang="en-US" b="1" dirty="0" smtClean="0"/>
              <a:t>인공지능</a:t>
            </a:r>
            <a:r>
              <a:rPr lang="en-US" altLang="ko-KR" b="1" dirty="0" smtClean="0"/>
              <a:t>(Artificial Intelligence)]</a:t>
            </a:r>
            <a:endParaRPr lang="en-US" altLang="ko-KR" b="1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4874004" y="2760424"/>
            <a:ext cx="40952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: </a:t>
            </a:r>
            <a:r>
              <a:rPr lang="ko-KR" altLang="en-US" sz="1500" dirty="0" smtClean="0"/>
              <a:t>특정분야를 지칭하는 것이 아닌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지능적 요소가 포함된 기술을 총칭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  <p:sp>
        <p:nvSpPr>
          <p:cNvPr id="41" name="TextBox 40"/>
          <p:cNvSpPr txBox="1"/>
          <p:nvPr/>
        </p:nvSpPr>
        <p:spPr>
          <a:xfrm>
            <a:off x="4681022" y="3534380"/>
            <a:ext cx="389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[ </a:t>
            </a:r>
            <a:r>
              <a:rPr lang="ko-KR" altLang="en-US" b="1" dirty="0" err="1" smtClean="0"/>
              <a:t>머신러닝</a:t>
            </a:r>
            <a:r>
              <a:rPr lang="en-US" altLang="ko-KR" b="1" dirty="0" smtClean="0"/>
              <a:t>(Machine Learning)]</a:t>
            </a:r>
            <a:endParaRPr lang="en-US" altLang="ko-KR" b="1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4874004" y="3952467"/>
            <a:ext cx="426999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: </a:t>
            </a:r>
            <a:r>
              <a:rPr lang="en-US" altLang="ko-KR" sz="1500" dirty="0" smtClean="0"/>
              <a:t>‘</a:t>
            </a:r>
            <a:r>
              <a:rPr lang="ko-KR" altLang="en-US" sz="1500" dirty="0" smtClean="0"/>
              <a:t>데이터</a:t>
            </a:r>
            <a:r>
              <a:rPr lang="en-US" altLang="ko-KR" sz="1500" dirty="0" smtClean="0"/>
              <a:t>’</a:t>
            </a:r>
            <a:r>
              <a:rPr lang="ko-KR" altLang="en-US" sz="1500" dirty="0" smtClean="0"/>
              <a:t>에서 </a:t>
            </a:r>
            <a:r>
              <a:rPr lang="en-US" altLang="ko-KR" sz="1500" dirty="0" smtClean="0"/>
              <a:t>‘</a:t>
            </a:r>
            <a:r>
              <a:rPr lang="ko-KR" altLang="en-US" sz="1500" dirty="0" smtClean="0"/>
              <a:t>모델</a:t>
            </a:r>
            <a:r>
              <a:rPr lang="en-US" altLang="ko-KR" sz="1500" dirty="0" smtClean="0"/>
              <a:t>＇</a:t>
            </a:r>
            <a:r>
              <a:rPr lang="ko-KR" altLang="en-US" sz="1500" dirty="0" smtClean="0"/>
              <a:t>을 스스로 찾아내는 기법</a:t>
            </a:r>
            <a:r>
              <a:rPr lang="en-US" altLang="ko-KR" sz="1500" dirty="0" smtClean="0"/>
              <a:t>.</a:t>
            </a:r>
          </a:p>
          <a:p>
            <a:r>
              <a:rPr lang="en-US" altLang="ko-KR" sz="1500" dirty="0" smtClean="0"/>
              <a:t>: </a:t>
            </a:r>
            <a:r>
              <a:rPr lang="ko-KR" altLang="en-US" sz="1500" dirty="0" smtClean="0"/>
              <a:t>지도 학습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비지도 학습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강화 학습이 대표적</a:t>
            </a:r>
            <a:endParaRPr lang="ko-KR" altLang="en-US" sz="1500" dirty="0"/>
          </a:p>
        </p:txBody>
      </p:sp>
      <p:sp>
        <p:nvSpPr>
          <p:cNvPr id="43" name="TextBox 42"/>
          <p:cNvSpPr txBox="1"/>
          <p:nvPr/>
        </p:nvSpPr>
        <p:spPr>
          <a:xfrm>
            <a:off x="4681022" y="4969923"/>
            <a:ext cx="389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[ </a:t>
            </a:r>
            <a:r>
              <a:rPr lang="ko-KR" altLang="en-US" b="1" dirty="0" err="1"/>
              <a:t>딥</a:t>
            </a:r>
            <a:r>
              <a:rPr lang="ko-KR" altLang="en-US" b="1" dirty="0" err="1" smtClean="0"/>
              <a:t>러닝</a:t>
            </a:r>
            <a:r>
              <a:rPr lang="en-US" altLang="ko-KR" b="1" dirty="0" smtClean="0"/>
              <a:t>(Machine Learning)]</a:t>
            </a:r>
            <a:endParaRPr lang="en-US" altLang="ko-KR" b="1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4874004" y="5388010"/>
            <a:ext cx="40952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:</a:t>
            </a:r>
            <a:r>
              <a:rPr lang="ko-KR" altLang="en-US" sz="1500" dirty="0"/>
              <a:t> </a:t>
            </a:r>
            <a:r>
              <a:rPr lang="ko-KR" altLang="en-US" sz="1500" dirty="0" smtClean="0"/>
              <a:t>심층 신경망을 이용한 </a:t>
            </a:r>
            <a:r>
              <a:rPr lang="ko-KR" altLang="en-US" sz="1500" dirty="0" err="1" smtClean="0"/>
              <a:t>머신러닝</a:t>
            </a:r>
            <a:r>
              <a:rPr lang="ko-KR" altLang="en-US" sz="1500" dirty="0" smtClean="0"/>
              <a:t> 기법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60938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4">
            <a:extLst>
              <a:ext uri="{FF2B5EF4-FFF2-40B4-BE49-F238E27FC236}">
                <a16:creationId xmlns:a16="http://schemas.microsoft.com/office/drawing/2014/main" id="{5ECABD6C-0ABF-4054-9E31-6991CFD22C64}"/>
              </a:ext>
            </a:extLst>
          </p:cNvPr>
          <p:cNvSpPr/>
          <p:nvPr/>
        </p:nvSpPr>
        <p:spPr>
          <a:xfrm>
            <a:off x="733095" y="684068"/>
            <a:ext cx="4140909" cy="504497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 smtClean="0"/>
              <a:t>Machine Learning</a:t>
            </a:r>
            <a:endParaRPr lang="ko-KR" alt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560966" y="1928365"/>
            <a:ext cx="5796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[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지도 학습</a:t>
            </a:r>
            <a:r>
              <a:rPr lang="en-US" altLang="ko-KR" b="1" dirty="0" smtClean="0"/>
              <a:t>(Supervised Learning) ]</a:t>
            </a:r>
            <a:endParaRPr lang="en-US" altLang="ko-KR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33095" y="2420944"/>
            <a:ext cx="782999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: </a:t>
            </a:r>
            <a:r>
              <a:rPr lang="ko-KR" altLang="en-US" sz="1500" dirty="0" smtClean="0"/>
              <a:t>데이터와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그에 대응되는 예측 결과 값</a:t>
            </a:r>
            <a:r>
              <a:rPr lang="en-US" altLang="ko-KR" sz="1500" dirty="0" smtClean="0"/>
              <a:t>(Label)</a:t>
            </a:r>
            <a:r>
              <a:rPr lang="ko-KR" altLang="en-US" sz="1500" dirty="0" smtClean="0"/>
              <a:t>을 투입하여 서로간의 관계를 학습하고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해당 데이터와 일치 또는 유사한 데이터가 입력되었을 때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학습시킨 관계에 따른 결과 값을 내도록 하는 것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/>
          </a:p>
          <a:p>
            <a:r>
              <a:rPr lang="en-US" altLang="ko-KR" sz="1500" dirty="0" smtClean="0"/>
              <a:t>Ex) </a:t>
            </a:r>
            <a:r>
              <a:rPr lang="ko-KR" altLang="en-US" sz="1500" dirty="0" smtClean="0"/>
              <a:t>스팸메일 자동 처리 시스템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음악 검색 서비스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언어 번역기 </a:t>
            </a:r>
            <a:r>
              <a:rPr lang="en-US" altLang="ko-KR" sz="1500" dirty="0" smtClean="0"/>
              <a:t>,,,</a:t>
            </a:r>
            <a:endParaRPr lang="en-US" altLang="ko-KR" sz="1500" dirty="0" smtClean="0"/>
          </a:p>
        </p:txBody>
      </p:sp>
      <p:sp>
        <p:nvSpPr>
          <p:cNvPr id="6" name="순서도: 처리 5"/>
          <p:cNvSpPr/>
          <p:nvPr/>
        </p:nvSpPr>
        <p:spPr>
          <a:xfrm>
            <a:off x="733095" y="1867986"/>
            <a:ext cx="615059" cy="441434"/>
          </a:xfrm>
          <a:prstGeom prst="flowChartProcess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처리 6"/>
          <p:cNvSpPr/>
          <p:nvPr/>
        </p:nvSpPr>
        <p:spPr>
          <a:xfrm>
            <a:off x="2989384" y="2393245"/>
            <a:ext cx="1735015" cy="326509"/>
          </a:xfrm>
          <a:prstGeom prst="flowChartProcess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298275" y="3757885"/>
            <a:ext cx="6852248" cy="5955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rgbClr val="FF0000"/>
                </a:solidFill>
              </a:rPr>
              <a:t>학습하려는 데이터의 결과가 미리 주어져 있어서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Input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과 비교하며 학습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401568" y="4876801"/>
            <a:ext cx="1456391" cy="679938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Data, Label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614814" y="4595446"/>
            <a:ext cx="1008683" cy="2813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881405" y="5257162"/>
            <a:ext cx="113713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4053712" y="4876801"/>
            <a:ext cx="1456391" cy="679938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MODEL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5510103" y="5257162"/>
            <a:ext cx="113713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6694132" y="4876801"/>
            <a:ext cx="1456391" cy="679938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OUTPUT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>
            <a:stCxn id="9" idx="2"/>
          </p:cNvCxnSpPr>
          <p:nvPr/>
        </p:nvCxnSpPr>
        <p:spPr>
          <a:xfrm>
            <a:off x="2129764" y="5556739"/>
            <a:ext cx="0" cy="281355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498933" y="5556739"/>
            <a:ext cx="0" cy="281355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129764" y="5838094"/>
            <a:ext cx="5369169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70271" y="5898123"/>
            <a:ext cx="5466790" cy="33855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입력된 레이블</a:t>
            </a:r>
            <a:r>
              <a:rPr lang="en-US" altLang="ko-KR" sz="1600" dirty="0" smtClean="0"/>
              <a:t>(Label)</a:t>
            </a:r>
            <a:r>
              <a:rPr lang="ko-KR" altLang="en-US" sz="1600" dirty="0" smtClean="0"/>
              <a:t>과 결과값</a:t>
            </a:r>
            <a:r>
              <a:rPr lang="en-US" altLang="ko-KR" sz="1600" dirty="0" smtClean="0"/>
              <a:t>(Output)</a:t>
            </a:r>
            <a:r>
              <a:rPr lang="ko-KR" altLang="en-US" sz="1600" dirty="0" smtClean="0"/>
              <a:t>의 차이를 최소화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8811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4">
            <a:extLst>
              <a:ext uri="{FF2B5EF4-FFF2-40B4-BE49-F238E27FC236}">
                <a16:creationId xmlns:a16="http://schemas.microsoft.com/office/drawing/2014/main" id="{5ECABD6C-0ABF-4054-9E31-6991CFD22C64}"/>
              </a:ext>
            </a:extLst>
          </p:cNvPr>
          <p:cNvSpPr/>
          <p:nvPr/>
        </p:nvSpPr>
        <p:spPr>
          <a:xfrm>
            <a:off x="733095" y="684068"/>
            <a:ext cx="4140909" cy="504497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 smtClean="0"/>
              <a:t>Machine Learning</a:t>
            </a:r>
            <a:endParaRPr lang="ko-KR" alt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560966" y="1928365"/>
            <a:ext cx="5796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[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비지도 학습</a:t>
            </a:r>
            <a:r>
              <a:rPr lang="en-US" altLang="ko-KR" b="1" dirty="0" smtClean="0"/>
              <a:t>(Unsupervised Learning) ]</a:t>
            </a:r>
            <a:endParaRPr lang="en-US" altLang="ko-KR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33095" y="2420944"/>
            <a:ext cx="782999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:</a:t>
            </a:r>
            <a:r>
              <a:rPr lang="ko-KR" altLang="en-US" sz="1500" dirty="0" smtClean="0"/>
              <a:t>결과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값이 없는 데이터들을 입력하여 각각의 데이터들에 내재된 속성을 기반으로 분류 등 학습을 하고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새로운 데이터가 입력되었을 때 해당 데이터의 내제된 </a:t>
            </a:r>
            <a:r>
              <a:rPr lang="ko-KR" altLang="en-US" sz="1500" dirty="0" smtClean="0"/>
              <a:t>속성에 따라 학습된 결과를 도출 하는 것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/>
          </a:p>
          <a:p>
            <a:r>
              <a:rPr lang="en-US" altLang="ko-KR" sz="1500" dirty="0" smtClean="0"/>
              <a:t>Ex) </a:t>
            </a:r>
            <a:r>
              <a:rPr lang="ko-KR" altLang="en-US" sz="1500" dirty="0" smtClean="0"/>
              <a:t>이미지 검색 </a:t>
            </a:r>
            <a:r>
              <a:rPr lang="en-US" altLang="ko-KR" sz="1500" dirty="0" smtClean="0"/>
              <a:t>,,,</a:t>
            </a:r>
            <a:endParaRPr lang="en-US" altLang="ko-KR" sz="1500" dirty="0" smtClean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401568" y="4232036"/>
            <a:ext cx="1456391" cy="679938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614814" y="3950681"/>
            <a:ext cx="1008683" cy="2813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881405" y="4612397"/>
            <a:ext cx="113713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4053712" y="4232036"/>
            <a:ext cx="1456391" cy="679938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MODEL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5510103" y="4612397"/>
            <a:ext cx="113713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6694132" y="4232036"/>
            <a:ext cx="1456391" cy="679938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OUTPUT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>
            <a:stCxn id="9" idx="2"/>
          </p:cNvCxnSpPr>
          <p:nvPr/>
        </p:nvCxnSpPr>
        <p:spPr>
          <a:xfrm>
            <a:off x="2129764" y="4911974"/>
            <a:ext cx="0" cy="281355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498933" y="4911974"/>
            <a:ext cx="0" cy="281355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129764" y="5193329"/>
            <a:ext cx="5369169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70271" y="5253358"/>
            <a:ext cx="5466790" cy="58477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데이터의 내제된 특성</a:t>
            </a:r>
            <a:r>
              <a:rPr lang="en-US" altLang="ko-KR" sz="1600" dirty="0" smtClean="0"/>
              <a:t>(Feature)</a:t>
            </a:r>
            <a:r>
              <a:rPr lang="ko-KR" altLang="en-US" sz="1600" dirty="0" smtClean="0"/>
              <a:t>의 유사성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관련성을 바탕으로 학습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7223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4">
            <a:extLst>
              <a:ext uri="{FF2B5EF4-FFF2-40B4-BE49-F238E27FC236}">
                <a16:creationId xmlns:a16="http://schemas.microsoft.com/office/drawing/2014/main" id="{5ECABD6C-0ABF-4054-9E31-6991CFD22C64}"/>
              </a:ext>
            </a:extLst>
          </p:cNvPr>
          <p:cNvSpPr/>
          <p:nvPr/>
        </p:nvSpPr>
        <p:spPr>
          <a:xfrm>
            <a:off x="733095" y="684068"/>
            <a:ext cx="4140909" cy="504497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 smtClean="0"/>
              <a:t>Machine Learning</a:t>
            </a:r>
            <a:endParaRPr lang="ko-KR" alt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560966" y="1928365"/>
            <a:ext cx="5796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[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강화</a:t>
            </a:r>
            <a:r>
              <a:rPr lang="ko-KR" altLang="en-US" b="1" dirty="0" smtClean="0"/>
              <a:t> 학습</a:t>
            </a:r>
            <a:r>
              <a:rPr lang="en-US" altLang="ko-KR" b="1" dirty="0" smtClean="0"/>
              <a:t>(</a:t>
            </a:r>
            <a:r>
              <a:rPr lang="en-US" altLang="ko-KR" b="1" dirty="0" smtClean="0"/>
              <a:t>Reinforcement </a:t>
            </a:r>
            <a:r>
              <a:rPr lang="en-US" altLang="ko-KR" b="1" dirty="0" smtClean="0"/>
              <a:t>Learning) ]</a:t>
            </a:r>
            <a:endParaRPr lang="en-US" altLang="ko-KR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33095" y="2420944"/>
            <a:ext cx="782999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: </a:t>
            </a:r>
            <a:r>
              <a:rPr lang="ko-KR" altLang="en-US" sz="1500" dirty="0" smtClean="0"/>
              <a:t>에이전트</a:t>
            </a:r>
            <a:r>
              <a:rPr lang="en-US" altLang="ko-KR" sz="1500" dirty="0" smtClean="0"/>
              <a:t>(agent)</a:t>
            </a:r>
            <a:r>
              <a:rPr lang="ko-KR" altLang="en-US" sz="1500" dirty="0" smtClean="0"/>
              <a:t>가 특정 상태에 대한 반응으로서 행동</a:t>
            </a:r>
            <a:r>
              <a:rPr lang="en-US" altLang="ko-KR" sz="1500" dirty="0" smtClean="0"/>
              <a:t>(Action)</a:t>
            </a:r>
            <a:r>
              <a:rPr lang="ko-KR" altLang="en-US" sz="1500" dirty="0" smtClean="0"/>
              <a:t>을 내보내면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이에 따른 보상</a:t>
            </a:r>
            <a:r>
              <a:rPr lang="en-US" altLang="ko-KR" sz="1500" dirty="0" smtClean="0"/>
              <a:t>(reward) </a:t>
            </a:r>
            <a:r>
              <a:rPr lang="ko-KR" altLang="en-US" sz="1500" dirty="0" smtClean="0"/>
              <a:t>또는 벌칙</a:t>
            </a:r>
            <a:r>
              <a:rPr lang="en-US" altLang="ko-KR" sz="1500" dirty="0" smtClean="0"/>
              <a:t>(penalty)</a:t>
            </a:r>
            <a:r>
              <a:rPr lang="ko-KR" altLang="en-US" sz="1500" dirty="0" smtClean="0"/>
              <a:t>을 주어 달성하고자하는 목표 결과</a:t>
            </a:r>
            <a:r>
              <a:rPr lang="en-US" altLang="ko-KR" sz="1500" dirty="0" smtClean="0"/>
              <a:t>(action)</a:t>
            </a:r>
            <a:r>
              <a:rPr lang="ko-KR" altLang="en-US" sz="1500" dirty="0" smtClean="0"/>
              <a:t>를 내보내도록 학습하는 것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/>
          </a:p>
          <a:p>
            <a:r>
              <a:rPr lang="en-US" altLang="ko-KR" sz="1500" dirty="0" smtClean="0"/>
              <a:t>: </a:t>
            </a:r>
            <a:r>
              <a:rPr lang="ko-KR" altLang="en-US" sz="1500" dirty="0" smtClean="0"/>
              <a:t>가장 인간적이다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하지만 컴퓨터 구현에는 문제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한계가 존재해서 제한적으로 사용 중</a:t>
            </a:r>
            <a:r>
              <a:rPr lang="en-US" altLang="ko-KR" sz="1500" dirty="0" smtClean="0"/>
              <a:t>.</a:t>
            </a:r>
            <a:endParaRPr lang="en-US" altLang="ko-KR" sz="15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632296" y="3767240"/>
            <a:ext cx="4342740" cy="679938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Environment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52332" y="5662250"/>
            <a:ext cx="5466790" cy="58477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에이전트와 환경간의 주고받음</a:t>
            </a:r>
            <a:r>
              <a:rPr lang="en-US" altLang="ko-KR" sz="1600" dirty="0" smtClean="0"/>
              <a:t>(action/state, reward)</a:t>
            </a:r>
            <a:r>
              <a:rPr lang="ko-KR" altLang="en-US" sz="1600" dirty="0" smtClean="0"/>
              <a:t>을 통해 조성</a:t>
            </a:r>
            <a:r>
              <a:rPr lang="en-US" altLang="ko-KR" sz="1600" dirty="0" smtClean="0"/>
              <a:t>(shaping)</a:t>
            </a:r>
            <a:r>
              <a:rPr lang="ko-KR" altLang="en-US" sz="1600" dirty="0" smtClean="0"/>
              <a:t>하는 것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632296" y="4888528"/>
            <a:ext cx="4342740" cy="679938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Agent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이등변 삼각형 1"/>
          <p:cNvSpPr/>
          <p:nvPr/>
        </p:nvSpPr>
        <p:spPr>
          <a:xfrm>
            <a:off x="3289376" y="4501662"/>
            <a:ext cx="339975" cy="29308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/>
          <p:cNvSpPr/>
          <p:nvPr/>
        </p:nvSpPr>
        <p:spPr>
          <a:xfrm flipV="1">
            <a:off x="6077460" y="4501662"/>
            <a:ext cx="339975" cy="29308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05079" y="4451309"/>
            <a:ext cx="101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Action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57763" y="4451309"/>
            <a:ext cx="194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State / Reward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모서리가 접힌 도형 6"/>
          <p:cNvSpPr/>
          <p:nvPr/>
        </p:nvSpPr>
        <p:spPr>
          <a:xfrm>
            <a:off x="560966" y="3856892"/>
            <a:ext cx="1795372" cy="1570893"/>
          </a:xfrm>
          <a:prstGeom prst="foldedCorner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목표 값과 가까워지면 보상을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  <a:r>
              <a:rPr lang="ko-KR" altLang="en-US" sz="1500" dirty="0" smtClean="0">
                <a:solidFill>
                  <a:schemeClr val="tx1"/>
                </a:solidFill>
              </a:rPr>
              <a:t>그렇지 않으면 벌칙을</a:t>
            </a:r>
            <a:r>
              <a:rPr lang="en-US" altLang="ko-KR" sz="1500" dirty="0" smtClean="0">
                <a:solidFill>
                  <a:schemeClr val="tx1"/>
                </a:solidFill>
              </a:rPr>
              <a:t>,,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81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4">
            <a:extLst>
              <a:ext uri="{FF2B5EF4-FFF2-40B4-BE49-F238E27FC236}">
                <a16:creationId xmlns:a16="http://schemas.microsoft.com/office/drawing/2014/main" id="{5ECABD6C-0ABF-4054-9E31-6991CFD22C64}"/>
              </a:ext>
            </a:extLst>
          </p:cNvPr>
          <p:cNvSpPr/>
          <p:nvPr/>
        </p:nvSpPr>
        <p:spPr>
          <a:xfrm>
            <a:off x="733095" y="684068"/>
            <a:ext cx="4140909" cy="504497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 smtClean="0"/>
              <a:t>신경망과 인공 신경망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95" y="1849820"/>
            <a:ext cx="3671458" cy="211257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114097" y="3823899"/>
            <a:ext cx="30585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[ </a:t>
            </a:r>
            <a:r>
              <a:rPr lang="ko-KR" altLang="en-US" sz="1200" b="1" dirty="0" smtClean="0"/>
              <a:t>뉴런의 구조 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출처 </a:t>
            </a:r>
            <a:r>
              <a:rPr lang="en-US" altLang="ko-KR" sz="1100" dirty="0" smtClean="0"/>
              <a:t>: Wikipedia </a:t>
            </a:r>
            <a:r>
              <a:rPr lang="en-US" altLang="ko-KR" sz="1200" b="1" dirty="0" smtClean="0"/>
              <a:t>] </a:t>
            </a:r>
            <a:endParaRPr lang="ko-KR" altLang="en-US" sz="1200" b="1" dirty="0"/>
          </a:p>
        </p:txBody>
      </p:sp>
      <p:sp>
        <p:nvSpPr>
          <p:cNvPr id="6" name="직사각형 5"/>
          <p:cNvSpPr/>
          <p:nvPr/>
        </p:nvSpPr>
        <p:spPr>
          <a:xfrm>
            <a:off x="4874004" y="2091559"/>
            <a:ext cx="381168" cy="3468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874004" y="2722178"/>
            <a:ext cx="381168" cy="3468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874004" y="3351904"/>
            <a:ext cx="381168" cy="3468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207420" y="2091559"/>
            <a:ext cx="381168" cy="3468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207420" y="2722178"/>
            <a:ext cx="381168" cy="3468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207420" y="3351904"/>
            <a:ext cx="381168" cy="3468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540836" y="2091559"/>
            <a:ext cx="381168" cy="3468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540836" y="2722178"/>
            <a:ext cx="381168" cy="3468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7540836" y="3351904"/>
            <a:ext cx="381168" cy="3468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>
            <a:stCxn id="6" idx="3"/>
            <a:endCxn id="22" idx="1"/>
          </p:cNvCxnSpPr>
          <p:nvPr/>
        </p:nvCxnSpPr>
        <p:spPr>
          <a:xfrm>
            <a:off x="5255172" y="2264980"/>
            <a:ext cx="95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6" idx="3"/>
            <a:endCxn id="24" idx="1"/>
          </p:cNvCxnSpPr>
          <p:nvPr/>
        </p:nvCxnSpPr>
        <p:spPr>
          <a:xfrm>
            <a:off x="5255172" y="2264980"/>
            <a:ext cx="952248" cy="630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6" idx="3"/>
            <a:endCxn id="25" idx="1"/>
          </p:cNvCxnSpPr>
          <p:nvPr/>
        </p:nvCxnSpPr>
        <p:spPr>
          <a:xfrm>
            <a:off x="5255172" y="2264980"/>
            <a:ext cx="952248" cy="1260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8" idx="3"/>
            <a:endCxn id="22" idx="1"/>
          </p:cNvCxnSpPr>
          <p:nvPr/>
        </p:nvCxnSpPr>
        <p:spPr>
          <a:xfrm flipV="1">
            <a:off x="5255172" y="2264980"/>
            <a:ext cx="952248" cy="630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18" idx="3"/>
            <a:endCxn id="24" idx="1"/>
          </p:cNvCxnSpPr>
          <p:nvPr/>
        </p:nvCxnSpPr>
        <p:spPr>
          <a:xfrm>
            <a:off x="5255172" y="2895599"/>
            <a:ext cx="95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18" idx="3"/>
            <a:endCxn id="25" idx="1"/>
          </p:cNvCxnSpPr>
          <p:nvPr/>
        </p:nvCxnSpPr>
        <p:spPr>
          <a:xfrm>
            <a:off x="5255172" y="2895599"/>
            <a:ext cx="952248" cy="629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20" idx="3"/>
            <a:endCxn id="22" idx="1"/>
          </p:cNvCxnSpPr>
          <p:nvPr/>
        </p:nvCxnSpPr>
        <p:spPr>
          <a:xfrm flipV="1">
            <a:off x="5255172" y="2264980"/>
            <a:ext cx="952248" cy="1260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0" idx="3"/>
            <a:endCxn id="24" idx="1"/>
          </p:cNvCxnSpPr>
          <p:nvPr/>
        </p:nvCxnSpPr>
        <p:spPr>
          <a:xfrm flipV="1">
            <a:off x="5255172" y="2895599"/>
            <a:ext cx="952248" cy="629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20" idx="3"/>
            <a:endCxn id="25" idx="1"/>
          </p:cNvCxnSpPr>
          <p:nvPr/>
        </p:nvCxnSpPr>
        <p:spPr>
          <a:xfrm>
            <a:off x="5255172" y="3525325"/>
            <a:ext cx="95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22" idx="3"/>
            <a:endCxn id="26" idx="1"/>
          </p:cNvCxnSpPr>
          <p:nvPr/>
        </p:nvCxnSpPr>
        <p:spPr>
          <a:xfrm>
            <a:off x="6588588" y="2264980"/>
            <a:ext cx="95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22" idx="3"/>
            <a:endCxn id="27" idx="1"/>
          </p:cNvCxnSpPr>
          <p:nvPr/>
        </p:nvCxnSpPr>
        <p:spPr>
          <a:xfrm>
            <a:off x="6588588" y="2264980"/>
            <a:ext cx="952248" cy="630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22" idx="3"/>
            <a:endCxn id="28" idx="1"/>
          </p:cNvCxnSpPr>
          <p:nvPr/>
        </p:nvCxnSpPr>
        <p:spPr>
          <a:xfrm>
            <a:off x="6588588" y="2264980"/>
            <a:ext cx="952248" cy="1260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24" idx="3"/>
            <a:endCxn id="27" idx="1"/>
          </p:cNvCxnSpPr>
          <p:nvPr/>
        </p:nvCxnSpPr>
        <p:spPr>
          <a:xfrm>
            <a:off x="6588588" y="2895599"/>
            <a:ext cx="95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24" idx="3"/>
            <a:endCxn id="26" idx="1"/>
          </p:cNvCxnSpPr>
          <p:nvPr/>
        </p:nvCxnSpPr>
        <p:spPr>
          <a:xfrm flipV="1">
            <a:off x="6588588" y="2264980"/>
            <a:ext cx="952248" cy="630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24" idx="3"/>
            <a:endCxn id="28" idx="1"/>
          </p:cNvCxnSpPr>
          <p:nvPr/>
        </p:nvCxnSpPr>
        <p:spPr>
          <a:xfrm>
            <a:off x="6588588" y="2895599"/>
            <a:ext cx="952248" cy="629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25" idx="3"/>
            <a:endCxn id="26" idx="1"/>
          </p:cNvCxnSpPr>
          <p:nvPr/>
        </p:nvCxnSpPr>
        <p:spPr>
          <a:xfrm flipV="1">
            <a:off x="6588588" y="2264980"/>
            <a:ext cx="952248" cy="1260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25" idx="3"/>
            <a:endCxn id="27" idx="1"/>
          </p:cNvCxnSpPr>
          <p:nvPr/>
        </p:nvCxnSpPr>
        <p:spPr>
          <a:xfrm flipV="1">
            <a:off x="6588588" y="2895599"/>
            <a:ext cx="952248" cy="629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25" idx="3"/>
            <a:endCxn id="28" idx="1"/>
          </p:cNvCxnSpPr>
          <p:nvPr/>
        </p:nvCxnSpPr>
        <p:spPr>
          <a:xfrm>
            <a:off x="6588588" y="3525325"/>
            <a:ext cx="95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7922004" y="2264980"/>
            <a:ext cx="95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7922004" y="2895599"/>
            <a:ext cx="95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7922004" y="3525325"/>
            <a:ext cx="95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874004" y="3823899"/>
            <a:ext cx="30585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[ </a:t>
            </a:r>
            <a:r>
              <a:rPr lang="ko-KR" altLang="en-US" sz="1200" b="1" dirty="0" smtClean="0"/>
              <a:t>인공 신경망 </a:t>
            </a:r>
            <a:r>
              <a:rPr lang="en-US" altLang="ko-KR" sz="1200" b="1" dirty="0" smtClean="0"/>
              <a:t>] </a:t>
            </a:r>
            <a:endParaRPr lang="ko-KR" altLang="en-US" sz="12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851338" y="4340772"/>
            <a:ext cx="8022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/>
              <a:t>* </a:t>
            </a:r>
            <a:r>
              <a:rPr lang="ko-KR" altLang="en-US" sz="1500" b="1" dirty="0" smtClean="0"/>
              <a:t>신경망</a:t>
            </a:r>
            <a:r>
              <a:rPr lang="ko-KR" altLang="en-US" sz="1500" dirty="0" smtClean="0"/>
              <a:t> </a:t>
            </a:r>
            <a:endParaRPr lang="en-US" altLang="ko-KR" sz="1500" dirty="0" smtClean="0"/>
          </a:p>
          <a:p>
            <a:endParaRPr lang="en-US" altLang="ko-KR" sz="900" dirty="0"/>
          </a:p>
          <a:p>
            <a:r>
              <a:rPr lang="en-US" altLang="ko-KR" sz="1500" dirty="0" smtClean="0"/>
              <a:t>: </a:t>
            </a:r>
            <a:r>
              <a:rPr lang="ko-KR" altLang="en-US" sz="1500" dirty="0" smtClean="0"/>
              <a:t> 자극이 주어짐 ▶ 일정 수준 이상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역치</a:t>
            </a:r>
            <a:r>
              <a:rPr lang="en-US" altLang="ko-KR" sz="1500" dirty="0" smtClean="0"/>
              <a:t>)</a:t>
            </a:r>
            <a:r>
              <a:rPr lang="ko-KR" altLang="en-US" sz="1500" dirty="0" smtClean="0"/>
              <a:t>에 도달 ▶ 화학물질을 통해 다음 뉴런을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활성화</a:t>
            </a:r>
            <a:endParaRPr lang="ko-KR" altLang="en-US" sz="1500" dirty="0"/>
          </a:p>
        </p:txBody>
      </p:sp>
      <p:sp>
        <p:nvSpPr>
          <p:cNvPr id="69" name="TextBox 68"/>
          <p:cNvSpPr txBox="1"/>
          <p:nvPr/>
        </p:nvSpPr>
        <p:spPr>
          <a:xfrm>
            <a:off x="851338" y="5145461"/>
            <a:ext cx="8022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/>
              <a:t>* </a:t>
            </a:r>
            <a:r>
              <a:rPr lang="ko-KR" altLang="en-US" sz="1500" b="1" dirty="0" smtClean="0"/>
              <a:t>인공 신경망</a:t>
            </a:r>
            <a:r>
              <a:rPr lang="ko-KR" altLang="en-US" sz="1500" dirty="0" smtClean="0"/>
              <a:t> </a:t>
            </a:r>
            <a:endParaRPr lang="en-US" altLang="ko-KR" sz="1500" dirty="0" smtClean="0"/>
          </a:p>
          <a:p>
            <a:endParaRPr lang="en-US" altLang="ko-KR" sz="900" dirty="0"/>
          </a:p>
          <a:p>
            <a:r>
              <a:rPr lang="en-US" altLang="ko-KR" sz="1500" dirty="0" smtClean="0"/>
              <a:t>: </a:t>
            </a:r>
            <a:r>
              <a:rPr lang="ko-KR" altLang="en-US" sz="1500" dirty="0" smtClean="0"/>
              <a:t>데이터가 주어짐 ▶ 가중치를 곱함 </a:t>
            </a:r>
            <a:r>
              <a:rPr lang="en-US" altLang="ko-KR" sz="1500" dirty="0" smtClean="0"/>
              <a:t>/ </a:t>
            </a:r>
            <a:r>
              <a:rPr lang="ko-KR" altLang="en-US" sz="1500" dirty="0" smtClean="0"/>
              <a:t>활성화 함수 ▶ 다음 계층에게 연산 된 데이터를 전달</a:t>
            </a:r>
            <a:endParaRPr lang="ko-KR" altLang="en-US" sz="1500" dirty="0"/>
          </a:p>
        </p:txBody>
      </p:sp>
      <p:sp>
        <p:nvSpPr>
          <p:cNvPr id="70" name="순서도: 처리 69"/>
          <p:cNvSpPr/>
          <p:nvPr/>
        </p:nvSpPr>
        <p:spPr>
          <a:xfrm>
            <a:off x="2719469" y="5488894"/>
            <a:ext cx="2525196" cy="353943"/>
          </a:xfrm>
          <a:prstGeom prst="flowChartProcess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05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4">
            <a:extLst>
              <a:ext uri="{FF2B5EF4-FFF2-40B4-BE49-F238E27FC236}">
                <a16:creationId xmlns:a16="http://schemas.microsoft.com/office/drawing/2014/main" id="{5ECABD6C-0ABF-4054-9E31-6991CFD22C64}"/>
              </a:ext>
            </a:extLst>
          </p:cNvPr>
          <p:cNvSpPr/>
          <p:nvPr/>
        </p:nvSpPr>
        <p:spPr>
          <a:xfrm>
            <a:off x="733095" y="684068"/>
            <a:ext cx="4140909" cy="504497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 smtClean="0"/>
              <a:t>Perceptron</a:t>
            </a:r>
            <a:endParaRPr lang="ko-KR" alt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560966" y="1928365"/>
            <a:ext cx="5796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[ </a:t>
            </a:r>
            <a:r>
              <a:rPr lang="ko-KR" altLang="en-US" b="1" dirty="0" smtClean="0"/>
              <a:t>정의</a:t>
            </a:r>
            <a:r>
              <a:rPr lang="en-US" altLang="ko-KR" b="1" dirty="0" smtClean="0"/>
              <a:t> ]</a:t>
            </a:r>
            <a:endParaRPr lang="en-US" altLang="ko-KR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33095" y="2420944"/>
            <a:ext cx="782999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: </a:t>
            </a:r>
            <a:r>
              <a:rPr lang="ko-KR" altLang="en-US" sz="1500" dirty="0" err="1" smtClean="0"/>
              <a:t>퍼셉트론은</a:t>
            </a:r>
            <a:r>
              <a:rPr lang="ko-KR" altLang="en-US" sz="1500" dirty="0" smtClean="0"/>
              <a:t> 인공 신경망의 한 종류로서</a:t>
            </a:r>
            <a:r>
              <a:rPr lang="en-US" altLang="ko-KR" sz="1500" dirty="0" smtClean="0"/>
              <a:t>, 1957</a:t>
            </a:r>
            <a:r>
              <a:rPr lang="ko-KR" altLang="en-US" sz="1500" dirty="0" smtClean="0"/>
              <a:t>년에 </a:t>
            </a:r>
            <a:r>
              <a:rPr lang="ko-KR" altLang="en-US" sz="1500" dirty="0" err="1" smtClean="0"/>
              <a:t>코넬</a:t>
            </a:r>
            <a:r>
              <a:rPr lang="ko-KR" altLang="en-US" sz="1500" dirty="0" smtClean="0"/>
              <a:t> 항공 연구소의 프랑크 </a:t>
            </a:r>
            <a:r>
              <a:rPr lang="ko-KR" altLang="en-US" sz="1500" dirty="0" err="1" smtClean="0"/>
              <a:t>로젠블라트에</a:t>
            </a:r>
            <a:r>
              <a:rPr lang="ko-KR" altLang="en-US" sz="1500" dirty="0" smtClean="0"/>
              <a:t> 의해 고안되었다</a:t>
            </a:r>
            <a:r>
              <a:rPr lang="en-US" altLang="ko-KR" sz="1500" dirty="0" smtClean="0"/>
              <a:t>.</a:t>
            </a:r>
          </a:p>
          <a:p>
            <a:r>
              <a:rPr lang="ko-KR" altLang="en-US" sz="1500" dirty="0" smtClean="0"/>
              <a:t> 이것은 가장 간단한 형태의 </a:t>
            </a:r>
            <a:r>
              <a:rPr lang="ko-KR" altLang="en-US" sz="1500" u="sng" dirty="0" err="1" smtClean="0"/>
              <a:t>피드</a:t>
            </a:r>
            <a:r>
              <a:rPr lang="ko-KR" altLang="en-US" sz="1500" u="sng" dirty="0" smtClean="0"/>
              <a:t> 포워드</a:t>
            </a:r>
            <a:r>
              <a:rPr lang="en-US" altLang="ko-KR" sz="1500" u="sng" dirty="0" smtClean="0"/>
              <a:t>(Feed Forward)</a:t>
            </a:r>
            <a:r>
              <a:rPr lang="ko-KR" altLang="en-US" sz="1500" u="sng" dirty="0" smtClean="0"/>
              <a:t>네트워크</a:t>
            </a:r>
            <a:r>
              <a:rPr lang="ko-KR" altLang="en-US" sz="1500" dirty="0" smtClean="0"/>
              <a:t>로도 볼 수 있다</a:t>
            </a:r>
            <a:r>
              <a:rPr lang="en-US" altLang="ko-KR" sz="1500" dirty="0" smtClean="0"/>
              <a:t>.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rcRect t="6754" b="6884"/>
          <a:stretch/>
        </p:blipFill>
        <p:spPr>
          <a:xfrm>
            <a:off x="2094930" y="4463140"/>
            <a:ext cx="6866773" cy="172650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095" y="3205774"/>
            <a:ext cx="3067928" cy="1274510"/>
          </a:xfrm>
          <a:prstGeom prst="rect">
            <a:avLst/>
          </a:prstGeom>
        </p:spPr>
      </p:pic>
      <p:cxnSp>
        <p:nvCxnSpPr>
          <p:cNvPr id="24" name="직선 연결선 23"/>
          <p:cNvCxnSpPr/>
          <p:nvPr/>
        </p:nvCxnSpPr>
        <p:spPr>
          <a:xfrm>
            <a:off x="4151586" y="4088524"/>
            <a:ext cx="0" cy="2186152"/>
          </a:xfrm>
          <a:prstGeom prst="line">
            <a:avLst/>
          </a:prstGeom>
          <a:ln w="381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7630510" y="4088524"/>
            <a:ext cx="0" cy="2186152"/>
          </a:xfrm>
          <a:prstGeom prst="line">
            <a:avLst/>
          </a:prstGeom>
          <a:ln w="381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63666" y="5936122"/>
            <a:ext cx="1413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&lt;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입력층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&gt;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75265" y="5936122"/>
            <a:ext cx="1413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solidFill>
                  <a:srgbClr val="FF0000"/>
                </a:solidFill>
              </a:rPr>
              <a:t>&lt;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연산층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&gt;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755176" y="5936122"/>
            <a:ext cx="1413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&lt;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결과층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&gt;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42897" y="6372293"/>
            <a:ext cx="46876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[ </a:t>
            </a:r>
            <a:r>
              <a:rPr lang="ko-KR" altLang="en-US" sz="1200" dirty="0" smtClean="0"/>
              <a:t>이미지 </a:t>
            </a:r>
            <a:r>
              <a:rPr lang="ko-KR" altLang="en-US" sz="1100" dirty="0" smtClean="0"/>
              <a:t>출처 </a:t>
            </a:r>
            <a:r>
              <a:rPr lang="en-US" altLang="ko-KR" sz="1100" dirty="0"/>
              <a:t>: https://www.youtube.com/watch?v=xMRKQBbHOzA </a:t>
            </a:r>
            <a:r>
              <a:rPr lang="en-US" altLang="ko-KR" sz="1200" dirty="0" smtClean="0"/>
              <a:t>]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13233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4">
            <a:extLst>
              <a:ext uri="{FF2B5EF4-FFF2-40B4-BE49-F238E27FC236}">
                <a16:creationId xmlns:a16="http://schemas.microsoft.com/office/drawing/2014/main" id="{5ECABD6C-0ABF-4054-9E31-6991CFD22C64}"/>
              </a:ext>
            </a:extLst>
          </p:cNvPr>
          <p:cNvSpPr/>
          <p:nvPr/>
        </p:nvSpPr>
        <p:spPr>
          <a:xfrm>
            <a:off x="733095" y="684068"/>
            <a:ext cx="4140909" cy="504497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 smtClean="0"/>
              <a:t>Perceptron</a:t>
            </a:r>
            <a:endParaRPr lang="ko-KR" alt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560966" y="1843406"/>
            <a:ext cx="5796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[ </a:t>
            </a:r>
            <a:r>
              <a:rPr lang="ko-KR" altLang="en-US" b="1" dirty="0" smtClean="0"/>
              <a:t>구조 및 절차</a:t>
            </a:r>
            <a:r>
              <a:rPr lang="en-US" altLang="ko-KR" b="1" dirty="0" smtClean="0"/>
              <a:t> ]</a:t>
            </a:r>
            <a:endParaRPr lang="en-US" altLang="ko-KR" b="1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111468" y="4049739"/>
            <a:ext cx="1456391" cy="869102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입력 값 입력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091153" y="4535276"/>
                <a:ext cx="152925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ko-KR" altLang="en-US" sz="1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ko-KR" altLang="en-US" sz="140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ko-KR" altLang="en-US" sz="1400" i="0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153" y="4535276"/>
                <a:ext cx="1529256" cy="215444"/>
              </a:xfrm>
              <a:prstGeom prst="rect">
                <a:avLst/>
              </a:prstGeom>
              <a:blipFill>
                <a:blip r:embed="rId2"/>
                <a:stretch>
                  <a:fillRect b="-3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/>
          <p:cNvCxnSpPr/>
          <p:nvPr/>
        </p:nvCxnSpPr>
        <p:spPr>
          <a:xfrm>
            <a:off x="2588879" y="4493236"/>
            <a:ext cx="49065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"/>
          <p:cNvSpPr/>
          <p:nvPr/>
        </p:nvSpPr>
        <p:spPr>
          <a:xfrm>
            <a:off x="3100552" y="4049739"/>
            <a:ext cx="1456391" cy="869102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설정된 가중치와 입력 값을 곱함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644001" y="4664770"/>
                <a:ext cx="44852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ko-KR" altLang="en-US" sz="140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𝜏</m:t>
                        </m:r>
                      </m:sup>
                    </m:sSup>
                    <m:r>
                      <a:rPr lang="ko-KR" altLang="en-US" sz="14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ko-KR" sz="1400" dirty="0" smtClean="0"/>
                  <a:t>)</a:t>
                </a:r>
                <a:endParaRPr lang="ko-KR" altLang="en-US" sz="1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001" y="4664770"/>
                <a:ext cx="448521" cy="215444"/>
              </a:xfrm>
              <a:prstGeom prst="rect">
                <a:avLst/>
              </a:prstGeom>
              <a:blipFill>
                <a:blip r:embed="rId3"/>
                <a:stretch>
                  <a:fillRect l="-19178" t="-25000" r="-24658" b="-47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/>
          <p:cNvCxnSpPr/>
          <p:nvPr/>
        </p:nvCxnSpPr>
        <p:spPr>
          <a:xfrm>
            <a:off x="4556943" y="4493236"/>
            <a:ext cx="49065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5043049" y="4049739"/>
            <a:ext cx="1456391" cy="869102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계산된 값을 더함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5258047" y="4591177"/>
                <a:ext cx="110850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en-US" sz="14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140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ko-KR" alt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ko-KR" altLang="en-US" sz="140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400" dirty="0" smtClean="0"/>
                  <a:t>)</a:t>
                </a:r>
                <a:endParaRPr lang="ko-KR" altLang="en-US" sz="14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047" y="4591177"/>
                <a:ext cx="1108509" cy="215444"/>
              </a:xfrm>
              <a:prstGeom prst="rect">
                <a:avLst/>
              </a:prstGeom>
              <a:blipFill>
                <a:blip r:embed="rId4"/>
                <a:stretch>
                  <a:fillRect l="-7735" t="-25714" r="-9392" b="-5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/>
          <p:cNvCxnSpPr/>
          <p:nvPr/>
        </p:nvCxnSpPr>
        <p:spPr>
          <a:xfrm>
            <a:off x="6499440" y="4493236"/>
            <a:ext cx="49065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6985546" y="4049739"/>
            <a:ext cx="1456391" cy="869102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활성화 함수를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적용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7690698" y="4936734"/>
            <a:ext cx="0" cy="3079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6985546" y="5244665"/>
            <a:ext cx="1456391" cy="869102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결과값 도출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5"/>
          <a:srcRect t="6754" b="6884"/>
          <a:stretch/>
        </p:blipFill>
        <p:spPr>
          <a:xfrm>
            <a:off x="1684630" y="2317066"/>
            <a:ext cx="6006068" cy="151009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942897" y="6372293"/>
            <a:ext cx="46876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[ </a:t>
            </a:r>
            <a:r>
              <a:rPr lang="ko-KR" altLang="en-US" sz="1200" dirty="0" smtClean="0"/>
              <a:t>이미지 </a:t>
            </a:r>
            <a:r>
              <a:rPr lang="ko-KR" altLang="en-US" sz="1100" dirty="0" smtClean="0"/>
              <a:t>출처 </a:t>
            </a:r>
            <a:r>
              <a:rPr lang="en-US" altLang="ko-KR" sz="1100" dirty="0"/>
              <a:t>: https://www.youtube.com/watch?v=xMRKQBbHOzA </a:t>
            </a:r>
            <a:r>
              <a:rPr lang="en-US" altLang="ko-KR" sz="1200" b="1" dirty="0" smtClean="0"/>
              <a:t>] 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450841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4">
            <a:extLst>
              <a:ext uri="{FF2B5EF4-FFF2-40B4-BE49-F238E27FC236}">
                <a16:creationId xmlns:a16="http://schemas.microsoft.com/office/drawing/2014/main" id="{5ECABD6C-0ABF-4054-9E31-6991CFD22C64}"/>
              </a:ext>
            </a:extLst>
          </p:cNvPr>
          <p:cNvSpPr/>
          <p:nvPr/>
        </p:nvSpPr>
        <p:spPr>
          <a:xfrm>
            <a:off x="733095" y="684068"/>
            <a:ext cx="4140909" cy="504497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 smtClean="0"/>
              <a:t>Perceptron</a:t>
            </a:r>
            <a:endParaRPr lang="ko-KR" alt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560966" y="1928365"/>
            <a:ext cx="5796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[ </a:t>
            </a:r>
            <a:r>
              <a:rPr lang="ko-KR" altLang="en-US" b="1" dirty="0" err="1" smtClean="0"/>
              <a:t>퍼셉트론을</a:t>
            </a:r>
            <a:r>
              <a:rPr lang="ko-KR" altLang="en-US" b="1" dirty="0" smtClean="0"/>
              <a:t> 통한 논리회로 구현</a:t>
            </a:r>
            <a:r>
              <a:rPr lang="en-US" altLang="ko-KR" b="1" dirty="0" smtClean="0"/>
              <a:t> ]</a:t>
            </a:r>
            <a:endParaRPr lang="en-US" altLang="ko-KR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560" y="2501158"/>
            <a:ext cx="4109303" cy="567869"/>
          </a:xfrm>
          <a:prstGeom prst="rect">
            <a:avLst/>
          </a:prstGeom>
        </p:spPr>
      </p:pic>
      <p:sp>
        <p:nvSpPr>
          <p:cNvPr id="7" name="순서도: 처리 6"/>
          <p:cNvSpPr/>
          <p:nvPr/>
        </p:nvSpPr>
        <p:spPr>
          <a:xfrm>
            <a:off x="2648608" y="2601347"/>
            <a:ext cx="1061545" cy="36257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7" idx="2"/>
          </p:cNvCxnSpPr>
          <p:nvPr/>
        </p:nvCxnSpPr>
        <p:spPr>
          <a:xfrm flipH="1">
            <a:off x="2543503" y="2963917"/>
            <a:ext cx="635878" cy="4834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883980" y="3689112"/>
                <a:ext cx="152925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4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140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en-US" sz="140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1400" i="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400" dirty="0" smtClean="0"/>
                  <a:t>  </a:t>
                </a:r>
                <a:r>
                  <a:rPr lang="en-US" altLang="ko-KR" sz="1400" dirty="0" smtClean="0"/>
                  <a:t>*</a:t>
                </a:r>
                <a:endParaRPr lang="ko-KR" altLang="en-US" sz="14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980" y="3689112"/>
                <a:ext cx="1529256" cy="215444"/>
              </a:xfrm>
              <a:prstGeom prst="rect">
                <a:avLst/>
              </a:prstGeom>
              <a:blipFill>
                <a:blip r:embed="rId3"/>
                <a:stretch>
                  <a:fillRect l="-5179" t="-25000" b="-47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2787131" y="3566771"/>
                <a:ext cx="436338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ko-KR" altLang="en-US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en-US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ko-KR" alt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131" y="3566771"/>
                <a:ext cx="436338" cy="4601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오른쪽 화살표 11"/>
          <p:cNvSpPr/>
          <p:nvPr/>
        </p:nvSpPr>
        <p:spPr>
          <a:xfrm>
            <a:off x="3706207" y="3566771"/>
            <a:ext cx="840826" cy="46012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459364" y="4026897"/>
            <a:ext cx="15174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>
                <a:solidFill>
                  <a:srgbClr val="FF0000"/>
                </a:solidFill>
              </a:rPr>
              <a:t>활성화 함수 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= 1.5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7" name="표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022033"/>
                  </p:ext>
                </p:extLst>
              </p:nvPr>
            </p:nvGraphicFramePr>
            <p:xfrm>
              <a:off x="5212694" y="3566771"/>
              <a:ext cx="2496054" cy="1654985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832018">
                      <a:extLst>
                        <a:ext uri="{9D8B030D-6E8A-4147-A177-3AD203B41FA5}">
                          <a16:colId xmlns:a16="http://schemas.microsoft.com/office/drawing/2014/main" val="1744610468"/>
                        </a:ext>
                      </a:extLst>
                    </a:gridCol>
                    <a:gridCol w="832018">
                      <a:extLst>
                        <a:ext uri="{9D8B030D-6E8A-4147-A177-3AD203B41FA5}">
                          <a16:colId xmlns:a16="http://schemas.microsoft.com/office/drawing/2014/main" val="1771368204"/>
                        </a:ext>
                      </a:extLst>
                    </a:gridCol>
                    <a:gridCol w="832018">
                      <a:extLst>
                        <a:ext uri="{9D8B030D-6E8A-4147-A177-3AD203B41FA5}">
                          <a16:colId xmlns:a16="http://schemas.microsoft.com/office/drawing/2014/main" val="3220090228"/>
                        </a:ext>
                      </a:extLst>
                    </a:gridCol>
                  </a:tblGrid>
                  <a:tr h="33099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en-US" sz="10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5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ko-KR" altLang="en-US" sz="105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50" dirty="0"/>
                        </a:p>
                      </a:txBody>
                      <a:tcPr marL="49225" marR="49225" marT="24613" marB="24613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E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en-US" sz="105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5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ko-KR" altLang="en-US" sz="1050" i="0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50" dirty="0"/>
                        </a:p>
                      </a:txBody>
                      <a:tcPr marL="49225" marR="49225" marT="24613" marB="2461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CCE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050" dirty="0" smtClean="0"/>
                            <a:t>y</a:t>
                          </a:r>
                          <a:endParaRPr lang="ko-KR" altLang="en-US" sz="1050" dirty="0"/>
                        </a:p>
                      </a:txBody>
                      <a:tcPr marL="49225" marR="49225" marT="24613" marB="24613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CCEC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3399395"/>
                      </a:ext>
                    </a:extLst>
                  </a:tr>
                  <a:tr h="33099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050" dirty="0" smtClean="0"/>
                            <a:t>0</a:t>
                          </a:r>
                          <a:endParaRPr lang="ko-KR" altLang="en-US" sz="1050" dirty="0"/>
                        </a:p>
                      </a:txBody>
                      <a:tcPr marL="49225" marR="49225" marT="24613" marB="24613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050" dirty="0" smtClean="0"/>
                            <a:t>0</a:t>
                          </a:r>
                          <a:endParaRPr lang="ko-KR" altLang="en-US" sz="1050" dirty="0"/>
                        </a:p>
                      </a:txBody>
                      <a:tcPr marL="49225" marR="49225" marT="24613" marB="246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050" dirty="0" smtClean="0"/>
                            <a:t>0</a:t>
                          </a:r>
                          <a:endParaRPr lang="ko-KR" altLang="en-US" sz="1050" dirty="0"/>
                        </a:p>
                      </a:txBody>
                      <a:tcPr marL="49225" marR="49225" marT="24613" marB="24613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905408509"/>
                      </a:ext>
                    </a:extLst>
                  </a:tr>
                  <a:tr h="33099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050" dirty="0" smtClean="0"/>
                            <a:t>0</a:t>
                          </a:r>
                          <a:endParaRPr lang="ko-KR" altLang="en-US" sz="1050" dirty="0"/>
                        </a:p>
                      </a:txBody>
                      <a:tcPr marL="49225" marR="49225" marT="24613" marB="24613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050" dirty="0" smtClean="0"/>
                            <a:t>1</a:t>
                          </a:r>
                          <a:endParaRPr lang="ko-KR" altLang="en-US" sz="1050" dirty="0"/>
                        </a:p>
                      </a:txBody>
                      <a:tcPr marL="49225" marR="49225" marT="24613" marB="246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050" dirty="0" smtClean="0"/>
                            <a:t>0</a:t>
                          </a:r>
                          <a:endParaRPr lang="ko-KR" altLang="en-US" sz="1050" dirty="0"/>
                        </a:p>
                      </a:txBody>
                      <a:tcPr marL="49225" marR="49225" marT="24613" marB="24613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681434463"/>
                      </a:ext>
                    </a:extLst>
                  </a:tr>
                  <a:tr h="33099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050" dirty="0" smtClean="0"/>
                            <a:t>1</a:t>
                          </a:r>
                          <a:endParaRPr lang="ko-KR" altLang="en-US" sz="1050" dirty="0"/>
                        </a:p>
                      </a:txBody>
                      <a:tcPr marL="49225" marR="49225" marT="24613" marB="24613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050" dirty="0" smtClean="0"/>
                            <a:t>0</a:t>
                          </a:r>
                          <a:endParaRPr lang="ko-KR" altLang="en-US" sz="1050" dirty="0"/>
                        </a:p>
                      </a:txBody>
                      <a:tcPr marL="49225" marR="49225" marT="24613" marB="246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050" dirty="0" smtClean="0"/>
                            <a:t>0</a:t>
                          </a:r>
                          <a:endParaRPr lang="ko-KR" altLang="en-US" sz="1050" dirty="0"/>
                        </a:p>
                      </a:txBody>
                      <a:tcPr marL="49225" marR="49225" marT="24613" marB="24613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171987785"/>
                      </a:ext>
                    </a:extLst>
                  </a:tr>
                  <a:tr h="33099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050" dirty="0" smtClean="0"/>
                            <a:t>1</a:t>
                          </a:r>
                          <a:endParaRPr lang="ko-KR" altLang="en-US" sz="1050" dirty="0"/>
                        </a:p>
                      </a:txBody>
                      <a:tcPr marL="49225" marR="49225" marT="24613" marB="24613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050" dirty="0" smtClean="0"/>
                            <a:t>1</a:t>
                          </a:r>
                          <a:endParaRPr lang="ko-KR" altLang="en-US" sz="1050" dirty="0"/>
                        </a:p>
                      </a:txBody>
                      <a:tcPr marL="49225" marR="49225" marT="24613" marB="24613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050" dirty="0" smtClean="0"/>
                            <a:t>1</a:t>
                          </a:r>
                          <a:endParaRPr lang="ko-KR" altLang="en-US" sz="1050" dirty="0"/>
                        </a:p>
                      </a:txBody>
                      <a:tcPr marL="49225" marR="49225" marT="24613" marB="24613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6553340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7" name="표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022033"/>
                  </p:ext>
                </p:extLst>
              </p:nvPr>
            </p:nvGraphicFramePr>
            <p:xfrm>
              <a:off x="5212694" y="3566771"/>
              <a:ext cx="2496054" cy="1654985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832018">
                      <a:extLst>
                        <a:ext uri="{9D8B030D-6E8A-4147-A177-3AD203B41FA5}">
                          <a16:colId xmlns:a16="http://schemas.microsoft.com/office/drawing/2014/main" val="1744610468"/>
                        </a:ext>
                      </a:extLst>
                    </a:gridCol>
                    <a:gridCol w="832018">
                      <a:extLst>
                        <a:ext uri="{9D8B030D-6E8A-4147-A177-3AD203B41FA5}">
                          <a16:colId xmlns:a16="http://schemas.microsoft.com/office/drawing/2014/main" val="1771368204"/>
                        </a:ext>
                      </a:extLst>
                    </a:gridCol>
                    <a:gridCol w="832018">
                      <a:extLst>
                        <a:ext uri="{9D8B030D-6E8A-4147-A177-3AD203B41FA5}">
                          <a16:colId xmlns:a16="http://schemas.microsoft.com/office/drawing/2014/main" val="3220090228"/>
                        </a:ext>
                      </a:extLst>
                    </a:gridCol>
                  </a:tblGrid>
                  <a:tr h="33099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9225" marR="49225" marT="24613" marB="24613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r="-200000" b="-4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9225" marR="49225" marT="24613" marB="2461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5"/>
                          <a:stretch>
                            <a:fillRect l="-100735" r="-101471" b="-4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050" dirty="0" smtClean="0"/>
                            <a:t>y</a:t>
                          </a:r>
                          <a:endParaRPr lang="ko-KR" altLang="en-US" sz="1050" dirty="0"/>
                        </a:p>
                      </a:txBody>
                      <a:tcPr marL="49225" marR="49225" marT="24613" marB="24613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CCEC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3399395"/>
                      </a:ext>
                    </a:extLst>
                  </a:tr>
                  <a:tr h="33099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050" dirty="0" smtClean="0"/>
                            <a:t>0</a:t>
                          </a:r>
                          <a:endParaRPr lang="ko-KR" altLang="en-US" sz="1050" dirty="0"/>
                        </a:p>
                      </a:txBody>
                      <a:tcPr marL="49225" marR="49225" marT="24613" marB="24613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050" dirty="0" smtClean="0"/>
                            <a:t>0</a:t>
                          </a:r>
                          <a:endParaRPr lang="ko-KR" altLang="en-US" sz="1050" dirty="0"/>
                        </a:p>
                      </a:txBody>
                      <a:tcPr marL="49225" marR="49225" marT="24613" marB="246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050" dirty="0" smtClean="0"/>
                            <a:t>0</a:t>
                          </a:r>
                          <a:endParaRPr lang="ko-KR" altLang="en-US" sz="1050" dirty="0"/>
                        </a:p>
                      </a:txBody>
                      <a:tcPr marL="49225" marR="49225" marT="24613" marB="24613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905408509"/>
                      </a:ext>
                    </a:extLst>
                  </a:tr>
                  <a:tr h="33099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050" dirty="0" smtClean="0"/>
                            <a:t>0</a:t>
                          </a:r>
                          <a:endParaRPr lang="ko-KR" altLang="en-US" sz="1050" dirty="0"/>
                        </a:p>
                      </a:txBody>
                      <a:tcPr marL="49225" marR="49225" marT="24613" marB="24613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050" dirty="0" smtClean="0"/>
                            <a:t>1</a:t>
                          </a:r>
                          <a:endParaRPr lang="ko-KR" altLang="en-US" sz="1050" dirty="0"/>
                        </a:p>
                      </a:txBody>
                      <a:tcPr marL="49225" marR="49225" marT="24613" marB="246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050" dirty="0" smtClean="0"/>
                            <a:t>0</a:t>
                          </a:r>
                          <a:endParaRPr lang="ko-KR" altLang="en-US" sz="1050" dirty="0"/>
                        </a:p>
                      </a:txBody>
                      <a:tcPr marL="49225" marR="49225" marT="24613" marB="24613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681434463"/>
                      </a:ext>
                    </a:extLst>
                  </a:tr>
                  <a:tr h="33099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050" dirty="0" smtClean="0"/>
                            <a:t>1</a:t>
                          </a:r>
                          <a:endParaRPr lang="ko-KR" altLang="en-US" sz="1050" dirty="0"/>
                        </a:p>
                      </a:txBody>
                      <a:tcPr marL="49225" marR="49225" marT="24613" marB="24613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050" dirty="0" smtClean="0"/>
                            <a:t>0</a:t>
                          </a:r>
                          <a:endParaRPr lang="ko-KR" altLang="en-US" sz="1050" dirty="0"/>
                        </a:p>
                      </a:txBody>
                      <a:tcPr marL="49225" marR="49225" marT="24613" marB="24613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050" dirty="0" smtClean="0"/>
                            <a:t>0</a:t>
                          </a:r>
                          <a:endParaRPr lang="ko-KR" altLang="en-US" sz="1050" dirty="0"/>
                        </a:p>
                      </a:txBody>
                      <a:tcPr marL="49225" marR="49225" marT="24613" marB="24613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171987785"/>
                      </a:ext>
                    </a:extLst>
                  </a:tr>
                  <a:tr h="33099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050" dirty="0" smtClean="0"/>
                            <a:t>1</a:t>
                          </a:r>
                          <a:endParaRPr lang="ko-KR" altLang="en-US" sz="1050" dirty="0"/>
                        </a:p>
                      </a:txBody>
                      <a:tcPr marL="49225" marR="49225" marT="24613" marB="24613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050" dirty="0" smtClean="0"/>
                            <a:t>1</a:t>
                          </a:r>
                          <a:endParaRPr lang="ko-KR" altLang="en-US" sz="1050" dirty="0"/>
                        </a:p>
                      </a:txBody>
                      <a:tcPr marL="49225" marR="49225" marT="24613" marB="24613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050" dirty="0" smtClean="0"/>
                            <a:t>1</a:t>
                          </a:r>
                          <a:endParaRPr lang="ko-KR" altLang="en-US" sz="1050" dirty="0"/>
                        </a:p>
                      </a:txBody>
                      <a:tcPr marL="49225" marR="49225" marT="24613" marB="24613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655334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TextBox 17"/>
          <p:cNvSpPr txBox="1"/>
          <p:nvPr/>
        </p:nvSpPr>
        <p:spPr>
          <a:xfrm>
            <a:off x="5212694" y="5410943"/>
            <a:ext cx="3857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0066FF"/>
                </a:solidFill>
              </a:rPr>
              <a:t>즉</a:t>
            </a:r>
            <a:r>
              <a:rPr lang="en-US" altLang="ko-KR" sz="1200" b="1" dirty="0" smtClean="0">
                <a:solidFill>
                  <a:srgbClr val="0066FF"/>
                </a:solidFill>
              </a:rPr>
              <a:t>, AND </a:t>
            </a:r>
            <a:r>
              <a:rPr lang="ko-KR" altLang="en-US" sz="1200" b="1" dirty="0" smtClean="0">
                <a:solidFill>
                  <a:srgbClr val="0066FF"/>
                </a:solidFill>
              </a:rPr>
              <a:t>게이트가 구현됨</a:t>
            </a:r>
            <a:r>
              <a:rPr lang="en-US" altLang="ko-KR" sz="1200" b="1" dirty="0" smtClean="0">
                <a:solidFill>
                  <a:srgbClr val="0066FF"/>
                </a:solidFill>
              </a:rPr>
              <a:t>.</a:t>
            </a:r>
          </a:p>
          <a:p>
            <a:r>
              <a:rPr lang="en-US" altLang="ko-KR" sz="1200" b="1" dirty="0" smtClean="0">
                <a:solidFill>
                  <a:srgbClr val="0066FF"/>
                </a:solidFill>
              </a:rPr>
              <a:t>NAND</a:t>
            </a:r>
            <a:r>
              <a:rPr lang="ko-KR" altLang="en-US" sz="1200" b="1" dirty="0" smtClean="0">
                <a:solidFill>
                  <a:srgbClr val="0066FF"/>
                </a:solidFill>
              </a:rPr>
              <a:t>는 </a:t>
            </a:r>
            <a:r>
              <a:rPr lang="en-US" altLang="ko-KR" sz="1200" b="1" dirty="0" smtClean="0">
                <a:solidFill>
                  <a:srgbClr val="0066FF"/>
                </a:solidFill>
              </a:rPr>
              <a:t>W</a:t>
            </a:r>
            <a:r>
              <a:rPr lang="ko-KR" altLang="en-US" sz="1200" b="1" dirty="0" smtClean="0">
                <a:solidFill>
                  <a:srgbClr val="0066FF"/>
                </a:solidFill>
              </a:rPr>
              <a:t>와 활성화함수에 </a:t>
            </a:r>
            <a:r>
              <a:rPr lang="en-US" altLang="ko-KR" sz="1200" b="1" dirty="0" smtClean="0">
                <a:solidFill>
                  <a:srgbClr val="0066FF"/>
                </a:solidFill>
              </a:rPr>
              <a:t>–(</a:t>
            </a:r>
            <a:r>
              <a:rPr lang="ko-KR" altLang="en-US" sz="1200" b="1" dirty="0" smtClean="0">
                <a:solidFill>
                  <a:srgbClr val="0066FF"/>
                </a:solidFill>
              </a:rPr>
              <a:t>마이너스</a:t>
            </a:r>
            <a:r>
              <a:rPr lang="en-US" altLang="ko-KR" sz="1200" b="1" dirty="0" smtClean="0">
                <a:solidFill>
                  <a:srgbClr val="0066FF"/>
                </a:solidFill>
              </a:rPr>
              <a:t>) </a:t>
            </a:r>
            <a:r>
              <a:rPr lang="ko-KR" altLang="en-US" sz="1200" b="1" dirty="0" err="1" smtClean="0">
                <a:solidFill>
                  <a:srgbClr val="0066FF"/>
                </a:solidFill>
              </a:rPr>
              <a:t>붙혀</a:t>
            </a:r>
            <a:r>
              <a:rPr lang="ko-KR" altLang="en-US" sz="1200" b="1" dirty="0" smtClean="0">
                <a:solidFill>
                  <a:srgbClr val="0066FF"/>
                </a:solidFill>
              </a:rPr>
              <a:t> </a:t>
            </a:r>
            <a:r>
              <a:rPr lang="ko-KR" altLang="en-US" sz="1200" b="1" dirty="0" err="1" smtClean="0">
                <a:solidFill>
                  <a:srgbClr val="0066FF"/>
                </a:solidFill>
              </a:rPr>
              <a:t>주면됨</a:t>
            </a:r>
            <a:r>
              <a:rPr lang="en-US" altLang="ko-KR" sz="1200" b="1" dirty="0" smtClean="0">
                <a:solidFill>
                  <a:srgbClr val="0066FF"/>
                </a:solidFill>
              </a:rPr>
              <a:t>.</a:t>
            </a:r>
            <a:endParaRPr lang="ko-KR" altLang="en-US" sz="1200" b="1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538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8254</TotalTime>
  <Words>568</Words>
  <Application>Microsoft Office PowerPoint</Application>
  <PresentationFormat>화면 슬라이드 쇼(4:3)</PresentationFormat>
  <Paragraphs>108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Cambria Math</vt:lpstr>
      <vt:lpstr>Office 테마</vt:lpstr>
      <vt:lpstr>퍼셉트론 (Perceptron)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Seongkeun Park</dc:creator>
  <cp:lastModifiedBy>Windows 사용자</cp:lastModifiedBy>
  <cp:revision>630</cp:revision>
  <dcterms:created xsi:type="dcterms:W3CDTF">2016-09-05T08:32:33Z</dcterms:created>
  <dcterms:modified xsi:type="dcterms:W3CDTF">2019-01-14T10:37:24Z</dcterms:modified>
</cp:coreProperties>
</file>