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0066FF"/>
    <a:srgbClr val="CCECFF"/>
    <a:srgbClr val="FFFF89"/>
    <a:srgbClr val="FFCCFF"/>
    <a:srgbClr val="339933"/>
    <a:srgbClr val="FF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5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76514-2412-48EC-8160-543BBC8BE13F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B2435-306D-43DB-A4E6-70F26AB48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66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94484"/>
            <a:ext cx="6858000" cy="1263316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2019-01-24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192" y="6081834"/>
            <a:ext cx="3188484" cy="890093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0" y="365126"/>
            <a:ext cx="914400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 flipH="1">
            <a:off x="302294" y="0"/>
            <a:ext cx="10528" cy="68580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0" y="1442612"/>
            <a:ext cx="9144000" cy="975736"/>
          </a:xfrm>
          <a:prstGeom prst="rect">
            <a:avLst/>
          </a:prstGeom>
          <a:solidFill>
            <a:srgbClr val="92D050"/>
          </a:solidFill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1600200"/>
            <a:ext cx="9144000" cy="1792705"/>
          </a:xfrm>
          <a:prstGeom prst="rect">
            <a:avLst/>
          </a:prstGeom>
          <a:solidFill>
            <a:srgbClr val="00B050"/>
          </a:solidFill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206" y="421418"/>
            <a:ext cx="2581295" cy="5730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6077"/>
            <a:ext cx="7772400" cy="1913885"/>
          </a:xfr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2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07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3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7318"/>
            <a:ext cx="7886700" cy="99799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79BABCB-72A4-4245-AD44-8A2DEE65F6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921" y="6329011"/>
            <a:ext cx="1922102" cy="536571"/>
          </a:xfrm>
          <a:prstGeom prst="rect">
            <a:avLst/>
          </a:prstGeom>
        </p:spPr>
      </p:pic>
      <p:cxnSp>
        <p:nvCxnSpPr>
          <p:cNvPr id="15" name="직선 연결선 14"/>
          <p:cNvCxnSpPr/>
          <p:nvPr userDrawn="1"/>
        </p:nvCxnSpPr>
        <p:spPr>
          <a:xfrm>
            <a:off x="0" y="365126"/>
            <a:ext cx="914400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 flipH="1">
            <a:off x="302294" y="0"/>
            <a:ext cx="10528" cy="68580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 flipV="1">
            <a:off x="628650" y="466816"/>
            <a:ext cx="0" cy="904787"/>
          </a:xfrm>
          <a:prstGeom prst="line">
            <a:avLst/>
          </a:prstGeom>
          <a:ln w="1016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 userDrawn="1"/>
        </p:nvSpPr>
        <p:spPr>
          <a:xfrm>
            <a:off x="445168" y="1588169"/>
            <a:ext cx="8578516" cy="4732088"/>
          </a:xfrm>
          <a:prstGeom prst="roundRect">
            <a:avLst>
              <a:gd name="adj" fmla="val 794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0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35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41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71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64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5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55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45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E9D86-AD47-474D-8353-A659234A42A1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2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google.co.kr/url?sa=i&amp;rct=j&amp;q=&amp;esrc=s&amp;source=images&amp;cd=&amp;ved=2ahUKEwjY5LPW34LgAhWMXbwKHenpAmwQjB16BAgBEAQ&amp;url=http://snowdeer.github.io/machine-learning/2018/01/04/activation-function/&amp;psig=AOvVaw0bIrLX_UYKk8Cy0JjEmfpt&amp;ust=154829315539944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인공 신경망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3200" dirty="0" smtClean="0">
                <a:solidFill>
                  <a:schemeClr val="bg1"/>
                </a:solidFill>
              </a:rPr>
              <a:t>(Artificial Neural Network)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2019.01.24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03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4">
            <a:extLst>
              <a:ext uri="{FF2B5EF4-FFF2-40B4-BE49-F238E27FC236}">
                <a16:creationId xmlns:a16="http://schemas.microsoft.com/office/drawing/2014/main" id="{5ECABD6C-0ABF-4054-9E31-6991CFD22C64}"/>
              </a:ext>
            </a:extLst>
          </p:cNvPr>
          <p:cNvSpPr/>
          <p:nvPr/>
        </p:nvSpPr>
        <p:spPr>
          <a:xfrm>
            <a:off x="733095" y="684068"/>
            <a:ext cx="4140909" cy="504497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/>
              <a:t>Introduction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95" y="1849820"/>
            <a:ext cx="3671458" cy="211257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14097" y="3823899"/>
            <a:ext cx="3058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[ </a:t>
            </a:r>
            <a:r>
              <a:rPr lang="ko-KR" altLang="en-US" sz="1200" b="1" dirty="0" smtClean="0"/>
              <a:t>뉴런의 구조 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출처 </a:t>
            </a:r>
            <a:r>
              <a:rPr lang="en-US" altLang="ko-KR" sz="1100" dirty="0" smtClean="0"/>
              <a:t>: Wikipedia </a:t>
            </a:r>
            <a:r>
              <a:rPr lang="en-US" altLang="ko-KR" sz="1200" b="1" dirty="0" smtClean="0"/>
              <a:t>] 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4874004" y="2091559"/>
            <a:ext cx="381168" cy="3468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874004" y="2722178"/>
            <a:ext cx="381168" cy="3468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874004" y="3351904"/>
            <a:ext cx="381168" cy="3468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207420" y="2091559"/>
            <a:ext cx="381168" cy="3468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207420" y="2722178"/>
            <a:ext cx="381168" cy="3468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207420" y="3351904"/>
            <a:ext cx="381168" cy="3468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540836" y="2091559"/>
            <a:ext cx="381168" cy="3468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540836" y="2722178"/>
            <a:ext cx="381168" cy="3468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540836" y="3351904"/>
            <a:ext cx="381168" cy="3468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6" idx="3"/>
            <a:endCxn id="22" idx="1"/>
          </p:cNvCxnSpPr>
          <p:nvPr/>
        </p:nvCxnSpPr>
        <p:spPr>
          <a:xfrm>
            <a:off x="5255172" y="2264980"/>
            <a:ext cx="95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3"/>
            <a:endCxn id="24" idx="1"/>
          </p:cNvCxnSpPr>
          <p:nvPr/>
        </p:nvCxnSpPr>
        <p:spPr>
          <a:xfrm>
            <a:off x="5255172" y="2264980"/>
            <a:ext cx="952248" cy="630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6" idx="3"/>
            <a:endCxn id="25" idx="1"/>
          </p:cNvCxnSpPr>
          <p:nvPr/>
        </p:nvCxnSpPr>
        <p:spPr>
          <a:xfrm>
            <a:off x="5255172" y="2264980"/>
            <a:ext cx="952248" cy="1260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8" idx="3"/>
            <a:endCxn id="22" idx="1"/>
          </p:cNvCxnSpPr>
          <p:nvPr/>
        </p:nvCxnSpPr>
        <p:spPr>
          <a:xfrm flipV="1">
            <a:off x="5255172" y="2264980"/>
            <a:ext cx="952248" cy="630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8" idx="3"/>
            <a:endCxn id="24" idx="1"/>
          </p:cNvCxnSpPr>
          <p:nvPr/>
        </p:nvCxnSpPr>
        <p:spPr>
          <a:xfrm>
            <a:off x="5255172" y="2895599"/>
            <a:ext cx="95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8" idx="3"/>
            <a:endCxn id="25" idx="1"/>
          </p:cNvCxnSpPr>
          <p:nvPr/>
        </p:nvCxnSpPr>
        <p:spPr>
          <a:xfrm>
            <a:off x="5255172" y="2895599"/>
            <a:ext cx="952248" cy="629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0" idx="3"/>
            <a:endCxn id="22" idx="1"/>
          </p:cNvCxnSpPr>
          <p:nvPr/>
        </p:nvCxnSpPr>
        <p:spPr>
          <a:xfrm flipV="1">
            <a:off x="5255172" y="2264980"/>
            <a:ext cx="952248" cy="1260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0" idx="3"/>
            <a:endCxn id="24" idx="1"/>
          </p:cNvCxnSpPr>
          <p:nvPr/>
        </p:nvCxnSpPr>
        <p:spPr>
          <a:xfrm flipV="1">
            <a:off x="5255172" y="2895599"/>
            <a:ext cx="952248" cy="629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0" idx="3"/>
            <a:endCxn id="25" idx="1"/>
          </p:cNvCxnSpPr>
          <p:nvPr/>
        </p:nvCxnSpPr>
        <p:spPr>
          <a:xfrm>
            <a:off x="5255172" y="3525325"/>
            <a:ext cx="95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22" idx="3"/>
            <a:endCxn id="26" idx="1"/>
          </p:cNvCxnSpPr>
          <p:nvPr/>
        </p:nvCxnSpPr>
        <p:spPr>
          <a:xfrm>
            <a:off x="6588588" y="2264980"/>
            <a:ext cx="95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22" idx="3"/>
            <a:endCxn id="27" idx="1"/>
          </p:cNvCxnSpPr>
          <p:nvPr/>
        </p:nvCxnSpPr>
        <p:spPr>
          <a:xfrm>
            <a:off x="6588588" y="2264980"/>
            <a:ext cx="952248" cy="630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22" idx="3"/>
            <a:endCxn id="28" idx="1"/>
          </p:cNvCxnSpPr>
          <p:nvPr/>
        </p:nvCxnSpPr>
        <p:spPr>
          <a:xfrm>
            <a:off x="6588588" y="2264980"/>
            <a:ext cx="952248" cy="1260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24" idx="3"/>
            <a:endCxn id="27" idx="1"/>
          </p:cNvCxnSpPr>
          <p:nvPr/>
        </p:nvCxnSpPr>
        <p:spPr>
          <a:xfrm>
            <a:off x="6588588" y="2895599"/>
            <a:ext cx="95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24" idx="3"/>
            <a:endCxn id="26" idx="1"/>
          </p:cNvCxnSpPr>
          <p:nvPr/>
        </p:nvCxnSpPr>
        <p:spPr>
          <a:xfrm flipV="1">
            <a:off x="6588588" y="2264980"/>
            <a:ext cx="952248" cy="630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24" idx="3"/>
            <a:endCxn id="28" idx="1"/>
          </p:cNvCxnSpPr>
          <p:nvPr/>
        </p:nvCxnSpPr>
        <p:spPr>
          <a:xfrm>
            <a:off x="6588588" y="2895599"/>
            <a:ext cx="952248" cy="629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25" idx="3"/>
            <a:endCxn id="26" idx="1"/>
          </p:cNvCxnSpPr>
          <p:nvPr/>
        </p:nvCxnSpPr>
        <p:spPr>
          <a:xfrm flipV="1">
            <a:off x="6588588" y="2264980"/>
            <a:ext cx="952248" cy="1260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5" idx="3"/>
            <a:endCxn id="27" idx="1"/>
          </p:cNvCxnSpPr>
          <p:nvPr/>
        </p:nvCxnSpPr>
        <p:spPr>
          <a:xfrm flipV="1">
            <a:off x="6588588" y="2895599"/>
            <a:ext cx="952248" cy="629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25" idx="3"/>
            <a:endCxn id="28" idx="1"/>
          </p:cNvCxnSpPr>
          <p:nvPr/>
        </p:nvCxnSpPr>
        <p:spPr>
          <a:xfrm>
            <a:off x="6588588" y="3525325"/>
            <a:ext cx="95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7922004" y="2264980"/>
            <a:ext cx="95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7922004" y="2895599"/>
            <a:ext cx="95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7922004" y="3525325"/>
            <a:ext cx="95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874004" y="3823899"/>
            <a:ext cx="3058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[ </a:t>
            </a:r>
            <a:r>
              <a:rPr lang="ko-KR" altLang="en-US" sz="1200" b="1" dirty="0" smtClean="0"/>
              <a:t>인공 신경망 </a:t>
            </a:r>
            <a:r>
              <a:rPr lang="en-US" altLang="ko-KR" sz="1200" b="1" dirty="0" smtClean="0"/>
              <a:t>] </a:t>
            </a:r>
            <a:endParaRPr lang="ko-KR" altLang="en-US" sz="1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851338" y="4340772"/>
            <a:ext cx="8022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* </a:t>
            </a:r>
            <a:r>
              <a:rPr lang="ko-KR" altLang="en-US" sz="1500" b="1" dirty="0" smtClean="0"/>
              <a:t>신경망</a:t>
            </a:r>
            <a:r>
              <a:rPr lang="ko-KR" altLang="en-US" sz="1500" dirty="0" smtClean="0"/>
              <a:t> </a:t>
            </a:r>
            <a:endParaRPr lang="en-US" altLang="ko-KR" sz="1500" dirty="0" smtClean="0"/>
          </a:p>
          <a:p>
            <a:endParaRPr lang="en-US" altLang="ko-KR" sz="900" dirty="0"/>
          </a:p>
          <a:p>
            <a:r>
              <a:rPr lang="en-US" altLang="ko-KR" sz="1500" dirty="0" smtClean="0"/>
              <a:t>: </a:t>
            </a:r>
            <a:r>
              <a:rPr lang="ko-KR" altLang="en-US" sz="1500" dirty="0" smtClean="0"/>
              <a:t> 자극이 주어짐 ▶ 일정 수준 이상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역치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에 도달 ▶ 화학물질을 통해 다음 뉴런을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활성화</a:t>
            </a:r>
            <a:endParaRPr lang="ko-KR" altLang="en-US" sz="1500" dirty="0"/>
          </a:p>
        </p:txBody>
      </p:sp>
      <p:sp>
        <p:nvSpPr>
          <p:cNvPr id="69" name="TextBox 68"/>
          <p:cNvSpPr txBox="1"/>
          <p:nvPr/>
        </p:nvSpPr>
        <p:spPr>
          <a:xfrm>
            <a:off x="851338" y="5145461"/>
            <a:ext cx="8022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* </a:t>
            </a:r>
            <a:r>
              <a:rPr lang="ko-KR" altLang="en-US" sz="1500" b="1" dirty="0" smtClean="0"/>
              <a:t>인공 신경망</a:t>
            </a:r>
            <a:r>
              <a:rPr lang="ko-KR" altLang="en-US" sz="1500" dirty="0" smtClean="0"/>
              <a:t> </a:t>
            </a:r>
            <a:endParaRPr lang="en-US" altLang="ko-KR" sz="1500" dirty="0" smtClean="0"/>
          </a:p>
          <a:p>
            <a:endParaRPr lang="en-US" altLang="ko-KR" sz="900" dirty="0"/>
          </a:p>
          <a:p>
            <a:r>
              <a:rPr lang="en-US" altLang="ko-KR" sz="1500" dirty="0" smtClean="0"/>
              <a:t>: </a:t>
            </a:r>
            <a:r>
              <a:rPr lang="ko-KR" altLang="en-US" sz="1500" dirty="0" smtClean="0"/>
              <a:t>데이터가 주어짐 ▶ 가중치를 곱함 </a:t>
            </a:r>
            <a:r>
              <a:rPr lang="en-US" altLang="ko-KR" sz="1500" dirty="0" smtClean="0"/>
              <a:t>/ </a:t>
            </a:r>
            <a:r>
              <a:rPr lang="ko-KR" altLang="en-US" sz="1500" dirty="0" smtClean="0"/>
              <a:t>활성화 함수 ▶ 다음 계층에게 연산 된 데이터를 전달</a:t>
            </a:r>
            <a:endParaRPr lang="ko-KR" altLang="en-US" sz="1500" dirty="0"/>
          </a:p>
        </p:txBody>
      </p:sp>
      <p:sp>
        <p:nvSpPr>
          <p:cNvPr id="70" name="순서도: 처리 69"/>
          <p:cNvSpPr/>
          <p:nvPr/>
        </p:nvSpPr>
        <p:spPr>
          <a:xfrm>
            <a:off x="2719469" y="5488894"/>
            <a:ext cx="2525196" cy="353943"/>
          </a:xfrm>
          <a:prstGeom prst="flowChartProcess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6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4">
            <a:extLst>
              <a:ext uri="{FF2B5EF4-FFF2-40B4-BE49-F238E27FC236}">
                <a16:creationId xmlns:a16="http://schemas.microsoft.com/office/drawing/2014/main" id="{5ECABD6C-0ABF-4054-9E31-6991CFD22C64}"/>
              </a:ext>
            </a:extLst>
          </p:cNvPr>
          <p:cNvSpPr/>
          <p:nvPr/>
        </p:nvSpPr>
        <p:spPr>
          <a:xfrm>
            <a:off x="733095" y="684068"/>
            <a:ext cx="4140909" cy="504497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smtClean="0"/>
              <a:t>활성화 함수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60966" y="1928365"/>
            <a:ext cx="579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활성화 함수의 종류와 활용</a:t>
            </a:r>
            <a:r>
              <a:rPr lang="en-US" altLang="ko-KR" b="1" dirty="0" smtClean="0"/>
              <a:t> 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3095" y="2420944"/>
            <a:ext cx="7829992" cy="74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▶</a:t>
            </a:r>
            <a:r>
              <a:rPr lang="ko-KR" altLang="en-US" sz="1500" u="sng" dirty="0" smtClean="0"/>
              <a:t>활성화 함수</a:t>
            </a:r>
            <a:endParaRPr lang="en-US" altLang="ko-KR" sz="1500" u="sng" dirty="0" smtClean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 : </a:t>
            </a:r>
            <a:r>
              <a:rPr lang="ko-KR" altLang="en-US" sz="1500" dirty="0" smtClean="0"/>
              <a:t>입력신호의 총 합이 활성화를 일으키는지 정하는 역할</a:t>
            </a:r>
            <a:endParaRPr lang="en-US" altLang="ko-KR" sz="15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11771" y="3443770"/>
            <a:ext cx="78299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0066FF"/>
                </a:solidFill>
              </a:rPr>
              <a:t>&lt; Identity Function &gt;</a:t>
            </a:r>
            <a:endParaRPr lang="en-US" altLang="ko-KR" sz="1500" u="sng" dirty="0" smtClean="0">
              <a:solidFill>
                <a:srgbClr val="0066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 : </a:t>
            </a:r>
            <a:r>
              <a:rPr lang="ko-KR" altLang="en-US" sz="1500" dirty="0" smtClean="0"/>
              <a:t>입력 값과 동일한 출력 값을 내보내는 함수</a:t>
            </a:r>
            <a:r>
              <a:rPr lang="en-US" altLang="ko-KR" sz="15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073" y="3438604"/>
            <a:ext cx="2445989" cy="24571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51832" y="5916807"/>
            <a:ext cx="3058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[ Identity Function</a:t>
            </a:r>
            <a:r>
              <a:rPr lang="ko-KR" altLang="en-US" sz="1200" b="1" dirty="0" smtClean="0"/>
              <a:t> 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출처 </a:t>
            </a:r>
            <a:r>
              <a:rPr lang="en-US" altLang="ko-KR" sz="1100" dirty="0" smtClean="0"/>
              <a:t>: Wikipedia </a:t>
            </a:r>
            <a:r>
              <a:rPr lang="en-US" altLang="ko-KR" sz="1200" b="1" dirty="0" smtClean="0"/>
              <a:t>]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9778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310" y="4105607"/>
            <a:ext cx="2482383" cy="1928504"/>
          </a:xfrm>
          <a:prstGeom prst="rect">
            <a:avLst/>
          </a:prstGeom>
        </p:spPr>
      </p:pic>
      <p:sp>
        <p:nvSpPr>
          <p:cNvPr id="3" name="모서리가 둥근 직사각형 4">
            <a:extLst>
              <a:ext uri="{FF2B5EF4-FFF2-40B4-BE49-F238E27FC236}">
                <a16:creationId xmlns:a16="http://schemas.microsoft.com/office/drawing/2014/main" id="{5ECABD6C-0ABF-4054-9E31-6991CFD22C64}"/>
              </a:ext>
            </a:extLst>
          </p:cNvPr>
          <p:cNvSpPr/>
          <p:nvPr/>
        </p:nvSpPr>
        <p:spPr>
          <a:xfrm>
            <a:off x="733095" y="684068"/>
            <a:ext cx="4140909" cy="504497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smtClean="0"/>
              <a:t>활성화 함수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40809" y="1912793"/>
            <a:ext cx="78299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0066FF"/>
                </a:solidFill>
              </a:rPr>
              <a:t>&lt; Binary Step Function &gt;</a:t>
            </a:r>
            <a:endParaRPr lang="en-US" altLang="ko-KR" sz="1500" u="sng" dirty="0" smtClean="0">
              <a:solidFill>
                <a:srgbClr val="0066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 : </a:t>
            </a:r>
            <a:r>
              <a:rPr lang="ko-KR" altLang="en-US" sz="1500" dirty="0"/>
              <a:t>특</a:t>
            </a:r>
            <a:r>
              <a:rPr lang="ko-KR" altLang="en-US" sz="1500" dirty="0" smtClean="0"/>
              <a:t>정 기점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들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을 기준으로 다른 이산적 출력을 내보내는 함수</a:t>
            </a:r>
            <a:r>
              <a:rPr lang="en-US" altLang="ko-KR" sz="1500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310" y="1912793"/>
            <a:ext cx="2482383" cy="19129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74429" y="3548765"/>
            <a:ext cx="3460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[ Binary Step Function</a:t>
            </a:r>
            <a:r>
              <a:rPr lang="ko-KR" altLang="en-US" sz="1200" b="1" dirty="0" smtClean="0"/>
              <a:t> 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출처 </a:t>
            </a:r>
            <a:r>
              <a:rPr lang="en-US" altLang="ko-KR" sz="1100" dirty="0" smtClean="0"/>
              <a:t>: Wikipedia </a:t>
            </a:r>
            <a:r>
              <a:rPr lang="en-US" altLang="ko-KR" sz="1200" b="1" dirty="0" smtClean="0"/>
              <a:t>] </a:t>
            </a:r>
            <a:r>
              <a:rPr lang="en-US" altLang="ko-KR" sz="1200" dirty="0"/>
              <a:t>▶</a:t>
            </a:r>
            <a:r>
              <a:rPr lang="en-US" altLang="ko-KR" sz="1200" b="1" dirty="0" smtClean="0"/>
              <a:t> 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0809" y="3891986"/>
            <a:ext cx="78299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0066FF"/>
                </a:solidFill>
              </a:rPr>
              <a:t>&lt; Soft Step Function &gt;</a:t>
            </a:r>
            <a:endParaRPr lang="en-US" altLang="ko-KR" sz="1500" u="sng" dirty="0" smtClean="0">
              <a:solidFill>
                <a:srgbClr val="0066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 : </a:t>
            </a:r>
            <a:r>
              <a:rPr lang="ko-KR" altLang="en-US" sz="1500" dirty="0" smtClean="0"/>
              <a:t>특정 기점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들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을 기준으로 그 출력 값이 연속적인 값을 가지는 함수</a:t>
            </a:r>
            <a:r>
              <a:rPr lang="en-US" altLang="ko-KR" sz="1500" dirty="0" smtClean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4429" y="5757112"/>
            <a:ext cx="3460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[ Soft Step Function</a:t>
            </a:r>
            <a:r>
              <a:rPr lang="ko-KR" altLang="en-US" sz="1200" b="1" dirty="0" smtClean="0"/>
              <a:t> 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출처 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Wikibooks</a:t>
            </a:r>
            <a:r>
              <a:rPr lang="en-US" altLang="ko-KR" sz="1100" dirty="0" smtClean="0"/>
              <a:t> </a:t>
            </a:r>
            <a:r>
              <a:rPr lang="en-US" altLang="ko-KR" sz="1200" b="1" dirty="0" smtClean="0"/>
              <a:t>] </a:t>
            </a:r>
            <a:r>
              <a:rPr lang="en-US" altLang="ko-KR" sz="1200" dirty="0"/>
              <a:t>▶</a:t>
            </a:r>
            <a:r>
              <a:rPr lang="en-US" altLang="ko-KR" sz="1200" b="1" dirty="0" smtClean="0"/>
              <a:t>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0449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4">
            <a:extLst>
              <a:ext uri="{FF2B5EF4-FFF2-40B4-BE49-F238E27FC236}">
                <a16:creationId xmlns:a16="http://schemas.microsoft.com/office/drawing/2014/main" id="{5ECABD6C-0ABF-4054-9E31-6991CFD22C64}"/>
              </a:ext>
            </a:extLst>
          </p:cNvPr>
          <p:cNvSpPr/>
          <p:nvPr/>
        </p:nvSpPr>
        <p:spPr>
          <a:xfrm>
            <a:off x="733095" y="684068"/>
            <a:ext cx="4140909" cy="504497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smtClean="0"/>
              <a:t>활성화 함수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40809" y="1912793"/>
            <a:ext cx="78299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0066FF"/>
                </a:solidFill>
              </a:rPr>
              <a:t>&lt; </a:t>
            </a:r>
            <a:r>
              <a:rPr lang="en-US" altLang="ko-KR" sz="1500" dirty="0" err="1" smtClean="0">
                <a:solidFill>
                  <a:srgbClr val="0066FF"/>
                </a:solidFill>
              </a:rPr>
              <a:t>ReLU</a:t>
            </a:r>
            <a:r>
              <a:rPr lang="en-US" altLang="ko-KR" sz="1500" dirty="0" smtClean="0">
                <a:solidFill>
                  <a:srgbClr val="0066FF"/>
                </a:solidFill>
              </a:rPr>
              <a:t>(Rectified Linear Unit) Function &gt;</a:t>
            </a:r>
            <a:endParaRPr lang="en-US" altLang="ko-KR" sz="1500" u="sng" dirty="0" smtClean="0">
              <a:solidFill>
                <a:srgbClr val="0066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 : </a:t>
            </a:r>
            <a:r>
              <a:rPr lang="ko-KR" altLang="en-US" sz="1500" dirty="0" smtClean="0"/>
              <a:t>입력 값이 </a:t>
            </a:r>
            <a:r>
              <a:rPr lang="en-US" altLang="ko-KR" sz="1500" dirty="0" smtClean="0"/>
              <a:t>0</a:t>
            </a:r>
            <a:r>
              <a:rPr lang="ko-KR" altLang="en-US" sz="1500" dirty="0" smtClean="0"/>
              <a:t>보다 작으면 </a:t>
            </a:r>
            <a:r>
              <a:rPr lang="en-US" altLang="ko-KR" sz="1500" dirty="0" smtClean="0"/>
              <a:t>0</a:t>
            </a:r>
            <a:r>
              <a:rPr lang="ko-KR" altLang="en-US" sz="1500" dirty="0" smtClean="0"/>
              <a:t>을 출력하고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크면 동일한 값을 내보내는 함수</a:t>
            </a:r>
            <a:r>
              <a:rPr lang="en-US" altLang="ko-KR" sz="15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03549" y="5725250"/>
            <a:ext cx="3460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[ </a:t>
            </a:r>
            <a:r>
              <a:rPr lang="en-US" altLang="ko-KR" sz="1200" b="1" dirty="0" err="1" smtClean="0"/>
              <a:t>ReLU</a:t>
            </a:r>
            <a:r>
              <a:rPr lang="en-US" altLang="ko-KR" sz="1200" b="1" dirty="0" smtClean="0"/>
              <a:t> Function</a:t>
            </a:r>
            <a:r>
              <a:rPr lang="ko-KR" altLang="en-US" sz="1200" b="1" dirty="0" smtClean="0"/>
              <a:t> 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출처 </a:t>
            </a:r>
            <a:r>
              <a:rPr lang="en-US" altLang="ko-KR" sz="1100" dirty="0" smtClean="0"/>
              <a:t>: </a:t>
            </a:r>
            <a:r>
              <a:rPr lang="en-US" altLang="ko-KR" sz="1100" dirty="0">
                <a:hlinkClick r:id="rId2"/>
              </a:rPr>
              <a:t>snowdeer.github.io</a:t>
            </a:r>
            <a:r>
              <a:rPr lang="en-US" altLang="ko-KR" sz="1100" dirty="0" smtClean="0"/>
              <a:t> </a:t>
            </a:r>
            <a:r>
              <a:rPr lang="en-US" altLang="ko-KR" sz="1200" b="1" dirty="0" smtClean="0"/>
              <a:t>]  </a:t>
            </a:r>
            <a:endParaRPr lang="ko-KR" altLang="en-US" sz="1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549" y="2865689"/>
            <a:ext cx="3407522" cy="269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0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4">
            <a:extLst>
              <a:ext uri="{FF2B5EF4-FFF2-40B4-BE49-F238E27FC236}">
                <a16:creationId xmlns:a16="http://schemas.microsoft.com/office/drawing/2014/main" id="{5ECABD6C-0ABF-4054-9E31-6991CFD22C64}"/>
              </a:ext>
            </a:extLst>
          </p:cNvPr>
          <p:cNvSpPr/>
          <p:nvPr/>
        </p:nvSpPr>
        <p:spPr>
          <a:xfrm>
            <a:off x="733096" y="684068"/>
            <a:ext cx="5215760" cy="504497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smtClean="0"/>
              <a:t>인공 신경망</a:t>
            </a:r>
            <a:r>
              <a:rPr lang="en-US" altLang="ko-KR" sz="2000" dirty="0" smtClean="0"/>
              <a:t>(Artificial Neural Network)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112" y="2867356"/>
            <a:ext cx="4653957" cy="32391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0966" y="1928365"/>
            <a:ext cx="579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인공 신경망 </a:t>
            </a:r>
            <a:r>
              <a:rPr lang="en-US" altLang="ko-KR" b="1" dirty="0" smtClean="0"/>
              <a:t>(Artificial Neural Network) 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3095" y="2420944"/>
            <a:ext cx="78299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: </a:t>
            </a:r>
            <a:r>
              <a:rPr lang="ko-KR" altLang="en-US" sz="1500" dirty="0" err="1" smtClean="0"/>
              <a:t>퍼셉트론의</a:t>
            </a:r>
            <a:r>
              <a:rPr lang="ko-KR" altLang="en-US" sz="1500" dirty="0" smtClean="0"/>
              <a:t> 보다 발전된 형태</a:t>
            </a:r>
            <a:r>
              <a:rPr lang="en-US" altLang="ko-KR" sz="150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63724" y="5952758"/>
            <a:ext cx="4816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[ </a:t>
            </a:r>
            <a:r>
              <a:rPr lang="ko-KR" altLang="en-US" sz="1200" b="1" dirty="0" smtClean="0"/>
              <a:t>인공 신경망 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출처 </a:t>
            </a:r>
            <a:r>
              <a:rPr lang="en-US" altLang="ko-KR" sz="1100" dirty="0" smtClean="0"/>
              <a:t>: </a:t>
            </a:r>
            <a:r>
              <a:rPr lang="en-US" altLang="ko-KR" sz="1100" dirty="0"/>
              <a:t>https://www.youtube.com/watch?v=SY5ZN7xZxlg </a:t>
            </a:r>
            <a:r>
              <a:rPr lang="en-US" altLang="ko-KR" sz="1200" b="1" dirty="0" smtClean="0"/>
              <a:t>] 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527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4">
            <a:extLst>
              <a:ext uri="{FF2B5EF4-FFF2-40B4-BE49-F238E27FC236}">
                <a16:creationId xmlns:a16="http://schemas.microsoft.com/office/drawing/2014/main" id="{5ECABD6C-0ABF-4054-9E31-6991CFD22C64}"/>
              </a:ext>
            </a:extLst>
          </p:cNvPr>
          <p:cNvSpPr/>
          <p:nvPr/>
        </p:nvSpPr>
        <p:spPr>
          <a:xfrm>
            <a:off x="733096" y="684068"/>
            <a:ext cx="5215760" cy="504497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smtClean="0"/>
              <a:t>인공 신경망</a:t>
            </a:r>
            <a:r>
              <a:rPr lang="en-US" altLang="ko-KR" sz="2000" dirty="0" smtClean="0"/>
              <a:t>(Artificial Neural Network)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66" y="2583363"/>
            <a:ext cx="4478752" cy="33547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0966" y="1928365"/>
            <a:ext cx="579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인공 신경망의 구성요소</a:t>
            </a:r>
            <a:r>
              <a:rPr lang="en-US" altLang="ko-KR" b="1" dirty="0" smtClean="0"/>
              <a:t> 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3096" y="6310110"/>
            <a:ext cx="4816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[ </a:t>
            </a:r>
            <a:r>
              <a:rPr lang="ko-KR" altLang="en-US" sz="1200" b="1" dirty="0" smtClean="0"/>
              <a:t>인공 신경망 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출처 </a:t>
            </a:r>
            <a:r>
              <a:rPr lang="en-US" altLang="ko-KR" sz="1100" dirty="0" smtClean="0"/>
              <a:t>: </a:t>
            </a:r>
            <a:r>
              <a:rPr lang="en-US" altLang="ko-KR" sz="1100" dirty="0"/>
              <a:t>https://www.youtube.com/watch?v=SY5ZN7xZxlg </a:t>
            </a:r>
            <a:r>
              <a:rPr lang="en-US" altLang="ko-KR" sz="1200" b="1" dirty="0" smtClean="0"/>
              <a:t>]  </a:t>
            </a:r>
            <a:endParaRPr lang="ko-KR" alt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803312" y="2593875"/>
            <a:ext cx="434068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 dirty="0" smtClean="0"/>
              <a:t>▶ 입력 층</a:t>
            </a:r>
            <a:endParaRPr lang="en-US" altLang="ko-KR" sz="1400" b="1" u="sng" dirty="0" smtClean="0"/>
          </a:p>
          <a:p>
            <a:r>
              <a:rPr lang="en-US" altLang="ko-KR" sz="1200" dirty="0" smtClean="0"/>
              <a:t>: </a:t>
            </a:r>
            <a:r>
              <a:rPr lang="ko-KR" altLang="en-US" sz="1200" dirty="0" smtClean="0"/>
              <a:t>주어진 데이터가 입력되는 층</a:t>
            </a:r>
            <a:endParaRPr lang="en-US" altLang="ko-KR" sz="1200" dirty="0" smtClean="0"/>
          </a:p>
          <a:p>
            <a:r>
              <a:rPr lang="en-US" altLang="ko-KR" sz="1200" dirty="0" smtClean="0"/>
              <a:t>: </a:t>
            </a:r>
            <a:r>
              <a:rPr lang="ko-KR" altLang="en-US" sz="1200" dirty="0" smtClean="0"/>
              <a:t>일반적으로 수치 또는 벡터의 형태로 입력됨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400" b="1" u="sng" dirty="0" smtClean="0"/>
              <a:t>▶ 가중치</a:t>
            </a:r>
            <a:endParaRPr lang="en-US" altLang="ko-KR" sz="1400" b="1" u="sng" dirty="0" smtClean="0"/>
          </a:p>
          <a:p>
            <a:r>
              <a:rPr lang="en-US" altLang="ko-KR" sz="1200" dirty="0" smtClean="0"/>
              <a:t>: </a:t>
            </a:r>
            <a:r>
              <a:rPr lang="ko-KR" altLang="en-US" sz="1200" dirty="0" smtClean="0"/>
              <a:t>입력 층 또는 은닉 층의 각각의 값들에 곱해지는 수치로 가중치에 따라 다음 레이어에 전달되는 값의 크기가 정해짐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400" b="1" u="sng" dirty="0" smtClean="0"/>
              <a:t>▶ 출력 층</a:t>
            </a:r>
            <a:endParaRPr lang="en-US" altLang="ko-KR" sz="1400" b="1" u="sng" dirty="0" smtClean="0"/>
          </a:p>
          <a:p>
            <a:r>
              <a:rPr lang="en-US" altLang="ko-KR" sz="1200" dirty="0" smtClean="0"/>
              <a:t>: </a:t>
            </a:r>
            <a:r>
              <a:rPr lang="ko-KR" altLang="en-US" sz="1200" dirty="0" smtClean="0"/>
              <a:t>입력 층과 은닉 층을 거쳐 형성된 최종 데이터를 갖는 층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: </a:t>
            </a:r>
            <a:r>
              <a:rPr lang="ko-KR" altLang="en-US" sz="1200" dirty="0" smtClean="0"/>
              <a:t>해당 데이터를 바탕으로 설정된 작업을 수행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400" b="1" u="sng" dirty="0" smtClean="0"/>
              <a:t>▶ 편향</a:t>
            </a:r>
            <a:r>
              <a:rPr lang="en-US" altLang="ko-KR" sz="1400" b="1" u="sng" dirty="0" smtClean="0"/>
              <a:t>(bias)</a:t>
            </a:r>
          </a:p>
          <a:p>
            <a:r>
              <a:rPr lang="en-US" altLang="ko-KR" sz="1200" dirty="0" smtClean="0"/>
              <a:t>: </a:t>
            </a:r>
            <a:r>
              <a:rPr lang="ko-KR" altLang="en-US" sz="1200" dirty="0" smtClean="0"/>
              <a:t>데이터에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추가되는 일종의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오차</a:t>
            </a:r>
            <a:r>
              <a:rPr lang="en-US" altLang="ko-KR" sz="1200" dirty="0" smtClean="0"/>
              <a:t>‘.</a:t>
            </a:r>
          </a:p>
          <a:p>
            <a:r>
              <a:rPr lang="en-US" altLang="ko-KR" sz="1200" dirty="0" smtClean="0"/>
              <a:t>: </a:t>
            </a:r>
            <a:r>
              <a:rPr lang="ko-KR" altLang="en-US" sz="1200" dirty="0" smtClean="0"/>
              <a:t>데이터의 분포를 보다 현실적으로 만드는데 기여함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297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4">
            <a:extLst>
              <a:ext uri="{FF2B5EF4-FFF2-40B4-BE49-F238E27FC236}">
                <a16:creationId xmlns:a16="http://schemas.microsoft.com/office/drawing/2014/main" id="{5ECABD6C-0ABF-4054-9E31-6991CFD22C64}"/>
              </a:ext>
            </a:extLst>
          </p:cNvPr>
          <p:cNvSpPr/>
          <p:nvPr/>
        </p:nvSpPr>
        <p:spPr>
          <a:xfrm>
            <a:off x="733096" y="684068"/>
            <a:ext cx="5215760" cy="504497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smtClean="0"/>
              <a:t>인공 신경망</a:t>
            </a:r>
            <a:r>
              <a:rPr lang="en-US" altLang="ko-KR" sz="2000" dirty="0" smtClean="0"/>
              <a:t>(Artificial Neural Network)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5136"/>
          <a:stretch/>
        </p:blipFill>
        <p:spPr>
          <a:xfrm>
            <a:off x="549328" y="2091721"/>
            <a:ext cx="8348190" cy="35628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3096" y="6310110"/>
            <a:ext cx="4816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[ </a:t>
            </a:r>
            <a:r>
              <a:rPr lang="ko-KR" altLang="en-US" sz="1200" b="1" dirty="0" smtClean="0"/>
              <a:t>인공 신경망 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출처 </a:t>
            </a:r>
            <a:r>
              <a:rPr lang="en-US" altLang="ko-KR" sz="1100" dirty="0" smtClean="0"/>
              <a:t>: </a:t>
            </a:r>
            <a:r>
              <a:rPr lang="en-US" altLang="ko-KR" sz="1100" dirty="0"/>
              <a:t>https://www.youtube.com/watch?v=SY5ZN7xZxlg </a:t>
            </a:r>
            <a:r>
              <a:rPr lang="en-US" altLang="ko-KR" sz="1200" b="1" dirty="0" smtClean="0"/>
              <a:t>]  </a:t>
            </a:r>
            <a:endParaRPr lang="ko-KR" alt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92130" y="5221774"/>
            <a:ext cx="1815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66FF"/>
                </a:solidFill>
              </a:rPr>
              <a:t>[ Identity Function ]  </a:t>
            </a:r>
            <a:endParaRPr lang="ko-KR" altLang="en-US" sz="1200" b="1" dirty="0">
              <a:solidFill>
                <a:srgbClr val="0066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0971" y="5498773"/>
            <a:ext cx="1815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66FF"/>
                </a:solidFill>
              </a:rPr>
              <a:t>[ Identity Function ]  </a:t>
            </a:r>
            <a:endParaRPr lang="ko-KR" altLang="en-US" sz="1200" b="1" dirty="0">
              <a:solidFill>
                <a:srgbClr val="0066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805" y="5498772"/>
            <a:ext cx="77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66FF"/>
                </a:solidFill>
              </a:rPr>
              <a:t>( 3X3 )  </a:t>
            </a:r>
            <a:endParaRPr lang="ko-KR" altLang="en-US" sz="1200" b="1" dirty="0">
              <a:solidFill>
                <a:srgbClr val="0066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0798" y="5498772"/>
            <a:ext cx="77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66FF"/>
                </a:solidFill>
              </a:rPr>
              <a:t>( 3X1 )  </a:t>
            </a:r>
            <a:endParaRPr lang="ko-KR" altLang="en-US" sz="1200" b="1" dirty="0">
              <a:solidFill>
                <a:srgbClr val="0066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1451" y="5498772"/>
            <a:ext cx="77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66FF"/>
                </a:solidFill>
              </a:rPr>
              <a:t>( 3X1 )  </a:t>
            </a:r>
            <a:endParaRPr lang="ko-KR" altLang="en-US" sz="1200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526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4">
            <a:extLst>
              <a:ext uri="{FF2B5EF4-FFF2-40B4-BE49-F238E27FC236}">
                <a16:creationId xmlns:a16="http://schemas.microsoft.com/office/drawing/2014/main" id="{5ECABD6C-0ABF-4054-9E31-6991CFD22C64}"/>
              </a:ext>
            </a:extLst>
          </p:cNvPr>
          <p:cNvSpPr/>
          <p:nvPr/>
        </p:nvSpPr>
        <p:spPr>
          <a:xfrm>
            <a:off x="733096" y="684068"/>
            <a:ext cx="5215760" cy="504497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smtClean="0"/>
              <a:t>인공 신경망</a:t>
            </a:r>
            <a:r>
              <a:rPr lang="en-US" altLang="ko-KR" sz="2000" dirty="0" smtClean="0"/>
              <a:t>(Artificial Neural Network)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60966" y="1928365"/>
            <a:ext cx="579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 </a:t>
            </a:r>
            <a:r>
              <a:rPr lang="ko-KR" altLang="en-US" b="1" dirty="0" smtClean="0"/>
              <a:t>출력 층 </a:t>
            </a:r>
            <a:r>
              <a:rPr lang="ko-KR" altLang="en-US" b="1" dirty="0" smtClean="0"/>
              <a:t>설계하기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]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108529"/>
              </p:ext>
            </p:extLst>
          </p:nvPr>
        </p:nvGraphicFramePr>
        <p:xfrm>
          <a:off x="701566" y="3037497"/>
          <a:ext cx="8064063" cy="2514946"/>
        </p:xfrm>
        <a:graphic>
          <a:graphicData uri="http://schemas.openxmlformats.org/drawingml/2006/table">
            <a:tbl>
              <a:tblPr firstRow="1" bandRow="1"/>
              <a:tblGrid>
                <a:gridCol w="2462050">
                  <a:extLst>
                    <a:ext uri="{9D8B030D-6E8A-4147-A177-3AD203B41FA5}">
                      <a16:colId xmlns:a16="http://schemas.microsoft.com/office/drawing/2014/main" val="562803235"/>
                    </a:ext>
                  </a:extLst>
                </a:gridCol>
                <a:gridCol w="5602013">
                  <a:extLst>
                    <a:ext uri="{9D8B030D-6E8A-4147-A177-3AD203B41FA5}">
                      <a16:colId xmlns:a16="http://schemas.microsoft.com/office/drawing/2014/main" val="4262357628"/>
                    </a:ext>
                  </a:extLst>
                </a:gridCol>
              </a:tblGrid>
              <a:tr h="1257473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b="1" dirty="0" smtClean="0"/>
                        <a:t>회귀</a:t>
                      </a:r>
                      <a:endParaRPr lang="en-US" altLang="ko-KR" b="1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en-US" altLang="ko-KR" b="1" dirty="0" smtClean="0"/>
                        <a:t>regression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>
                    <a:solidFill>
                      <a:srgbClr val="CCFFCC">
                        <a:alpha val="5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1600" dirty="0" smtClean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/>
                        <a:t>입력된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데이터에서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(</a:t>
                      </a:r>
                      <a:r>
                        <a:rPr lang="ko-KR" altLang="en-US" sz="1600" baseline="0" dirty="0" smtClean="0"/>
                        <a:t>연속적인</a:t>
                      </a:r>
                      <a:r>
                        <a:rPr lang="en-US" altLang="ko-KR" sz="1600" baseline="0" dirty="0" smtClean="0"/>
                        <a:t>) </a:t>
                      </a:r>
                      <a:r>
                        <a:rPr lang="ko-KR" altLang="en-US" sz="1600" baseline="0" dirty="0" smtClean="0"/>
                        <a:t>수치를 예측하는 문제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baseline="0" dirty="0" smtClean="0"/>
                        <a:t>(ex, </a:t>
                      </a:r>
                      <a:r>
                        <a:rPr lang="ko-KR" altLang="en-US" sz="1600" baseline="0" dirty="0" smtClean="0"/>
                        <a:t>사진 속 인물의 몸무게 예측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423907"/>
                  </a:ext>
                </a:extLst>
              </a:tr>
              <a:tr h="1257473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b="1" dirty="0" smtClean="0"/>
                        <a:t>분류</a:t>
                      </a:r>
                      <a:endParaRPr lang="en-US" altLang="ko-KR" b="1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en-US" altLang="ko-KR" b="1" dirty="0" smtClean="0"/>
                        <a:t>classification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rgbClr val="CCFFCC">
                        <a:alpha val="5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1600" dirty="0" smtClean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600" dirty="0" smtClean="0"/>
                        <a:t>데이터가 어느 클래스에 속하느냐 문제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/>
                        <a:t>(ex, </a:t>
                      </a:r>
                      <a:r>
                        <a:rPr lang="ko-KR" altLang="en-US" sz="1600" dirty="0" smtClean="0"/>
                        <a:t>사진 속 인물의 성별을 분류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328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351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8320</TotalTime>
  <Words>416</Words>
  <Application>Microsoft Office PowerPoint</Application>
  <PresentationFormat>화면 슬라이드 쇼(4:3)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인공 신경망 (Artificial Neural Network)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Seongkeun Park</dc:creator>
  <cp:lastModifiedBy>Windows 사용자</cp:lastModifiedBy>
  <cp:revision>642</cp:revision>
  <dcterms:created xsi:type="dcterms:W3CDTF">2016-09-05T08:32:33Z</dcterms:created>
  <dcterms:modified xsi:type="dcterms:W3CDTF">2019-01-23T16:48:59Z</dcterms:modified>
</cp:coreProperties>
</file>