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94A4"/>
    <a:srgbClr val="2F2FFF"/>
    <a:srgbClr val="001E82"/>
    <a:srgbClr val="002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4C23D-941D-42FF-A3D8-DAE20CF12A6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BC7A5-B75B-4B7F-AB55-44E0FEDB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0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08B6C-8FB5-4E10-92E5-CCE2DF6D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B66C6-35A5-4FBF-9C64-733E8CBD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7C695-15B4-4A23-8609-63B75A2E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229D-57DF-4C71-9167-01ADE89C7E9D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A2B8-7A21-4F35-9F52-FE0CD880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F4892-C131-4619-AE93-A6AB1AD0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35047-DDD1-4368-BB4E-65F2F50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BC80B-285A-4C64-8A6F-739F3990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2298E-F12A-48CB-B4BC-D80CCB1B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52C-C8CD-466F-AD3A-1A5C6AEE8582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7E173-C3EC-4198-AFC1-F3F8F929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72940-960C-48D2-AF5D-8ABD9503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9F8E2-5772-4A9F-93D8-994025068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7E86D-8718-4E4A-82B4-104B14B83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0E121-CD94-4D32-BF85-86C7C529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ED6C-7142-41FA-BADD-9D39577D3B8B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656D4-22B9-4C15-92AC-B5C17F17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B6421-FBA3-4531-9B86-F4351B1B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5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761F7-04FC-4769-98D1-68CF5678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6CA05-BEFD-4218-AA35-509C62FC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7C84F-9A44-4E50-9D2F-FAADCD18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71A-2DA9-47F2-8834-04B9B67A4BA1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2961E-EDE7-46AE-B7B7-FCD7FEAF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F9647-19CF-48A0-A7BA-D5114984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7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A959-3AC5-41FD-B34D-D1ADBA2B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5A7A1-3639-4E0C-8306-65D7FE27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B3955-3E7C-4271-8AA5-D83FBE54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AED-1CB6-4D86-B9FA-9A77435D17E8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8405E-1BB8-4C68-944B-1FF22A1D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4C860-0631-45AF-AA21-D1A55F9C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F9278-D8B1-437E-A9F0-8F9DD3E7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1A42D-F5F1-4B48-988D-C053A4F27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18C3D1-94EC-4C2B-B7B4-3C4CF26B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AA738-3982-48F4-9A59-5AC8093B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9F92-0973-4126-994C-9FB2F44509E9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A7252-87CB-4710-A661-BB21781A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F8D8E-B854-49F8-85C4-88CA9C9C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4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99574-2F2D-4DAC-80B8-D8014803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9F0B1-9B2B-45FA-B5A1-7F9E048D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0CA4A-A04E-43E2-A836-6F2E2457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F6CA26-34E3-4ECD-898C-F78CFDBB4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4747DE-A7BD-4DAD-8136-AB9C0CBB8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85F067-76B4-443E-A1BF-6AE6ED2C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563B-BC03-43AA-88E9-90281E5D050D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9135FE-C7E5-4404-9CD0-67656BC1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30387D-1D4C-4E1E-B0CB-DC65A5A6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EAC48-D5B9-4275-B1C3-18AA1E36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0ED11D-4801-4840-BAF2-0C517AEE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F21-6727-40FC-931A-4387D43F08AB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93D74E-C343-4DDE-8F6E-C7A68825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01C1F-40F5-4DD7-9BE9-94CA1B07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C9434B-08AA-408E-857C-74209B7A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9A5B-1720-4932-84C6-CE6857D20E66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C5937F-E1C1-49B9-9671-A79C4342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E9E1ED-8D20-4697-B693-72B296DA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09AF6-F106-457B-AC65-958D3E05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F5C30-C07A-4B9D-AEF6-A9BB1D79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D03A5-AB7F-45D3-9057-B93FDE597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2D987-DD2E-4DB8-9AFC-8AD93EEB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9E3-316B-4940-9D94-8E282CF0857B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856F8-AB21-4B33-8189-1ADE28A8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F11DF-13F8-4CD2-9FB8-C250CF1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3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C1A50-0903-4879-B0F7-5C54CF36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9DE307-8807-44DA-8D61-7AC0D9D9A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3AB7DC-1AC7-468F-8A95-3245AE23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7A2F6E-00E1-4CCE-93A4-FFCEC55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C9CD-D952-45CB-9DCC-259CD9B0ADB6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7297D-39A5-4CAF-8269-C42C64FB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09091-5ED8-49D4-9E4C-7002AEA2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4E7EBE-74DA-4BD0-AB09-6EA69D90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388DA8-55ED-47AE-AD6D-4FB36B76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575B-F5F1-4DD9-8FDC-550869AED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9F19-BB8C-4873-9577-2038C284C3C2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45B25-5340-4456-BE91-C7BBE34FF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6A3FA-268D-4CF3-AC8F-256EF1FF9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E242A-9732-46B3-9DC8-AE6F2ECCD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0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useofbots.com/images/news/1443/cover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36550" y="0"/>
            <a:ext cx="139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25800" y="-5670200"/>
            <a:ext cx="14040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7B450-9E0F-48EA-AD74-02C0EF042D02}"/>
              </a:ext>
            </a:extLst>
          </p:cNvPr>
          <p:cNvSpPr txBox="1"/>
          <p:nvPr/>
        </p:nvSpPr>
        <p:spPr>
          <a:xfrm>
            <a:off x="3968750" y="2617232"/>
            <a:ext cx="425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『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cs typeface="Arial" panose="020B0604020202020204" pitchFamily="34" charset="0"/>
              </a:rPr>
              <a:t>Seminar for Thesis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』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018E13-E329-4D17-A51B-CCFB02C99C05}"/>
              </a:ext>
            </a:extLst>
          </p:cNvPr>
          <p:cNvCxnSpPr>
            <a:cxnSpLocks/>
          </p:cNvCxnSpPr>
          <p:nvPr/>
        </p:nvCxnSpPr>
        <p:spPr>
          <a:xfrm>
            <a:off x="4102100" y="3165852"/>
            <a:ext cx="4000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2BFB-C677-448D-8808-2900121B48F7}"/>
              </a:ext>
            </a:extLst>
          </p:cNvPr>
          <p:cNvSpPr txBox="1"/>
          <p:nvPr/>
        </p:nvSpPr>
        <p:spPr>
          <a:xfrm>
            <a:off x="4737100" y="34290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b="1" spc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altLang="ko-KR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ko-KR" altLang="en-US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5B4D3-D221-48F8-B5A9-83A7EE446745}"/>
              </a:ext>
            </a:extLst>
          </p:cNvPr>
          <p:cNvSpPr txBox="1"/>
          <p:nvPr/>
        </p:nvSpPr>
        <p:spPr>
          <a:xfrm>
            <a:off x="9982200" y="6317734"/>
            <a:ext cx="2152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Presenter : </a:t>
            </a:r>
            <a:r>
              <a:rPr lang="ko-KR" alt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강주연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490B0-824E-4D67-A271-16AF821488BD}"/>
              </a:ext>
            </a:extLst>
          </p:cNvPr>
          <p:cNvSpPr txBox="1"/>
          <p:nvPr/>
        </p:nvSpPr>
        <p:spPr>
          <a:xfrm>
            <a:off x="4889500" y="5435600"/>
            <a:ext cx="227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20.11.10</a:t>
            </a:r>
            <a:endParaRPr lang="ko-KR" altLang="en-US" sz="1200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9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10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0CC56-3C6F-46B7-BA2A-020D9417E9BD}"/>
              </a:ext>
            </a:extLst>
          </p:cNvPr>
          <p:cNvSpPr txBox="1"/>
          <p:nvPr/>
        </p:nvSpPr>
        <p:spPr>
          <a:xfrm>
            <a:off x="743000" y="608568"/>
            <a:ext cx="4629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03. Network Architectures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969E6-E6B9-4980-A473-B276B0F11802}"/>
              </a:ext>
            </a:extLst>
          </p:cNvPr>
          <p:cNvSpPr txBox="1"/>
          <p:nvPr/>
        </p:nvSpPr>
        <p:spPr>
          <a:xfrm>
            <a:off x="6543698" y="6022669"/>
            <a:ext cx="29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[Fig.9] </a:t>
            </a:r>
            <a:r>
              <a:rPr lang="en-US" altLang="ko-KR" sz="1100" dirty="0" err="1"/>
              <a:t>ResNet</a:t>
            </a:r>
            <a:r>
              <a:rPr lang="en-US" altLang="ko-KR" sz="1100" dirty="0"/>
              <a:t> architecture for ImageNet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30B2AE-2351-4F96-9C8E-D0ADA9E1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03" y="1575057"/>
            <a:ext cx="1924905" cy="43020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C9FC0F-B310-49FE-8B5D-58D88E0D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75" y="3391080"/>
            <a:ext cx="5610225" cy="2486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20E7D1-2334-4538-8DB6-82E5A51A1D62}"/>
              </a:ext>
            </a:extLst>
          </p:cNvPr>
          <p:cNvSpPr txBox="1"/>
          <p:nvPr/>
        </p:nvSpPr>
        <p:spPr>
          <a:xfrm>
            <a:off x="2498799" y="6022669"/>
            <a:ext cx="2308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[Fig.6] </a:t>
            </a:r>
            <a:r>
              <a:rPr lang="en-US" altLang="ko-KR" sz="1100" dirty="0" err="1"/>
              <a:t>ResNet</a:t>
            </a:r>
            <a:r>
              <a:rPr lang="en-US" altLang="ko-KR" sz="1100" dirty="0"/>
              <a:t> architecture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266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11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969E6-E6B9-4980-A473-B276B0F11802}"/>
              </a:ext>
            </a:extLst>
          </p:cNvPr>
          <p:cNvSpPr txBox="1"/>
          <p:nvPr/>
        </p:nvSpPr>
        <p:spPr>
          <a:xfrm>
            <a:off x="3217679" y="4928354"/>
            <a:ext cx="29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[Fig.10] Training</a:t>
            </a:r>
            <a:r>
              <a:rPr lang="ko-KR" altLang="en-US" sz="1100" dirty="0"/>
              <a:t> </a:t>
            </a:r>
            <a:r>
              <a:rPr lang="en-US" altLang="ko-KR" sz="1100" dirty="0"/>
              <a:t>on ImageNet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B3ECF-B3A1-4548-82C1-47C63B32577A}"/>
              </a:ext>
            </a:extLst>
          </p:cNvPr>
          <p:cNvSpPr txBox="1"/>
          <p:nvPr/>
        </p:nvSpPr>
        <p:spPr>
          <a:xfrm>
            <a:off x="743000" y="608568"/>
            <a:ext cx="4629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04. Experiments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4A622D-1FB2-4AD6-82B7-32E61C29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3" y="2892683"/>
            <a:ext cx="6048375" cy="1828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FB544A-7CF9-4F98-BFB5-2D1ADB3AD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219" y="3949700"/>
            <a:ext cx="2730038" cy="7717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CE9B00-CCC9-44D3-8402-98EAB08B08CB}"/>
              </a:ext>
            </a:extLst>
          </p:cNvPr>
          <p:cNvSpPr txBox="1"/>
          <p:nvPr/>
        </p:nvSpPr>
        <p:spPr>
          <a:xfrm>
            <a:off x="8045937" y="4928354"/>
            <a:ext cx="29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[Fig.11] Error on ImageNet validation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5903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12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969E6-E6B9-4980-A473-B276B0F11802}"/>
              </a:ext>
            </a:extLst>
          </p:cNvPr>
          <p:cNvSpPr txBox="1"/>
          <p:nvPr/>
        </p:nvSpPr>
        <p:spPr>
          <a:xfrm>
            <a:off x="2929197" y="5002049"/>
            <a:ext cx="29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[Fig.12] Error rates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B3ECF-B3A1-4548-82C1-47C63B32577A}"/>
              </a:ext>
            </a:extLst>
          </p:cNvPr>
          <p:cNvSpPr txBox="1"/>
          <p:nvPr/>
        </p:nvSpPr>
        <p:spPr>
          <a:xfrm>
            <a:off x="743000" y="608568"/>
            <a:ext cx="4629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04. Experiments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E9B00-CCC9-44D3-8402-98EAB08B08CB}"/>
              </a:ext>
            </a:extLst>
          </p:cNvPr>
          <p:cNvSpPr txBox="1"/>
          <p:nvPr/>
        </p:nvSpPr>
        <p:spPr>
          <a:xfrm>
            <a:off x="8401585" y="5002049"/>
            <a:ext cx="29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[Fig.13] Deeper Bottleneck Architectures</a:t>
            </a:r>
            <a:endParaRPr lang="ko-KR" altLang="en-US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5833C2-B366-4897-804E-2C38FC8B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97" y="2421811"/>
            <a:ext cx="3184589" cy="2477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92ED40-5333-4BDA-B364-81E1AF89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98" y="2421810"/>
            <a:ext cx="3572151" cy="2477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86F213-47BE-4750-8043-1D9F73EB0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499" y="2827362"/>
            <a:ext cx="3152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1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13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969E6-E6B9-4980-A473-B276B0F11802}"/>
              </a:ext>
            </a:extLst>
          </p:cNvPr>
          <p:cNvSpPr txBox="1"/>
          <p:nvPr/>
        </p:nvSpPr>
        <p:spPr>
          <a:xfrm>
            <a:off x="1520799" y="4946377"/>
            <a:ext cx="29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[Fig.14] Their discussion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B3ECF-B3A1-4548-82C1-47C63B32577A}"/>
              </a:ext>
            </a:extLst>
          </p:cNvPr>
          <p:cNvSpPr txBox="1"/>
          <p:nvPr/>
        </p:nvSpPr>
        <p:spPr>
          <a:xfrm>
            <a:off x="743000" y="608568"/>
            <a:ext cx="4629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04. Experiments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E9B00-CCC9-44D3-8402-98EAB08B08CB}"/>
              </a:ext>
            </a:extLst>
          </p:cNvPr>
          <p:cNvSpPr txBox="1"/>
          <p:nvPr/>
        </p:nvSpPr>
        <p:spPr>
          <a:xfrm>
            <a:off x="6783374" y="4946377"/>
            <a:ext cx="296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[Fig.14] Exploring Over 1000 layers.</a:t>
            </a:r>
            <a:endParaRPr lang="ko-KR" altLang="en-US" sz="11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69F778-0936-4E19-93DB-A9C49C93AB3A}"/>
              </a:ext>
            </a:extLst>
          </p:cNvPr>
          <p:cNvGrpSpPr/>
          <p:nvPr/>
        </p:nvGrpSpPr>
        <p:grpSpPr>
          <a:xfrm>
            <a:off x="1466813" y="2913087"/>
            <a:ext cx="3076575" cy="1882775"/>
            <a:chOff x="2295525" y="2913087"/>
            <a:chExt cx="3076575" cy="18827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CCA1960-88DC-4395-A8AC-03BD98543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5525" y="4433912"/>
              <a:ext cx="3076575" cy="3619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955FE72-BD76-4E0B-8FFD-4B7F0786C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5525" y="2913087"/>
              <a:ext cx="3076575" cy="1571625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1946E9B-EEF5-49F6-A117-EEA75DF4F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187" y="3262337"/>
            <a:ext cx="3076575" cy="15430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5D7B71-0014-4041-B897-4DD507808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525" y="3271862"/>
            <a:ext cx="3076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4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D025D-10AF-4082-9720-31A2B7EA3D31}"/>
              </a:ext>
            </a:extLst>
          </p:cNvPr>
          <p:cNvSpPr txBox="1"/>
          <p:nvPr/>
        </p:nvSpPr>
        <p:spPr>
          <a:xfrm>
            <a:off x="149250" y="315546"/>
            <a:ext cx="122235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9D703-B94C-433B-9CF4-16EBDB65AC57}"/>
              </a:ext>
            </a:extLst>
          </p:cNvPr>
          <p:cNvSpPr txBox="1"/>
          <p:nvPr/>
        </p:nvSpPr>
        <p:spPr>
          <a:xfrm>
            <a:off x="149250" y="684878"/>
            <a:ext cx="11893500" cy="5850512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Kaiming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Xiangyu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Zhang,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Shaoqung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Ren, Jian sun, “Deep Residual Learning for Image Recognition”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https://www.houseofbots.com/images/news/1443/cover.png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https://images.deepai.org/glossary-terms/73eec54be08746f6b546a874580b8673/backpropagation.png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https://computer-nerd.tistory.com/18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https://curaai00.tistory.com/1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https://www.youtube.com/watch?v=671BsKl8d0E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https://ganghee-lee.tistory.com/41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https://wikidocs.net/61375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https://gomguard.tistory.com/183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https://leechamin.tistory.com/184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8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1FC9B-8AE4-48A4-9D76-CBB8BC41D336}"/>
              </a:ext>
            </a:extLst>
          </p:cNvPr>
          <p:cNvSpPr txBox="1"/>
          <p:nvPr/>
        </p:nvSpPr>
        <p:spPr>
          <a:xfrm>
            <a:off x="743000" y="608568"/>
            <a:ext cx="21399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spc="300" dirty="0">
                <a:solidFill>
                  <a:schemeClr val="bg1"/>
                </a:solidFill>
              </a:rPr>
              <a:t>INDEX</a:t>
            </a:r>
            <a:endParaRPr lang="ko-KR" altLang="en-US" sz="2400" b="1" spc="3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3984E-BA6B-44CA-B8B3-3591EA94625B}"/>
              </a:ext>
            </a:extLst>
          </p:cNvPr>
          <p:cNvSpPr txBox="1"/>
          <p:nvPr/>
        </p:nvSpPr>
        <p:spPr>
          <a:xfrm>
            <a:off x="1016000" y="1865112"/>
            <a:ext cx="6032500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 Learning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Architectures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2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6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3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0CC56-3C6F-46B7-BA2A-020D9417E9BD}"/>
              </a:ext>
            </a:extLst>
          </p:cNvPr>
          <p:cNvSpPr txBox="1"/>
          <p:nvPr/>
        </p:nvSpPr>
        <p:spPr>
          <a:xfrm>
            <a:off x="743000" y="608568"/>
            <a:ext cx="3867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01.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What is Deep Learning and Neural Network">
            <a:extLst>
              <a:ext uri="{FF2B5EF4-FFF2-40B4-BE49-F238E27FC236}">
                <a16:creationId xmlns:a16="http://schemas.microsoft.com/office/drawing/2014/main" id="{95C329BD-4E19-4E9A-8FF1-562153D7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34" y="3090562"/>
            <a:ext cx="4932363" cy="24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9B013F-7AC9-4DFE-A638-DB72AB78E1CE}"/>
              </a:ext>
            </a:extLst>
          </p:cNvPr>
          <p:cNvSpPr txBox="1"/>
          <p:nvPr/>
        </p:nvSpPr>
        <p:spPr>
          <a:xfrm>
            <a:off x="1041400" y="1629673"/>
            <a:ext cx="721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Network</a:t>
            </a:r>
            <a:r>
              <a:rPr lang="ko-KR" altLang="en-US" sz="1400" b="1" dirty="0"/>
              <a:t>의</a:t>
            </a:r>
            <a:r>
              <a:rPr lang="en-US" altLang="ko-KR" sz="1400" b="1" dirty="0"/>
              <a:t> Depth</a:t>
            </a:r>
            <a:r>
              <a:rPr lang="ko-KR" altLang="en-US" sz="1400" b="1" dirty="0"/>
              <a:t>를 늘이는 것만으로도 쉽게 성능을 향상 시킬 수 있을까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9672B-C0B8-4ECC-AC12-C671C1C696AA}"/>
              </a:ext>
            </a:extLst>
          </p:cNvPr>
          <p:cNvSpPr txBox="1"/>
          <p:nvPr/>
        </p:nvSpPr>
        <p:spPr>
          <a:xfrm>
            <a:off x="1041400" y="2190400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어느 정도까지는 성능 향상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 이상은 </a:t>
            </a:r>
            <a:r>
              <a:rPr lang="en-US" altLang="ko-KR" sz="1400" b="1" dirty="0"/>
              <a:t>Vanishing/Exploding gradient</a:t>
            </a:r>
            <a:r>
              <a:rPr lang="ko-KR" altLang="en-US" sz="1400" b="1" dirty="0"/>
              <a:t>로 인하여 성능 저하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4C0AE5-0723-4E38-98CB-2F3DAAFB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547" y="3090562"/>
            <a:ext cx="4556968" cy="2496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1B2778-D911-4E84-B1C6-D7A3E08DCF35}"/>
              </a:ext>
            </a:extLst>
          </p:cNvPr>
          <p:cNvSpPr txBox="1"/>
          <p:nvPr/>
        </p:nvSpPr>
        <p:spPr>
          <a:xfrm>
            <a:off x="2324100" y="5695489"/>
            <a:ext cx="300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[Fig.1] Neural network architecture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3048B-CF54-4902-B1DC-2ED49A2CF1F8}"/>
              </a:ext>
            </a:extLst>
          </p:cNvPr>
          <p:cNvSpPr txBox="1"/>
          <p:nvPr/>
        </p:nvSpPr>
        <p:spPr>
          <a:xfrm>
            <a:off x="7499350" y="5695489"/>
            <a:ext cx="300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[Fig.2] Error for layer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9716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4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0CC56-3C6F-46B7-BA2A-020D9417E9BD}"/>
              </a:ext>
            </a:extLst>
          </p:cNvPr>
          <p:cNvSpPr txBox="1"/>
          <p:nvPr/>
        </p:nvSpPr>
        <p:spPr>
          <a:xfrm>
            <a:off x="743000" y="608568"/>
            <a:ext cx="3867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01.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B013F-7AC9-4DFE-A638-DB72AB78E1CE}"/>
              </a:ext>
            </a:extLst>
          </p:cNvPr>
          <p:cNvSpPr txBox="1"/>
          <p:nvPr/>
        </p:nvSpPr>
        <p:spPr>
          <a:xfrm>
            <a:off x="1041400" y="1531898"/>
            <a:ext cx="8610600" cy="10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Gradient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Vanishing : Backpropagation </a:t>
            </a:r>
            <a:r>
              <a:rPr lang="ko-KR" altLang="en-US" sz="1400" b="1" dirty="0"/>
              <a:t>에서 입력층으로 갈 수록 </a:t>
            </a:r>
            <a:r>
              <a:rPr lang="en-US" altLang="ko-KR" sz="1400" b="1" dirty="0"/>
              <a:t>Gradient</a:t>
            </a:r>
            <a:r>
              <a:rPr lang="ko-KR" altLang="en-US" sz="1400" b="1" dirty="0"/>
              <a:t>가 점차 작아지는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소실</a:t>
            </a:r>
            <a:r>
              <a:rPr lang="en-US" altLang="ko-KR" sz="1400" b="1" dirty="0"/>
              <a:t>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Gradient Exploding : Backpropagation </a:t>
            </a:r>
            <a:r>
              <a:rPr lang="ko-KR" altLang="en-US" sz="1400" b="1" dirty="0"/>
              <a:t>에서 입력층으로 갈 수 록 </a:t>
            </a:r>
            <a:r>
              <a:rPr lang="en-US" altLang="ko-KR" sz="1400" b="1" dirty="0"/>
              <a:t>Gradient</a:t>
            </a:r>
            <a:r>
              <a:rPr lang="ko-KR" altLang="en-US" sz="1400" b="1" dirty="0"/>
              <a:t>가 점차 커지는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폭등</a:t>
            </a:r>
            <a:r>
              <a:rPr lang="en-US" altLang="ko-KR" sz="1400" b="1" dirty="0"/>
              <a:t>).</a:t>
            </a:r>
            <a:endParaRPr lang="ko-KR" altLang="en-US" sz="1400" b="1" dirty="0"/>
          </a:p>
        </p:txBody>
      </p:sp>
      <p:pic>
        <p:nvPicPr>
          <p:cNvPr id="2050" name="Picture 2" descr="Backpropagation Definition | DeepAI">
            <a:extLst>
              <a:ext uri="{FF2B5EF4-FFF2-40B4-BE49-F238E27FC236}">
                <a16:creationId xmlns:a16="http://schemas.microsoft.com/office/drawing/2014/main" id="{A3B8FE06-2AD9-4881-90A2-6B9F578A7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50" y="3447655"/>
            <a:ext cx="3149600" cy="20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AC79F6-D37B-413D-B62D-946FF52EEBBC}"/>
              </a:ext>
            </a:extLst>
          </p:cNvPr>
          <p:cNvGrpSpPr/>
          <p:nvPr/>
        </p:nvGrpSpPr>
        <p:grpSpPr>
          <a:xfrm>
            <a:off x="6130950" y="3429000"/>
            <a:ext cx="4489450" cy="2064980"/>
            <a:chOff x="6130950" y="3429000"/>
            <a:chExt cx="4489450" cy="20649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C4AE5C4-BE33-46D5-9148-59EB3E03C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0950" y="3429000"/>
              <a:ext cx="4489450" cy="206498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BE4F05-A888-4FC1-9129-292D44DA5803}"/>
                </a:ext>
              </a:extLst>
            </p:cNvPr>
            <p:cNvSpPr/>
            <p:nvPr/>
          </p:nvSpPr>
          <p:spPr>
            <a:xfrm>
              <a:off x="8572500" y="4051300"/>
              <a:ext cx="381000" cy="6477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269BFAF-0876-4FD6-AD91-BFF5F84C8426}"/>
              </a:ext>
            </a:extLst>
          </p:cNvPr>
          <p:cNvSpPr txBox="1"/>
          <p:nvPr/>
        </p:nvSpPr>
        <p:spPr>
          <a:xfrm>
            <a:off x="2073300" y="5695489"/>
            <a:ext cx="300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[Fig.3] Backpropagation architecture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8A03D-F687-403D-8FDE-77361C82B1AC}"/>
              </a:ext>
            </a:extLst>
          </p:cNvPr>
          <p:cNvSpPr txBox="1"/>
          <p:nvPr/>
        </p:nvSpPr>
        <p:spPr>
          <a:xfrm>
            <a:off x="6870725" y="5695489"/>
            <a:ext cx="300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[Fig.4] Weight </a:t>
            </a:r>
            <a:r>
              <a:rPr lang="ko-KR" altLang="en-US" sz="1100" dirty="0"/>
              <a:t>계산 수식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794A0A-4D1F-44A8-B988-28DEC651A135}"/>
              </a:ext>
            </a:extLst>
          </p:cNvPr>
          <p:cNvSpPr/>
          <p:nvPr/>
        </p:nvSpPr>
        <p:spPr>
          <a:xfrm>
            <a:off x="8102600" y="2794000"/>
            <a:ext cx="3333700" cy="462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Degradation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problem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5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5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0CC56-3C6F-46B7-BA2A-020D9417E9BD}"/>
              </a:ext>
            </a:extLst>
          </p:cNvPr>
          <p:cNvSpPr txBox="1"/>
          <p:nvPr/>
        </p:nvSpPr>
        <p:spPr>
          <a:xfrm>
            <a:off x="743000" y="608568"/>
            <a:ext cx="3867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02. Residual Learning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B013F-7AC9-4DFE-A638-DB72AB78E1CE}"/>
              </a:ext>
            </a:extLst>
          </p:cNvPr>
          <p:cNvSpPr txBox="1"/>
          <p:nvPr/>
        </p:nvSpPr>
        <p:spPr>
          <a:xfrm>
            <a:off x="1054100" y="1270193"/>
            <a:ext cx="8610600" cy="10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잔여 블록</a:t>
            </a:r>
            <a:r>
              <a:rPr lang="en-US" altLang="ko-KR" sz="1400" b="1" dirty="0"/>
              <a:t>(Residual block)</a:t>
            </a:r>
            <a:r>
              <a:rPr lang="ko-KR" altLang="en-US" sz="1400" b="1" dirty="0"/>
              <a:t>을 이용해 네트워크의 최적화</a:t>
            </a:r>
            <a:r>
              <a:rPr lang="en-US" altLang="ko-KR" sz="1400" b="1" dirty="0"/>
              <a:t>(optimization) </a:t>
            </a:r>
            <a:r>
              <a:rPr lang="ko-KR" altLang="en-US" sz="1400" b="1" dirty="0"/>
              <a:t>난이도를 낮춤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실제로 내재한 </a:t>
            </a:r>
            <a:r>
              <a:rPr lang="en-US" altLang="ko-KR" sz="1400" b="1" dirty="0"/>
              <a:t>mapping</a:t>
            </a:r>
            <a:r>
              <a:rPr lang="ko-KR" altLang="en-US" sz="1400" b="1" dirty="0"/>
              <a:t>인 </a:t>
            </a:r>
            <a:r>
              <a:rPr lang="en-US" altLang="ko-KR" sz="1400" b="1" u="sng" dirty="0"/>
              <a:t>H(x)</a:t>
            </a:r>
            <a:r>
              <a:rPr lang="ko-KR" altLang="en-US" sz="1400" b="1" u="sng" dirty="0"/>
              <a:t>를 곧바로 학습하는 것은 어려우므로 대신 </a:t>
            </a:r>
            <a:r>
              <a:rPr lang="en-US" altLang="ko-KR" sz="1400" b="1" u="sng" dirty="0"/>
              <a:t>F(x) = H(x) - x</a:t>
            </a:r>
            <a:r>
              <a:rPr lang="ko-KR" altLang="en-US" sz="1400" b="1" u="sng" dirty="0"/>
              <a:t>를 학습함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9BFAF-0876-4FD6-AD91-BFF5F84C8426}"/>
              </a:ext>
            </a:extLst>
          </p:cNvPr>
          <p:cNvSpPr txBox="1"/>
          <p:nvPr/>
        </p:nvSpPr>
        <p:spPr>
          <a:xfrm>
            <a:off x="4552962" y="5932737"/>
            <a:ext cx="361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[Fig.5] Plain layers &amp; Residual block architecture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96F701-6E5C-4BE2-950C-DFFC79FB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2682462"/>
            <a:ext cx="8286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1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6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0CC56-3C6F-46B7-BA2A-020D9417E9BD}"/>
              </a:ext>
            </a:extLst>
          </p:cNvPr>
          <p:cNvSpPr txBox="1"/>
          <p:nvPr/>
        </p:nvSpPr>
        <p:spPr>
          <a:xfrm>
            <a:off x="743000" y="608568"/>
            <a:ext cx="3867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02. Residual Learning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9BFAF-0876-4FD6-AD91-BFF5F84C8426}"/>
              </a:ext>
            </a:extLst>
          </p:cNvPr>
          <p:cNvSpPr txBox="1"/>
          <p:nvPr/>
        </p:nvSpPr>
        <p:spPr>
          <a:xfrm>
            <a:off x="1207590" y="6194347"/>
            <a:ext cx="2308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[Fig.6] </a:t>
            </a:r>
            <a:r>
              <a:rPr lang="en-US" altLang="ko-KR" sz="1100" dirty="0" err="1"/>
              <a:t>ResNet</a:t>
            </a:r>
            <a:r>
              <a:rPr lang="en-US" altLang="ko-KR" sz="1100" dirty="0"/>
              <a:t> architecture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935A37-44BC-485B-91EF-194FBD20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90" y="1300589"/>
            <a:ext cx="2189660" cy="4893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EB3CF-12B3-40BE-9199-B7EBE5F38DF7}"/>
              </a:ext>
            </a:extLst>
          </p:cNvPr>
          <p:cNvSpPr txBox="1"/>
          <p:nvPr/>
        </p:nvSpPr>
        <p:spPr>
          <a:xfrm>
            <a:off x="5895987" y="6191899"/>
            <a:ext cx="361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[Fig.5] Plain layers &amp; Residual block architecture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C4100C-A32F-4325-A8F7-2D6933B2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7" y="3350700"/>
            <a:ext cx="7451725" cy="28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4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7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0CC56-3C6F-46B7-BA2A-020D9417E9BD}"/>
              </a:ext>
            </a:extLst>
          </p:cNvPr>
          <p:cNvSpPr txBox="1"/>
          <p:nvPr/>
        </p:nvSpPr>
        <p:spPr>
          <a:xfrm>
            <a:off x="743000" y="608568"/>
            <a:ext cx="3867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02. Residual Learning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F99BE7-A0A1-4EF1-AF00-15DE1DE4C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70" r="35090"/>
          <a:stretch/>
        </p:blipFill>
        <p:spPr>
          <a:xfrm>
            <a:off x="1616100" y="1300589"/>
            <a:ext cx="673100" cy="48937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47E4D0-A052-4963-BD32-5FD440FD8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4" r="74286"/>
          <a:stretch/>
        </p:blipFill>
        <p:spPr>
          <a:xfrm>
            <a:off x="2806700" y="2325644"/>
            <a:ext cx="1752600" cy="28436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6DAB3E-4E76-484E-BFA9-D21AF78FE527}"/>
              </a:ext>
            </a:extLst>
          </p:cNvPr>
          <p:cNvSpPr txBox="1"/>
          <p:nvPr/>
        </p:nvSpPr>
        <p:spPr>
          <a:xfrm>
            <a:off x="1865362" y="6194347"/>
            <a:ext cx="2308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[Fig.7] Plain layers architecture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4835F2-A023-48B5-B927-C8DB8A099F6B}"/>
              </a:ext>
            </a:extLst>
          </p:cNvPr>
          <p:cNvSpPr/>
          <p:nvPr/>
        </p:nvSpPr>
        <p:spPr>
          <a:xfrm>
            <a:off x="5041900" y="2325644"/>
            <a:ext cx="31115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: x , Output data : y</a:t>
            </a:r>
            <a:endParaRPr lang="ko-KR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E45715-8007-49BD-BB3B-CEC7BC54F1C4}"/>
              </a:ext>
            </a:extLst>
          </p:cNvPr>
          <p:cNvSpPr/>
          <p:nvPr/>
        </p:nvSpPr>
        <p:spPr>
          <a:xfrm>
            <a:off x="2895625" y="2806700"/>
            <a:ext cx="1539850" cy="11938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1CD4E1-B5FD-48B9-B97E-EA61ECFE6674}"/>
              </a:ext>
            </a:extLst>
          </p:cNvPr>
          <p:cNvSpPr txBox="1"/>
          <p:nvPr/>
        </p:nvSpPr>
        <p:spPr>
          <a:xfrm>
            <a:off x="2616200" y="2624724"/>
            <a:ext cx="927100" cy="25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</a:rPr>
              <a:t>Network</a:t>
            </a:r>
            <a:endParaRPr lang="ko-KR" altLang="en-US" sz="105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D78ED-5776-4376-A381-402D4B8DDEC8}"/>
              </a:ext>
            </a:extLst>
          </p:cNvPr>
          <p:cNvSpPr txBox="1"/>
          <p:nvPr/>
        </p:nvSpPr>
        <p:spPr>
          <a:xfrm>
            <a:off x="6007087" y="3390356"/>
            <a:ext cx="927100" cy="25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2F2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ko-KR" altLang="en-US" sz="1050" b="1" dirty="0">
              <a:solidFill>
                <a:srgbClr val="2F2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7664FE-5A0B-420F-BAE0-D29A12EAF7B2}"/>
              </a:ext>
            </a:extLst>
          </p:cNvPr>
          <p:cNvSpPr txBox="1"/>
          <p:nvPr/>
        </p:nvSpPr>
        <p:spPr>
          <a:xfrm>
            <a:off x="5041900" y="3332089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227D52-C6F3-49B2-88F0-3E11F6EC3295}"/>
              </a:ext>
            </a:extLst>
          </p:cNvPr>
          <p:cNvCxnSpPr>
            <a:cxnSpLocks/>
          </p:cNvCxnSpPr>
          <p:nvPr/>
        </p:nvCxnSpPr>
        <p:spPr>
          <a:xfrm>
            <a:off x="5892800" y="3585032"/>
            <a:ext cx="1231900" cy="0"/>
          </a:xfrm>
          <a:prstGeom prst="straightConnector1">
            <a:avLst/>
          </a:prstGeom>
          <a:ln>
            <a:solidFill>
              <a:srgbClr val="2F2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56F50A-B05C-4058-BE8B-C541186A921F}"/>
              </a:ext>
            </a:extLst>
          </p:cNvPr>
          <p:cNvSpPr txBox="1"/>
          <p:nvPr/>
        </p:nvSpPr>
        <p:spPr>
          <a:xfrm>
            <a:off x="7315225" y="3332089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H(x) 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2AF9F-DEE9-48FC-931F-28D4012665A8}"/>
              </a:ext>
            </a:extLst>
          </p:cNvPr>
          <p:cNvSpPr txBox="1"/>
          <p:nvPr/>
        </p:nvSpPr>
        <p:spPr>
          <a:xfrm>
            <a:off x="7375500" y="3771723"/>
            <a:ext cx="39116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: H(x)</a:t>
            </a:r>
            <a:r>
              <a:rPr lang="ko-KR" altLang="en-US" sz="1600" b="1" dirty="0"/>
              <a:t>는 </a:t>
            </a:r>
            <a:r>
              <a:rPr lang="en-US" altLang="ko-KR" sz="1600" b="1" dirty="0">
                <a:solidFill>
                  <a:srgbClr val="00B050"/>
                </a:solidFill>
              </a:rPr>
              <a:t>H(x)=y</a:t>
            </a:r>
            <a:r>
              <a:rPr lang="ko-KR" altLang="en-US" sz="1600" b="1" dirty="0"/>
              <a:t>가 되도록 학습시킴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: ex] if y=1 than H(x)=1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963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/>
      <p:bldP spid="29" grpId="0"/>
      <p:bldP spid="25" grpId="0"/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8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0CC56-3C6F-46B7-BA2A-020D9417E9BD}"/>
              </a:ext>
            </a:extLst>
          </p:cNvPr>
          <p:cNvSpPr txBox="1"/>
          <p:nvPr/>
        </p:nvSpPr>
        <p:spPr>
          <a:xfrm>
            <a:off x="743000" y="608568"/>
            <a:ext cx="3867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02. Residual Learning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F99BE7-A0A1-4EF1-AF00-15DE1DE4C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69" r="1885"/>
          <a:stretch/>
        </p:blipFill>
        <p:spPr>
          <a:xfrm>
            <a:off x="1127169" y="1300589"/>
            <a:ext cx="747688" cy="48937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47E4D0-A052-4963-BD32-5FD440FD8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56" r="617"/>
          <a:stretch/>
        </p:blipFill>
        <p:spPr>
          <a:xfrm>
            <a:off x="1997094" y="2311008"/>
            <a:ext cx="3489300" cy="28436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6DAB3E-4E76-484E-BFA9-D21AF78FE527}"/>
              </a:ext>
            </a:extLst>
          </p:cNvPr>
          <p:cNvSpPr txBox="1"/>
          <p:nvPr/>
        </p:nvSpPr>
        <p:spPr>
          <a:xfrm>
            <a:off x="1865362" y="6194347"/>
            <a:ext cx="2893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[Fig.8] Residual layers architecture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4835F2-A023-48B5-B927-C8DB8A099F6B}"/>
              </a:ext>
            </a:extLst>
          </p:cNvPr>
          <p:cNvSpPr/>
          <p:nvPr/>
        </p:nvSpPr>
        <p:spPr>
          <a:xfrm>
            <a:off x="5745187" y="2325644"/>
            <a:ext cx="31115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: x , Output data : y</a:t>
            </a:r>
            <a:endParaRPr lang="ko-KR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E45715-8007-49BD-BB3B-CEC7BC54F1C4}"/>
              </a:ext>
            </a:extLst>
          </p:cNvPr>
          <p:cNvSpPr/>
          <p:nvPr/>
        </p:nvSpPr>
        <p:spPr>
          <a:xfrm>
            <a:off x="2676544" y="2806700"/>
            <a:ext cx="1385838" cy="11938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1CD4E1-B5FD-48B9-B97E-EA61ECFE6674}"/>
              </a:ext>
            </a:extLst>
          </p:cNvPr>
          <p:cNvSpPr txBox="1"/>
          <p:nvPr/>
        </p:nvSpPr>
        <p:spPr>
          <a:xfrm>
            <a:off x="3324219" y="2612024"/>
            <a:ext cx="927100" cy="25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</a:rPr>
              <a:t>Network</a:t>
            </a:r>
            <a:endParaRPr lang="ko-KR" altLang="en-US" sz="105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D78ED-5776-4376-A381-402D4B8DDEC8}"/>
              </a:ext>
            </a:extLst>
          </p:cNvPr>
          <p:cNvSpPr txBox="1"/>
          <p:nvPr/>
        </p:nvSpPr>
        <p:spPr>
          <a:xfrm>
            <a:off x="6434156" y="3390356"/>
            <a:ext cx="927100" cy="25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2F2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ko-KR" altLang="en-US" sz="1050" b="1" dirty="0">
              <a:solidFill>
                <a:srgbClr val="2F2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7664FE-5A0B-420F-BAE0-D29A12EAF7B2}"/>
              </a:ext>
            </a:extLst>
          </p:cNvPr>
          <p:cNvSpPr txBox="1"/>
          <p:nvPr/>
        </p:nvSpPr>
        <p:spPr>
          <a:xfrm>
            <a:off x="5462606" y="3332089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x </a:t>
            </a:r>
            <a:endParaRPr lang="ko-KR" altLang="en-US" sz="20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227D52-C6F3-49B2-88F0-3E11F6EC3295}"/>
              </a:ext>
            </a:extLst>
          </p:cNvPr>
          <p:cNvCxnSpPr>
            <a:cxnSpLocks/>
          </p:cNvCxnSpPr>
          <p:nvPr/>
        </p:nvCxnSpPr>
        <p:spPr>
          <a:xfrm>
            <a:off x="6319869" y="3585032"/>
            <a:ext cx="1231900" cy="0"/>
          </a:xfrm>
          <a:prstGeom prst="straightConnector1">
            <a:avLst/>
          </a:prstGeom>
          <a:ln>
            <a:solidFill>
              <a:srgbClr val="2F2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56F50A-B05C-4058-BE8B-C541186A921F}"/>
              </a:ext>
            </a:extLst>
          </p:cNvPr>
          <p:cNvSpPr txBox="1"/>
          <p:nvPr/>
        </p:nvSpPr>
        <p:spPr>
          <a:xfrm>
            <a:off x="7742294" y="3332089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F(x) 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F632E0-8F0C-4FD4-9701-29EF65BE0086}"/>
              </a:ext>
            </a:extLst>
          </p:cNvPr>
          <p:cNvCxnSpPr>
            <a:cxnSpLocks/>
          </p:cNvCxnSpPr>
          <p:nvPr/>
        </p:nvCxnSpPr>
        <p:spPr>
          <a:xfrm>
            <a:off x="8693150" y="3585032"/>
            <a:ext cx="1231900" cy="0"/>
          </a:xfrm>
          <a:prstGeom prst="straightConnector1">
            <a:avLst/>
          </a:prstGeom>
          <a:ln>
            <a:solidFill>
              <a:srgbClr val="2F2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B4F9E0-471C-4517-99CA-3C94F4CC857A}"/>
              </a:ext>
            </a:extLst>
          </p:cNvPr>
          <p:cNvSpPr txBox="1"/>
          <p:nvPr/>
        </p:nvSpPr>
        <p:spPr>
          <a:xfrm>
            <a:off x="10064750" y="3332089"/>
            <a:ext cx="137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F(x) + x 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2CD8AA-084B-479A-96CA-51AF8D65B177}"/>
              </a:ext>
            </a:extLst>
          </p:cNvPr>
          <p:cNvSpPr txBox="1"/>
          <p:nvPr/>
        </p:nvSpPr>
        <p:spPr>
          <a:xfrm>
            <a:off x="8805975" y="3377656"/>
            <a:ext cx="927100" cy="25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2F2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x</a:t>
            </a:r>
            <a:endParaRPr lang="ko-KR" altLang="en-US" sz="1050" b="1" dirty="0">
              <a:solidFill>
                <a:srgbClr val="2F2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AC3650-9096-4081-B9ED-D4EC0F98FC2B}"/>
              </a:ext>
            </a:extLst>
          </p:cNvPr>
          <p:cNvSpPr/>
          <p:nvPr/>
        </p:nvSpPr>
        <p:spPr>
          <a:xfrm>
            <a:off x="2198707" y="4152900"/>
            <a:ext cx="938193" cy="2965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F2E548-B663-4870-BC51-E0DADBC8D1B1}"/>
              </a:ext>
            </a:extLst>
          </p:cNvPr>
          <p:cNvSpPr txBox="1"/>
          <p:nvPr/>
        </p:nvSpPr>
        <p:spPr>
          <a:xfrm>
            <a:off x="2075707" y="4448488"/>
            <a:ext cx="60083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2">
                    <a:lumMod val="50000"/>
                  </a:schemeClr>
                </a:solidFill>
              </a:rPr>
              <a:t>H(x)</a:t>
            </a:r>
            <a:endParaRPr lang="ko-KR" altLang="en-US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57A19-D83E-479C-8AD7-DAEE0445505A}"/>
              </a:ext>
            </a:extLst>
          </p:cNvPr>
          <p:cNvSpPr txBox="1"/>
          <p:nvPr/>
        </p:nvSpPr>
        <p:spPr>
          <a:xfrm>
            <a:off x="7335856" y="3921988"/>
            <a:ext cx="17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F(x) = 0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A24DBD-DF84-4E71-B9F7-3F4649F00002}"/>
              </a:ext>
            </a:extLst>
          </p:cNvPr>
          <p:cNvSpPr txBox="1"/>
          <p:nvPr/>
        </p:nvSpPr>
        <p:spPr>
          <a:xfrm>
            <a:off x="9865503" y="3921988"/>
            <a:ext cx="1770044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F(x)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∴ 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H(x) = x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B89553-0B8A-42E3-889A-E40B2B8A60D2}"/>
              </a:ext>
            </a:extLst>
          </p:cNvPr>
          <p:cNvSpPr txBox="1"/>
          <p:nvPr/>
        </p:nvSpPr>
        <p:spPr>
          <a:xfrm>
            <a:off x="5745186" y="5421843"/>
            <a:ext cx="56911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Residual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block</a:t>
            </a:r>
            <a:r>
              <a:rPr lang="ko-KR" altLang="en-US" sz="1400" dirty="0">
                <a:solidFill>
                  <a:srgbClr val="FF0000"/>
                </a:solidFill>
              </a:rPr>
              <a:t>을 이용해 네트워크의 최적화 난이도를 낮춤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/>
      <p:bldP spid="29" grpId="0"/>
      <p:bldP spid="25" grpId="0"/>
      <p:bldP spid="27" grpId="0"/>
      <p:bldP spid="20" grpId="0"/>
      <p:bldP spid="21" grpId="0"/>
      <p:bldP spid="4" grpId="0" animBg="1"/>
      <p:bldP spid="24" grpId="0"/>
      <p:bldP spid="5" grpId="0"/>
      <p:bldP spid="28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82">
            <a:alpha val="690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7DFED3-DC4B-47F3-A57C-6F166AB6B07B}"/>
              </a:ext>
            </a:extLst>
          </p:cNvPr>
          <p:cNvSpPr/>
          <p:nvPr/>
        </p:nvSpPr>
        <p:spPr>
          <a:xfrm>
            <a:off x="323850" y="0"/>
            <a:ext cx="108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CAAC9-A416-4733-82EB-C70CC802AB21}"/>
              </a:ext>
            </a:extLst>
          </p:cNvPr>
          <p:cNvSpPr/>
          <p:nvPr/>
        </p:nvSpPr>
        <p:spPr>
          <a:xfrm rot="5400000">
            <a:off x="6042000" y="-5686400"/>
            <a:ext cx="108000" cy="1219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3ADE6-B41F-42EF-922C-B61FED16E164}"/>
              </a:ext>
            </a:extLst>
          </p:cNvPr>
          <p:cNvSpPr txBox="1"/>
          <p:nvPr/>
        </p:nvSpPr>
        <p:spPr>
          <a:xfrm>
            <a:off x="8693150" y="47823"/>
            <a:ext cx="344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Intelligence Lab.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B9F169-8EDB-4464-BE5E-E922FE7780FC}"/>
              </a:ext>
            </a:extLst>
          </p:cNvPr>
          <p:cNvSpPr/>
          <p:nvPr/>
        </p:nvSpPr>
        <p:spPr>
          <a:xfrm>
            <a:off x="755700" y="1070233"/>
            <a:ext cx="11112450" cy="54737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F493-3890-487D-89FE-E6550C1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300" y="6518533"/>
            <a:ext cx="2743200" cy="342642"/>
          </a:xfrm>
        </p:spPr>
        <p:txBody>
          <a:bodyPr/>
          <a:lstStyle/>
          <a:p>
            <a:fld id="{F64E242A-9732-46B3-9DC8-AE6F2ECCDA2A}" type="slidenum"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9</a:t>
            </a:fld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0CC56-3C6F-46B7-BA2A-020D9417E9BD}"/>
              </a:ext>
            </a:extLst>
          </p:cNvPr>
          <p:cNvSpPr txBox="1"/>
          <p:nvPr/>
        </p:nvSpPr>
        <p:spPr>
          <a:xfrm>
            <a:off x="743000" y="608568"/>
            <a:ext cx="3867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02. Residual Learning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6DAB3E-4E76-484E-BFA9-D21AF78FE527}"/>
              </a:ext>
            </a:extLst>
          </p:cNvPr>
          <p:cNvSpPr txBox="1"/>
          <p:nvPr/>
        </p:nvSpPr>
        <p:spPr>
          <a:xfrm>
            <a:off x="4864946" y="5720992"/>
            <a:ext cx="2893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[Fig.8] Residual layers’ F(x) </a:t>
            </a:r>
            <a:r>
              <a:rPr lang="ko-KR" altLang="en-US" sz="1100" dirty="0"/>
              <a:t>수식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E6A54D-349A-42D8-9C13-E78A3FA2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50" y="2691686"/>
            <a:ext cx="7016750" cy="2943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9833E7-55C4-4BFE-BFEE-BA599306B034}"/>
                  </a:ext>
                </a:extLst>
              </p:cNvPr>
              <p:cNvSpPr txBox="1"/>
              <p:nvPr/>
            </p:nvSpPr>
            <p:spPr>
              <a:xfrm>
                <a:off x="1054100" y="1270193"/>
                <a:ext cx="10236200" cy="8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/>
                  <a:t>If this is not the case(e.g., when changing the input/output channels), we can perform a linear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by the shortcut connections to match the dimensions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9833E7-55C4-4BFE-BFEE-BA599306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270193"/>
                <a:ext cx="10236200" cy="885563"/>
              </a:xfrm>
              <a:prstGeom prst="rect">
                <a:avLst/>
              </a:prstGeom>
              <a:blipFill>
                <a:blip r:embed="rId3"/>
                <a:stretch>
                  <a:fillRect l="-119" b="-6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02FAA3-FD6A-4814-AAC9-5BE1E79EC2B5}"/>
              </a:ext>
            </a:extLst>
          </p:cNvPr>
          <p:cNvSpPr/>
          <p:nvPr/>
        </p:nvSpPr>
        <p:spPr>
          <a:xfrm>
            <a:off x="6096000" y="3429000"/>
            <a:ext cx="31750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1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647</Words>
  <Application>Microsoft Office PowerPoint</Application>
  <PresentationFormat>와이드스크린</PresentationFormat>
  <Paragraphs>113</Paragraphs>
  <Slides>14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Batang</vt:lpstr>
      <vt:lpstr>Arial</vt:lpstr>
      <vt:lpstr>Bahnschrift SemiBold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이지은</cp:lastModifiedBy>
  <cp:revision>117</cp:revision>
  <dcterms:created xsi:type="dcterms:W3CDTF">2020-11-08T07:50:38Z</dcterms:created>
  <dcterms:modified xsi:type="dcterms:W3CDTF">2021-06-14T08:17:46Z</dcterms:modified>
</cp:coreProperties>
</file>