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256" r:id="rId2"/>
    <p:sldId id="257" r:id="rId3"/>
    <p:sldId id="262" r:id="rId4"/>
    <p:sldId id="263" r:id="rId5"/>
    <p:sldId id="266" r:id="rId6"/>
    <p:sldId id="265" r:id="rId7"/>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Canva Sans Bold" panose="020B0604020202020204" charset="0"/>
      <p:regular r:id="rId13"/>
    </p:embeddedFont>
    <p:embeddedFont>
      <p:font typeface="Calibri (MS)" panose="020B0604020202020204" charset="0"/>
      <p:regular r:id="rId14"/>
    </p:embeddedFont>
    <p:embeddedFont>
      <p:font typeface="Canva Sans Bold Italic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0" d="100"/>
          <a:sy n="30" d="100"/>
        </p:scale>
        <p:origin x="1716" y="8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57804-BE71-43B4-A0A6-9285F5A2286D}"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6BF681-B658-4C35-9A3D-3CEFAF58A19E}" type="slidenum">
              <a:rPr lang="en-US" smtClean="0"/>
              <a:t>‹#›</a:t>
            </a:fld>
            <a:endParaRPr lang="en-US"/>
          </a:p>
        </p:txBody>
      </p:sp>
    </p:spTree>
    <p:extLst>
      <p:ext uri="{BB962C8B-B14F-4D97-AF65-F5344CB8AC3E}">
        <p14:creationId xmlns:p14="http://schemas.microsoft.com/office/powerpoint/2010/main" val="218273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6BF681-B658-4C35-9A3D-3CEFAF58A19E}" type="slidenum">
              <a:rPr lang="en-US" smtClean="0"/>
              <a:t>1</a:t>
            </a:fld>
            <a:endParaRPr lang="en-US"/>
          </a:p>
        </p:txBody>
      </p:sp>
    </p:spTree>
    <p:extLst>
      <p:ext uri="{BB962C8B-B14F-4D97-AF65-F5344CB8AC3E}">
        <p14:creationId xmlns:p14="http://schemas.microsoft.com/office/powerpoint/2010/main" val="3232089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7">
              <a:alphaModFix amt="80000"/>
              <a:extLst>
                <a:ext uri="{96DAC541-7B7A-43D3-8B79-37D633B846F1}">
                  <asvg:svgBlip xmlns:asvg="http://schemas.microsoft.com/office/drawing/2016/SVG/main" xmlns="" r:embed="rId8"/>
                </a:ext>
              </a:extLst>
            </a:blip>
            <a:stretch>
              <a:fillRect/>
            </a:stretch>
          </a:blipFill>
        </p:spPr>
      </p:sp>
      <p:sp>
        <p:nvSpPr>
          <p:cNvPr id="5" name="Freeform 5"/>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6" name="Freeform 6"/>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7" name="Freeform 7"/>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8" name="Freeform 8"/>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9" name="Freeform 9"/>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0" name="Freeform 10"/>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1" name="Freeform 11"/>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2" name="Freeform 12"/>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3" name="Freeform 1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4" name="Freeform 1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5">
              <a:alphaModFix amt="30000"/>
              <a:extLst>
                <a:ext uri="{96DAC541-7B7A-43D3-8B79-37D633B846F1}">
                  <asvg:svgBlip xmlns:asvg="http://schemas.microsoft.com/office/drawing/2016/SVG/main" xmlns="" r:embed="rId6"/>
                </a:ext>
              </a:extLst>
            </a:blip>
            <a:stretch>
              <a:fillRect/>
            </a:stretch>
          </a:blipFill>
          <a:ln cap="sq">
            <a:noFill/>
            <a:prstDash val="solid"/>
            <a:miter/>
          </a:ln>
        </p:spPr>
      </p:sp>
      <p:sp>
        <p:nvSpPr>
          <p:cNvPr id="15" name="TextBox 15"/>
          <p:cNvSpPr txBox="1"/>
          <p:nvPr/>
        </p:nvSpPr>
        <p:spPr>
          <a:xfrm>
            <a:off x="3987267" y="7199960"/>
            <a:ext cx="12915929" cy="3226461"/>
          </a:xfrm>
          <a:prstGeom prst="rect">
            <a:avLst/>
          </a:prstGeom>
        </p:spPr>
        <p:txBody>
          <a:bodyPr lIns="0" tIns="0" rIns="0" bIns="0" rtlCol="0" anchor="t">
            <a:spAutoFit/>
          </a:bodyPr>
          <a:lstStyle/>
          <a:p>
            <a:pPr algn="ctr">
              <a:lnSpc>
                <a:spcPts val="8593"/>
              </a:lnSpc>
            </a:pPr>
            <a:r>
              <a:rPr lang="en-US" sz="6138" b="1">
                <a:solidFill>
                  <a:srgbClr val="000000"/>
                </a:solidFill>
                <a:latin typeface="Canva Sans Bold"/>
                <a:ea typeface="Canva Sans Bold"/>
                <a:cs typeface="Canva Sans Bold"/>
                <a:sym typeface="Canva Sans Bold"/>
              </a:rPr>
              <a:t> EG: WEB APPLICATION FOR STUDENTS</a:t>
            </a:r>
          </a:p>
          <a:p>
            <a:pPr algn="ctr">
              <a:lnSpc>
                <a:spcPts val="8593"/>
              </a:lnSpc>
            </a:pPr>
            <a:endParaRPr lang="en-US" sz="6138" b="1">
              <a:solidFill>
                <a:srgbClr val="000000"/>
              </a:solidFill>
              <a:latin typeface="Canva Sans Bold"/>
              <a:ea typeface="Canva Sans Bold"/>
              <a:cs typeface="Canva Sans Bold"/>
              <a:sym typeface="Canva Sans Bold"/>
            </a:endParaRPr>
          </a:p>
        </p:txBody>
      </p:sp>
      <p:sp>
        <p:nvSpPr>
          <p:cNvPr id="16" name="TextBox 16"/>
          <p:cNvSpPr txBox="1"/>
          <p:nvPr/>
        </p:nvSpPr>
        <p:spPr>
          <a:xfrm>
            <a:off x="5421189" y="3136871"/>
            <a:ext cx="8647139" cy="781294"/>
          </a:xfrm>
          <a:prstGeom prst="rect">
            <a:avLst/>
          </a:prstGeom>
        </p:spPr>
        <p:txBody>
          <a:bodyPr lIns="0" tIns="0" rIns="0" bIns="0" rtlCol="0" anchor="t">
            <a:spAutoFit/>
          </a:bodyPr>
          <a:lstStyle/>
          <a:p>
            <a:pPr marL="0" lvl="0" indent="0" algn="ctr">
              <a:lnSpc>
                <a:spcPts val="5761"/>
              </a:lnSpc>
              <a:spcBef>
                <a:spcPct val="0"/>
              </a:spcBef>
            </a:pPr>
            <a:r>
              <a:rPr lang="en-US" sz="4115">
                <a:solidFill>
                  <a:srgbClr val="000000"/>
                </a:solidFill>
                <a:latin typeface="Calibri (MS)"/>
                <a:ea typeface="Calibri (MS)"/>
                <a:cs typeface="Calibri (MS)"/>
                <a:sym typeface="Calibri (MS)"/>
              </a:rPr>
              <a:t>Team Name :</a:t>
            </a:r>
          </a:p>
        </p:txBody>
      </p:sp>
      <p:sp>
        <p:nvSpPr>
          <p:cNvPr id="17" name="TextBox 17"/>
          <p:cNvSpPr txBox="1"/>
          <p:nvPr/>
        </p:nvSpPr>
        <p:spPr>
          <a:xfrm>
            <a:off x="4629209" y="3795315"/>
            <a:ext cx="8647139" cy="781294"/>
          </a:xfrm>
          <a:prstGeom prst="rect">
            <a:avLst/>
          </a:prstGeom>
        </p:spPr>
        <p:txBody>
          <a:bodyPr lIns="0" tIns="0" rIns="0" bIns="0" rtlCol="0" anchor="t">
            <a:spAutoFit/>
          </a:bodyPr>
          <a:lstStyle/>
          <a:p>
            <a:pPr marL="0" lvl="0" indent="0" algn="ctr">
              <a:lnSpc>
                <a:spcPts val="5761"/>
              </a:lnSpc>
              <a:spcBef>
                <a:spcPct val="0"/>
              </a:spcBef>
            </a:pPr>
            <a:r>
              <a:rPr lang="en-US" sz="4115">
                <a:solidFill>
                  <a:srgbClr val="000000"/>
                </a:solidFill>
                <a:latin typeface="Calibri (MS)"/>
                <a:ea typeface="Calibri (MS)"/>
                <a:cs typeface="Calibri (MS)"/>
                <a:sym typeface="Calibri (MS)"/>
              </a:rPr>
              <a:t>Problem Statement :</a:t>
            </a:r>
          </a:p>
        </p:txBody>
      </p:sp>
      <p:sp>
        <p:nvSpPr>
          <p:cNvPr id="18" name="TextBox 18"/>
          <p:cNvSpPr txBox="1"/>
          <p:nvPr/>
        </p:nvSpPr>
        <p:spPr>
          <a:xfrm>
            <a:off x="5866004" y="4452784"/>
            <a:ext cx="8647139" cy="781294"/>
          </a:xfrm>
          <a:prstGeom prst="rect">
            <a:avLst/>
          </a:prstGeom>
        </p:spPr>
        <p:txBody>
          <a:bodyPr lIns="0" tIns="0" rIns="0" bIns="0" rtlCol="0" anchor="t">
            <a:spAutoFit/>
          </a:bodyPr>
          <a:lstStyle/>
          <a:p>
            <a:pPr marL="0" lvl="0" indent="0" algn="ctr">
              <a:lnSpc>
                <a:spcPts val="5761"/>
              </a:lnSpc>
              <a:spcBef>
                <a:spcPct val="0"/>
              </a:spcBef>
            </a:pPr>
            <a:r>
              <a:rPr lang="en-US" sz="4115">
                <a:solidFill>
                  <a:srgbClr val="000000"/>
                </a:solidFill>
                <a:latin typeface="Calibri (MS)"/>
                <a:ea typeface="Calibri (MS)"/>
                <a:cs typeface="Calibri (MS)"/>
                <a:sym typeface="Calibri (MS)"/>
              </a:rPr>
              <a:t>Domain :</a:t>
            </a:r>
          </a:p>
        </p:txBody>
      </p:sp>
      <p:sp>
        <p:nvSpPr>
          <p:cNvPr id="19" name="TextBox 19"/>
          <p:cNvSpPr txBox="1"/>
          <p:nvPr/>
        </p:nvSpPr>
        <p:spPr>
          <a:xfrm>
            <a:off x="5318900" y="5110253"/>
            <a:ext cx="8647139" cy="781294"/>
          </a:xfrm>
          <a:prstGeom prst="rect">
            <a:avLst/>
          </a:prstGeom>
        </p:spPr>
        <p:txBody>
          <a:bodyPr lIns="0" tIns="0" rIns="0" bIns="0" rtlCol="0" anchor="t">
            <a:spAutoFit/>
          </a:bodyPr>
          <a:lstStyle/>
          <a:p>
            <a:pPr marL="0" lvl="0" indent="0" algn="ctr">
              <a:lnSpc>
                <a:spcPts val="5761"/>
              </a:lnSpc>
              <a:spcBef>
                <a:spcPct val="0"/>
              </a:spcBef>
            </a:pPr>
            <a:r>
              <a:rPr lang="en-US" sz="4115">
                <a:solidFill>
                  <a:srgbClr val="000000"/>
                </a:solidFill>
                <a:latin typeface="Calibri (MS)"/>
                <a:ea typeface="Calibri (MS)"/>
                <a:cs typeface="Calibri (MS)"/>
                <a:sym typeface="Calibri (MS)"/>
              </a:rPr>
              <a:t>Team Leader :</a:t>
            </a:r>
          </a:p>
        </p:txBody>
      </p:sp>
      <p:sp>
        <p:nvSpPr>
          <p:cNvPr id="20" name="TextBox 20"/>
          <p:cNvSpPr txBox="1"/>
          <p:nvPr/>
        </p:nvSpPr>
        <p:spPr>
          <a:xfrm>
            <a:off x="4318935" y="6516063"/>
            <a:ext cx="3094137" cy="798197"/>
          </a:xfrm>
          <a:prstGeom prst="rect">
            <a:avLst/>
          </a:prstGeom>
        </p:spPr>
        <p:txBody>
          <a:bodyPr lIns="0" tIns="0" rIns="0" bIns="0" rtlCol="0" anchor="t">
            <a:spAutoFit/>
          </a:bodyPr>
          <a:lstStyle/>
          <a:p>
            <a:pPr marL="0" lvl="0" indent="0" algn="ctr">
              <a:lnSpc>
                <a:spcPts val="5879"/>
              </a:lnSpc>
              <a:spcBef>
                <a:spcPct val="0"/>
              </a:spcBef>
            </a:pPr>
            <a:r>
              <a:rPr lang="en-US" sz="4199">
                <a:solidFill>
                  <a:srgbClr val="000000"/>
                </a:solidFill>
                <a:latin typeface="Calibri (MS)"/>
                <a:ea typeface="Calibri (MS)"/>
                <a:cs typeface="Calibri (MS)"/>
                <a:sym typeface="Calibri (MS)"/>
              </a:rPr>
              <a:t>Project Name:</a:t>
            </a:r>
          </a:p>
        </p:txBody>
      </p:sp>
      <p:sp>
        <p:nvSpPr>
          <p:cNvPr id="21" name="TextBox 21"/>
          <p:cNvSpPr txBox="1"/>
          <p:nvPr/>
        </p:nvSpPr>
        <p:spPr>
          <a:xfrm>
            <a:off x="8757943" y="159703"/>
            <a:ext cx="8943380" cy="1566544"/>
          </a:xfrm>
          <a:prstGeom prst="rect">
            <a:avLst/>
          </a:prstGeom>
        </p:spPr>
        <p:txBody>
          <a:bodyPr lIns="0" tIns="0" rIns="0" bIns="0" rtlCol="0" anchor="t">
            <a:spAutoFit/>
          </a:bodyPr>
          <a:lstStyle/>
          <a:p>
            <a:pPr algn="ctr">
              <a:lnSpc>
                <a:spcPts val="12880"/>
              </a:lnSpc>
            </a:pPr>
            <a:r>
              <a:rPr lang="en-US" sz="9200" b="1" i="1">
                <a:solidFill>
                  <a:srgbClr val="FF914D"/>
                </a:solidFill>
                <a:latin typeface="Canva Sans Bold Italics"/>
                <a:ea typeface="Canva Sans Bold Italics"/>
                <a:cs typeface="Canva Sans Bold Italics"/>
                <a:sym typeface="Canva Sans Bold Italics"/>
              </a:rPr>
              <a:t>Entry Summary</a:t>
            </a:r>
          </a:p>
        </p:txBody>
      </p:sp>
      <p:pic>
        <p:nvPicPr>
          <p:cNvPr id="22" name="Picture 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078" y="-1409700"/>
            <a:ext cx="4344965" cy="43449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53104" y="-7635844"/>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988453">
            <a:off x="-2081945" y="7506545"/>
            <a:ext cx="6743182" cy="6743182"/>
          </a:xfrm>
          <a:custGeom>
            <a:avLst/>
            <a:gdLst/>
            <a:ahLst/>
            <a:cxnLst/>
            <a:rect l="l" t="t" r="r" b="b"/>
            <a:pathLst>
              <a:path w="6743182" h="6743182">
                <a:moveTo>
                  <a:pt x="0" y="0"/>
                </a:moveTo>
                <a:lnTo>
                  <a:pt x="6743182" y="0"/>
                </a:lnTo>
                <a:lnTo>
                  <a:pt x="6743182" y="6743183"/>
                </a:lnTo>
                <a:lnTo>
                  <a:pt x="0" y="6743183"/>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a:ln cap="sq">
            <a:noFill/>
            <a:prstDash val="solid"/>
            <a:miter/>
          </a:ln>
        </p:spPr>
      </p:sp>
      <p:sp>
        <p:nvSpPr>
          <p:cNvPr id="4" name="TextBox 4"/>
          <p:cNvSpPr txBox="1"/>
          <p:nvPr/>
        </p:nvSpPr>
        <p:spPr>
          <a:xfrm>
            <a:off x="-5828852" y="126142"/>
            <a:ext cx="17681956" cy="1137312"/>
          </a:xfrm>
          <a:prstGeom prst="rect">
            <a:avLst/>
          </a:prstGeom>
        </p:spPr>
        <p:txBody>
          <a:bodyPr lIns="0" tIns="0" rIns="0" bIns="0" rtlCol="0" anchor="t">
            <a:spAutoFit/>
          </a:bodyPr>
          <a:lstStyle/>
          <a:p>
            <a:pPr algn="ctr">
              <a:lnSpc>
                <a:spcPts val="9356"/>
              </a:lnSpc>
            </a:pPr>
            <a:r>
              <a:rPr lang="en-US" sz="6683" b="1" i="1">
                <a:solidFill>
                  <a:srgbClr val="FF914D"/>
                </a:solidFill>
                <a:latin typeface="Canva Sans Bold Italics"/>
                <a:ea typeface="Canva Sans Bold Italics"/>
                <a:cs typeface="Canva Sans Bold Italics"/>
                <a:sym typeface="Canva Sans Bold Italics"/>
              </a:rPr>
              <a:t>Team Details</a:t>
            </a:r>
          </a:p>
        </p:txBody>
      </p:sp>
      <p:sp>
        <p:nvSpPr>
          <p:cNvPr id="5" name="TextBox 5"/>
          <p:cNvSpPr txBox="1"/>
          <p:nvPr/>
        </p:nvSpPr>
        <p:spPr>
          <a:xfrm>
            <a:off x="1876169" y="1764010"/>
            <a:ext cx="9170810" cy="7698282"/>
          </a:xfrm>
          <a:prstGeom prst="rect">
            <a:avLst/>
          </a:prstGeom>
        </p:spPr>
        <p:txBody>
          <a:bodyPr lIns="0" tIns="0" rIns="0" bIns="0" rtlCol="0" anchor="t">
            <a:spAutoFit/>
          </a:bodyPr>
          <a:lstStyle/>
          <a:p>
            <a:pPr algn="l">
              <a:lnSpc>
                <a:spcPts val="4980"/>
              </a:lnSpc>
            </a:pPr>
            <a:r>
              <a:rPr lang="en-US" sz="3557">
                <a:solidFill>
                  <a:srgbClr val="000000"/>
                </a:solidFill>
                <a:latin typeface="Calibri (MS)"/>
                <a:ea typeface="Calibri (MS)"/>
                <a:cs typeface="Calibri (MS)"/>
                <a:sym typeface="Calibri (MS)"/>
              </a:rPr>
              <a:t>Team Name:</a:t>
            </a:r>
          </a:p>
          <a:p>
            <a:pPr algn="l">
              <a:lnSpc>
                <a:spcPts val="4980"/>
              </a:lnSpc>
            </a:pPr>
            <a:r>
              <a:rPr lang="en-US" sz="3557">
                <a:solidFill>
                  <a:srgbClr val="000000"/>
                </a:solidFill>
                <a:latin typeface="Calibri (MS)"/>
                <a:ea typeface="Calibri (MS)"/>
                <a:cs typeface="Calibri (MS)"/>
                <a:sym typeface="Calibri (MS)"/>
              </a:rPr>
              <a:t>        [Your team name]</a:t>
            </a:r>
          </a:p>
          <a:p>
            <a:pPr algn="l">
              <a:lnSpc>
                <a:spcPts val="4980"/>
              </a:lnSpc>
            </a:pPr>
            <a:r>
              <a:rPr lang="en-US" sz="3557">
                <a:solidFill>
                  <a:srgbClr val="000000"/>
                </a:solidFill>
                <a:latin typeface="Calibri (MS)"/>
                <a:ea typeface="Calibri (MS)"/>
                <a:cs typeface="Calibri (MS)"/>
                <a:sym typeface="Calibri (MS)"/>
              </a:rPr>
              <a:t>Team Leader Name &amp; Department:</a:t>
            </a:r>
          </a:p>
          <a:p>
            <a:pPr algn="l">
              <a:lnSpc>
                <a:spcPts val="4980"/>
              </a:lnSpc>
            </a:pPr>
            <a:r>
              <a:rPr lang="en-US" sz="3557">
                <a:solidFill>
                  <a:srgbClr val="000000"/>
                </a:solidFill>
                <a:latin typeface="Calibri (MS)"/>
                <a:ea typeface="Calibri (MS)"/>
                <a:cs typeface="Calibri (MS)"/>
                <a:sym typeface="Calibri (MS)"/>
              </a:rPr>
              <a:t>        [Leader's name] – [Department]</a:t>
            </a:r>
          </a:p>
          <a:p>
            <a:pPr algn="l">
              <a:lnSpc>
                <a:spcPts val="4980"/>
              </a:lnSpc>
            </a:pPr>
            <a:r>
              <a:rPr lang="en-US" sz="3557">
                <a:solidFill>
                  <a:srgbClr val="000000"/>
                </a:solidFill>
                <a:latin typeface="Calibri (MS)"/>
                <a:ea typeface="Calibri (MS)"/>
                <a:cs typeface="Calibri (MS)"/>
                <a:sym typeface="Calibri (MS)"/>
              </a:rPr>
              <a:t>Team Members’ Names &amp; Departments:</a:t>
            </a:r>
          </a:p>
          <a:p>
            <a:pPr algn="l">
              <a:lnSpc>
                <a:spcPts val="4980"/>
              </a:lnSpc>
              <a:spcBef>
                <a:spcPct val="0"/>
              </a:spcBef>
            </a:pPr>
            <a:r>
              <a:rPr lang="en-US" sz="3557">
                <a:solidFill>
                  <a:srgbClr val="000000"/>
                </a:solidFill>
                <a:latin typeface="Calibri (MS)"/>
                <a:ea typeface="Calibri (MS)"/>
                <a:cs typeface="Calibri (MS)"/>
                <a:sym typeface="Calibri (MS)"/>
              </a:rPr>
              <a:t>        [Member 1's name] – [Dep</a:t>
            </a:r>
            <a:r>
              <a:rPr lang="en-US" sz="3557" u="none" strike="noStrike">
                <a:solidFill>
                  <a:srgbClr val="000000"/>
                </a:solidFill>
                <a:latin typeface="Calibri (MS)"/>
                <a:ea typeface="Calibri (MS)"/>
                <a:cs typeface="Calibri (MS)"/>
                <a:sym typeface="Calibri (MS)"/>
              </a:rPr>
              <a:t>artment]</a:t>
            </a:r>
          </a:p>
          <a:p>
            <a:pPr algn="l">
              <a:lnSpc>
                <a:spcPts val="4980"/>
              </a:lnSpc>
              <a:spcBef>
                <a:spcPct val="0"/>
              </a:spcBef>
            </a:pPr>
            <a:r>
              <a:rPr lang="en-US" sz="3557" u="none" strike="noStrike">
                <a:solidFill>
                  <a:srgbClr val="000000"/>
                </a:solidFill>
                <a:latin typeface="Calibri (MS)"/>
                <a:ea typeface="Calibri (MS)"/>
                <a:cs typeface="Calibri (MS)"/>
                <a:sym typeface="Calibri (MS)"/>
              </a:rPr>
              <a:t>        [Member 2's name] – [Department]</a:t>
            </a:r>
          </a:p>
          <a:p>
            <a:pPr algn="l">
              <a:lnSpc>
                <a:spcPts val="4980"/>
              </a:lnSpc>
              <a:spcBef>
                <a:spcPct val="0"/>
              </a:spcBef>
            </a:pPr>
            <a:r>
              <a:rPr lang="en-US" sz="3557" u="none" strike="noStrike">
                <a:solidFill>
                  <a:srgbClr val="000000"/>
                </a:solidFill>
                <a:latin typeface="Calibri (MS)"/>
                <a:ea typeface="Calibri (MS)"/>
                <a:cs typeface="Calibri (MS)"/>
                <a:sym typeface="Calibri (MS)"/>
              </a:rPr>
              <a:t>        [Member 3's name] – [Department]</a:t>
            </a:r>
          </a:p>
          <a:p>
            <a:pPr algn="l">
              <a:lnSpc>
                <a:spcPts val="4980"/>
              </a:lnSpc>
              <a:spcBef>
                <a:spcPct val="0"/>
              </a:spcBef>
            </a:pPr>
            <a:r>
              <a:rPr lang="en-US" sz="3557" u="none" strike="noStrike">
                <a:solidFill>
                  <a:srgbClr val="000000"/>
                </a:solidFill>
                <a:latin typeface="Calibri (MS)"/>
                <a:ea typeface="Calibri (MS)"/>
                <a:cs typeface="Calibri (MS)"/>
                <a:sym typeface="Calibri (MS)"/>
              </a:rPr>
              <a:t>        [Member 4's name] – [Department]</a:t>
            </a:r>
          </a:p>
          <a:p>
            <a:pPr algn="l">
              <a:lnSpc>
                <a:spcPts val="4980"/>
              </a:lnSpc>
              <a:spcBef>
                <a:spcPct val="0"/>
              </a:spcBef>
            </a:pPr>
            <a:r>
              <a:rPr lang="en-US" sz="3557" u="none" strike="noStrike">
                <a:solidFill>
                  <a:srgbClr val="000000"/>
                </a:solidFill>
                <a:latin typeface="Calibri (MS)"/>
                <a:ea typeface="Calibri (MS)"/>
                <a:cs typeface="Calibri (MS)"/>
                <a:sym typeface="Calibri (MS)"/>
              </a:rPr>
              <a:t>Mentor Name &amp; Department:</a:t>
            </a:r>
          </a:p>
          <a:p>
            <a:pPr algn="l">
              <a:lnSpc>
                <a:spcPts val="4980"/>
              </a:lnSpc>
              <a:spcBef>
                <a:spcPct val="0"/>
              </a:spcBef>
            </a:pPr>
            <a:r>
              <a:rPr lang="en-US" sz="3557" u="none" strike="noStrike">
                <a:solidFill>
                  <a:srgbClr val="000000"/>
                </a:solidFill>
                <a:latin typeface="Calibri (MS)"/>
                <a:ea typeface="Calibri (MS)"/>
                <a:cs typeface="Calibri (MS)"/>
                <a:sym typeface="Calibri (MS)"/>
              </a:rPr>
              <a:t>        [Mentor's name] – [Mentor’s department]</a:t>
            </a:r>
          </a:p>
          <a:p>
            <a:pPr marL="0" lvl="0" indent="0" algn="l">
              <a:lnSpc>
                <a:spcPts val="6375"/>
              </a:lnSpc>
              <a:spcBef>
                <a:spcPct val="0"/>
              </a:spcBef>
            </a:pPr>
            <a:endParaRPr lang="en-US" sz="3557" u="none" strike="noStrike">
              <a:solidFill>
                <a:srgbClr val="000000"/>
              </a:solidFill>
              <a:latin typeface="Calibri (MS)"/>
              <a:ea typeface="Calibri (MS)"/>
              <a:cs typeface="Calibri (MS)"/>
              <a:sym typeface="Calibri (MS)"/>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89706" y="-1599605"/>
            <a:ext cx="4761905" cy="47619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53104" y="-7635844"/>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988453">
            <a:off x="-2081945" y="7506545"/>
            <a:ext cx="6743182" cy="6743182"/>
          </a:xfrm>
          <a:custGeom>
            <a:avLst/>
            <a:gdLst/>
            <a:ahLst/>
            <a:cxnLst/>
            <a:rect l="l" t="t" r="r" b="b"/>
            <a:pathLst>
              <a:path w="6743182" h="6743182">
                <a:moveTo>
                  <a:pt x="0" y="0"/>
                </a:moveTo>
                <a:lnTo>
                  <a:pt x="6743182" y="0"/>
                </a:lnTo>
                <a:lnTo>
                  <a:pt x="6743182" y="6743183"/>
                </a:lnTo>
                <a:lnTo>
                  <a:pt x="0" y="6743183"/>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a:ln cap="sq">
            <a:noFill/>
            <a:prstDash val="solid"/>
            <a:miter/>
          </a:ln>
        </p:spPr>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89706" y="-1599605"/>
            <a:ext cx="4761905" cy="4761905"/>
          </a:xfrm>
          <a:prstGeom prst="rect">
            <a:avLst/>
          </a:prstGeom>
        </p:spPr>
      </p:pic>
      <p:sp>
        <p:nvSpPr>
          <p:cNvPr id="8" name="TextBox 4"/>
          <p:cNvSpPr txBox="1"/>
          <p:nvPr/>
        </p:nvSpPr>
        <p:spPr>
          <a:xfrm>
            <a:off x="-183698" y="141799"/>
            <a:ext cx="17681956" cy="3536289"/>
          </a:xfrm>
          <a:prstGeom prst="rect">
            <a:avLst/>
          </a:prstGeom>
        </p:spPr>
        <p:txBody>
          <a:bodyPr lIns="0" tIns="0" rIns="0" bIns="0" rtlCol="0" anchor="t">
            <a:spAutoFit/>
          </a:bodyPr>
          <a:lstStyle/>
          <a:p>
            <a:pPr algn="ctr">
              <a:lnSpc>
                <a:spcPts val="9356"/>
              </a:lnSpc>
            </a:pPr>
            <a:endParaRPr lang="en-US" sz="6683" b="1" i="1" dirty="0" smtClean="0">
              <a:solidFill>
                <a:srgbClr val="FF914D"/>
              </a:solidFill>
              <a:latin typeface="Canva Sans Bold Italics"/>
              <a:ea typeface="Canva Sans Bold Italics"/>
              <a:cs typeface="Canva Sans Bold Italics"/>
              <a:sym typeface="Canva Sans Bold Italics"/>
            </a:endParaRPr>
          </a:p>
          <a:p>
            <a:pPr algn="ctr">
              <a:lnSpc>
                <a:spcPts val="9356"/>
              </a:lnSpc>
            </a:pPr>
            <a:r>
              <a:rPr lang="en-US" sz="6683" b="1" i="1" dirty="0" smtClean="0">
                <a:solidFill>
                  <a:srgbClr val="FF914D"/>
                </a:solidFill>
                <a:latin typeface="Canva Sans Bold Italics"/>
                <a:ea typeface="Canva Sans Bold Italics"/>
                <a:cs typeface="Canva Sans Bold Italics"/>
                <a:sym typeface="Canva Sans Bold Italics"/>
              </a:rPr>
              <a:t>Problem </a:t>
            </a:r>
            <a:r>
              <a:rPr lang="en-US" sz="6683" b="1" i="1" dirty="0">
                <a:solidFill>
                  <a:srgbClr val="FF914D"/>
                </a:solidFill>
                <a:latin typeface="Canva Sans Bold Italics"/>
                <a:ea typeface="Canva Sans Bold Italics"/>
                <a:cs typeface="Canva Sans Bold Italics"/>
                <a:sym typeface="Canva Sans Bold Italics"/>
              </a:rPr>
              <a:t>Statement &amp; Proposed Solution</a:t>
            </a:r>
          </a:p>
          <a:p>
            <a:pPr algn="ctr">
              <a:lnSpc>
                <a:spcPts val="9356"/>
              </a:lnSpc>
            </a:pPr>
            <a:endParaRPr lang="en-US" sz="6683" b="1" i="1" dirty="0">
              <a:solidFill>
                <a:srgbClr val="FF914D"/>
              </a:solidFill>
              <a:latin typeface="Canva Sans Bold Italics"/>
              <a:ea typeface="Canva Sans Bold Italics"/>
              <a:cs typeface="Canva Sans Bold Italics"/>
              <a:sym typeface="Canva Sans Bold Italics"/>
            </a:endParaRPr>
          </a:p>
        </p:txBody>
      </p:sp>
      <p:sp>
        <p:nvSpPr>
          <p:cNvPr id="9" name="TextBox 5"/>
          <p:cNvSpPr txBox="1"/>
          <p:nvPr/>
        </p:nvSpPr>
        <p:spPr>
          <a:xfrm>
            <a:off x="785004" y="2452250"/>
            <a:ext cx="8647139" cy="2952994"/>
          </a:xfrm>
          <a:prstGeom prst="rect">
            <a:avLst/>
          </a:prstGeom>
        </p:spPr>
        <p:txBody>
          <a:bodyPr lIns="0" tIns="0" rIns="0" bIns="0" rtlCol="0" anchor="t">
            <a:spAutoFit/>
          </a:bodyPr>
          <a:lstStyle/>
          <a:p>
            <a:pPr algn="l">
              <a:lnSpc>
                <a:spcPts val="5761"/>
              </a:lnSpc>
            </a:pPr>
            <a:r>
              <a:rPr lang="en-US" sz="4115" dirty="0">
                <a:solidFill>
                  <a:srgbClr val="000000"/>
                </a:solidFill>
                <a:latin typeface="Calibri (MS)"/>
                <a:ea typeface="Calibri (MS)"/>
                <a:cs typeface="Calibri (MS)"/>
                <a:sym typeface="Calibri (MS)"/>
              </a:rPr>
              <a:t>What to include:</a:t>
            </a:r>
          </a:p>
          <a:p>
            <a:pPr algn="l">
              <a:lnSpc>
                <a:spcPts val="5761"/>
              </a:lnSpc>
            </a:pPr>
            <a:r>
              <a:rPr lang="en-US" sz="4115" dirty="0">
                <a:solidFill>
                  <a:srgbClr val="000000"/>
                </a:solidFill>
                <a:latin typeface="Calibri (MS)"/>
                <a:ea typeface="Calibri (MS)"/>
                <a:cs typeface="Calibri (MS)"/>
                <a:sym typeface="Calibri (MS)"/>
              </a:rPr>
              <a:t>   Clearly state the problem</a:t>
            </a:r>
          </a:p>
          <a:p>
            <a:pPr algn="ctr">
              <a:lnSpc>
                <a:spcPts val="5761"/>
              </a:lnSpc>
            </a:pPr>
            <a:r>
              <a:rPr lang="en-US" sz="4115" dirty="0">
                <a:solidFill>
                  <a:srgbClr val="000000"/>
                </a:solidFill>
                <a:latin typeface="Calibri (MS)"/>
                <a:ea typeface="Calibri (MS)"/>
                <a:cs typeface="Calibri (MS)"/>
                <a:sym typeface="Calibri (MS)"/>
              </a:rPr>
              <a:t> Briefly explain your proposed solution</a:t>
            </a:r>
          </a:p>
          <a:p>
            <a:pPr marL="0" lvl="0" indent="0" algn="ctr">
              <a:lnSpc>
                <a:spcPts val="5761"/>
              </a:lnSpc>
              <a:spcBef>
                <a:spcPct val="0"/>
              </a:spcBef>
            </a:pPr>
            <a:endParaRPr lang="en-US" sz="4115" dirty="0">
              <a:solidFill>
                <a:srgbClr val="000000"/>
              </a:solidFill>
              <a:latin typeface="Calibri (MS)"/>
              <a:ea typeface="Calibri (MS)"/>
              <a:cs typeface="Calibri (MS)"/>
              <a:sym typeface="Calibri (MS)"/>
            </a:endParaRPr>
          </a:p>
        </p:txBody>
      </p:sp>
      <p:sp>
        <p:nvSpPr>
          <p:cNvPr id="10" name="TextBox 6"/>
          <p:cNvSpPr txBox="1"/>
          <p:nvPr/>
        </p:nvSpPr>
        <p:spPr>
          <a:xfrm>
            <a:off x="1216391" y="5154413"/>
            <a:ext cx="16281867" cy="2229094"/>
          </a:xfrm>
          <a:prstGeom prst="rect">
            <a:avLst/>
          </a:prstGeom>
        </p:spPr>
        <p:txBody>
          <a:bodyPr lIns="0" tIns="0" rIns="0" bIns="0" rtlCol="0" anchor="t">
            <a:spAutoFit/>
          </a:bodyPr>
          <a:lstStyle/>
          <a:p>
            <a:pPr algn="ctr">
              <a:lnSpc>
                <a:spcPts val="5761"/>
              </a:lnSpc>
              <a:spcBef>
                <a:spcPct val="0"/>
              </a:spcBef>
            </a:pPr>
            <a:r>
              <a:rPr lang="en-US" sz="4115">
                <a:solidFill>
                  <a:srgbClr val="000000"/>
                </a:solidFill>
                <a:latin typeface="Calibri (MS)"/>
                <a:ea typeface="Calibri (MS)"/>
                <a:cs typeface="Calibri (MS)"/>
                <a:sym typeface="Calibri (MS)"/>
              </a:rPr>
              <a:t> “Explain what problem you chose to solve and why it matters. Then, give a short and clear description of your solution — what it does and how it solves the problem”</a:t>
            </a:r>
          </a:p>
        </p:txBody>
      </p:sp>
      <p:grpSp>
        <p:nvGrpSpPr>
          <p:cNvPr id="11" name="Group 7"/>
          <p:cNvGrpSpPr/>
          <p:nvPr/>
        </p:nvGrpSpPr>
        <p:grpSpPr>
          <a:xfrm>
            <a:off x="785004" y="5143500"/>
            <a:ext cx="17193161" cy="2412844"/>
            <a:chOff x="0" y="0"/>
            <a:chExt cx="4528240" cy="635482"/>
          </a:xfrm>
        </p:grpSpPr>
        <p:sp>
          <p:nvSpPr>
            <p:cNvPr id="12" name="Freeform 8"/>
            <p:cNvSpPr/>
            <p:nvPr/>
          </p:nvSpPr>
          <p:spPr>
            <a:xfrm>
              <a:off x="0" y="0"/>
              <a:ext cx="4528240" cy="635482"/>
            </a:xfrm>
            <a:custGeom>
              <a:avLst/>
              <a:gdLst/>
              <a:ahLst/>
              <a:cxnLst/>
              <a:rect l="l" t="t" r="r" b="b"/>
              <a:pathLst>
                <a:path w="4528240" h="635482">
                  <a:moveTo>
                    <a:pt x="0" y="0"/>
                  </a:moveTo>
                  <a:lnTo>
                    <a:pt x="4528240" y="0"/>
                  </a:lnTo>
                  <a:lnTo>
                    <a:pt x="4528240" y="635482"/>
                  </a:lnTo>
                  <a:lnTo>
                    <a:pt x="0" y="635482"/>
                  </a:lnTo>
                  <a:close/>
                </a:path>
              </a:pathLst>
            </a:custGeom>
            <a:solidFill>
              <a:srgbClr val="FFDE59">
                <a:alpha val="28627"/>
              </a:srgbClr>
            </a:solidFill>
          </p:spPr>
        </p:sp>
        <p:sp>
          <p:nvSpPr>
            <p:cNvPr id="13" name="TextBox 9"/>
            <p:cNvSpPr txBox="1"/>
            <p:nvPr/>
          </p:nvSpPr>
          <p:spPr>
            <a:xfrm>
              <a:off x="0" y="-38100"/>
              <a:ext cx="4528240" cy="673582"/>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160980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53104" y="-7635844"/>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988453">
            <a:off x="-2081945" y="7506545"/>
            <a:ext cx="6743182" cy="6743182"/>
          </a:xfrm>
          <a:custGeom>
            <a:avLst/>
            <a:gdLst/>
            <a:ahLst/>
            <a:cxnLst/>
            <a:rect l="l" t="t" r="r" b="b"/>
            <a:pathLst>
              <a:path w="6743182" h="6743182">
                <a:moveTo>
                  <a:pt x="0" y="0"/>
                </a:moveTo>
                <a:lnTo>
                  <a:pt x="6743182" y="0"/>
                </a:lnTo>
                <a:lnTo>
                  <a:pt x="6743182" y="6743183"/>
                </a:lnTo>
                <a:lnTo>
                  <a:pt x="0" y="6743183"/>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a:ln cap="sq">
            <a:noFill/>
            <a:prstDash val="solid"/>
            <a:miter/>
          </a:ln>
        </p:spPr>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89706" y="-1599605"/>
            <a:ext cx="4761905" cy="4761905"/>
          </a:xfrm>
          <a:prstGeom prst="rect">
            <a:avLst/>
          </a:prstGeom>
        </p:spPr>
      </p:pic>
      <p:grpSp>
        <p:nvGrpSpPr>
          <p:cNvPr id="14" name="Group 4"/>
          <p:cNvGrpSpPr/>
          <p:nvPr/>
        </p:nvGrpSpPr>
        <p:grpSpPr>
          <a:xfrm>
            <a:off x="785004" y="4977830"/>
            <a:ext cx="17193161" cy="2412844"/>
            <a:chOff x="0" y="0"/>
            <a:chExt cx="4528240" cy="635482"/>
          </a:xfrm>
        </p:grpSpPr>
        <p:sp>
          <p:nvSpPr>
            <p:cNvPr id="15" name="Freeform 5"/>
            <p:cNvSpPr/>
            <p:nvPr/>
          </p:nvSpPr>
          <p:spPr>
            <a:xfrm>
              <a:off x="0" y="0"/>
              <a:ext cx="4528240" cy="635482"/>
            </a:xfrm>
            <a:custGeom>
              <a:avLst/>
              <a:gdLst/>
              <a:ahLst/>
              <a:cxnLst/>
              <a:rect l="l" t="t" r="r" b="b"/>
              <a:pathLst>
                <a:path w="4528240" h="635482">
                  <a:moveTo>
                    <a:pt x="0" y="0"/>
                  </a:moveTo>
                  <a:lnTo>
                    <a:pt x="4528240" y="0"/>
                  </a:lnTo>
                  <a:lnTo>
                    <a:pt x="4528240" y="635482"/>
                  </a:lnTo>
                  <a:lnTo>
                    <a:pt x="0" y="635482"/>
                  </a:lnTo>
                  <a:close/>
                </a:path>
              </a:pathLst>
            </a:custGeom>
            <a:solidFill>
              <a:srgbClr val="FFDE59">
                <a:alpha val="28627"/>
              </a:srgbClr>
            </a:solidFill>
          </p:spPr>
        </p:sp>
        <p:sp>
          <p:nvSpPr>
            <p:cNvPr id="16" name="TextBox 6"/>
            <p:cNvSpPr txBox="1"/>
            <p:nvPr/>
          </p:nvSpPr>
          <p:spPr>
            <a:xfrm>
              <a:off x="0" y="-38100"/>
              <a:ext cx="4528240" cy="673582"/>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7"/>
          <p:cNvSpPr txBox="1"/>
          <p:nvPr/>
        </p:nvSpPr>
        <p:spPr>
          <a:xfrm>
            <a:off x="-4896490" y="141799"/>
            <a:ext cx="17681956" cy="1137312"/>
          </a:xfrm>
          <a:prstGeom prst="rect">
            <a:avLst/>
          </a:prstGeom>
        </p:spPr>
        <p:txBody>
          <a:bodyPr lIns="0" tIns="0" rIns="0" bIns="0" rtlCol="0" anchor="t">
            <a:spAutoFit/>
          </a:bodyPr>
          <a:lstStyle/>
          <a:p>
            <a:pPr algn="ctr">
              <a:lnSpc>
                <a:spcPts val="9356"/>
              </a:lnSpc>
            </a:pPr>
            <a:r>
              <a:rPr lang="en-US" sz="6683" b="1" i="1" dirty="0">
                <a:solidFill>
                  <a:srgbClr val="FF914D"/>
                </a:solidFill>
                <a:latin typeface="Canva Sans Bold Italics"/>
                <a:ea typeface="Canva Sans Bold Italics"/>
                <a:cs typeface="Canva Sans Bold Italics"/>
                <a:sym typeface="Canva Sans Bold Italics"/>
              </a:rPr>
              <a:t>Technology Stack</a:t>
            </a:r>
          </a:p>
        </p:txBody>
      </p:sp>
      <p:sp>
        <p:nvSpPr>
          <p:cNvPr id="18" name="TextBox 8"/>
          <p:cNvSpPr txBox="1"/>
          <p:nvPr/>
        </p:nvSpPr>
        <p:spPr>
          <a:xfrm>
            <a:off x="785004" y="1777142"/>
            <a:ext cx="8647139" cy="2952994"/>
          </a:xfrm>
          <a:prstGeom prst="rect">
            <a:avLst/>
          </a:prstGeom>
        </p:spPr>
        <p:txBody>
          <a:bodyPr lIns="0" tIns="0" rIns="0" bIns="0" rtlCol="0" anchor="t">
            <a:spAutoFit/>
          </a:bodyPr>
          <a:lstStyle/>
          <a:p>
            <a:pPr algn="l">
              <a:lnSpc>
                <a:spcPts val="5761"/>
              </a:lnSpc>
            </a:pPr>
            <a:r>
              <a:rPr lang="en-US" sz="4115">
                <a:solidFill>
                  <a:srgbClr val="000000"/>
                </a:solidFill>
                <a:latin typeface="Calibri (MS)"/>
                <a:ea typeface="Calibri (MS)"/>
                <a:cs typeface="Calibri (MS)"/>
                <a:sym typeface="Calibri (MS)"/>
              </a:rPr>
              <a:t>What to include:</a:t>
            </a:r>
          </a:p>
          <a:p>
            <a:pPr algn="l">
              <a:lnSpc>
                <a:spcPts val="5761"/>
              </a:lnSpc>
            </a:pPr>
            <a:r>
              <a:rPr lang="en-US" sz="4115">
                <a:solidFill>
                  <a:srgbClr val="000000"/>
                </a:solidFill>
                <a:latin typeface="Calibri (MS)"/>
                <a:ea typeface="Calibri (MS)"/>
                <a:cs typeface="Calibri (MS)"/>
                <a:sym typeface="Calibri (MS)"/>
              </a:rPr>
              <a:t>      Frontend, Backend, Database</a:t>
            </a:r>
          </a:p>
          <a:p>
            <a:pPr algn="l">
              <a:lnSpc>
                <a:spcPts val="5761"/>
              </a:lnSpc>
            </a:pPr>
            <a:r>
              <a:rPr lang="en-US" sz="4115">
                <a:solidFill>
                  <a:srgbClr val="000000"/>
                </a:solidFill>
                <a:latin typeface="Calibri (MS)"/>
                <a:ea typeface="Calibri (MS)"/>
                <a:cs typeface="Calibri (MS)"/>
                <a:sym typeface="Calibri (MS)"/>
              </a:rPr>
              <a:t>      Hardware</a:t>
            </a:r>
          </a:p>
          <a:p>
            <a:pPr marL="0" lvl="0" indent="0" algn="l">
              <a:lnSpc>
                <a:spcPts val="5761"/>
              </a:lnSpc>
              <a:spcBef>
                <a:spcPct val="0"/>
              </a:spcBef>
            </a:pPr>
            <a:r>
              <a:rPr lang="en-US" sz="4115">
                <a:solidFill>
                  <a:srgbClr val="000000"/>
                </a:solidFill>
                <a:latin typeface="Calibri (MS)"/>
                <a:ea typeface="Calibri (MS)"/>
                <a:cs typeface="Calibri (MS)"/>
                <a:sym typeface="Calibri (MS)"/>
              </a:rPr>
              <a:t>      Tools, APIs, Platforms used</a:t>
            </a:r>
          </a:p>
        </p:txBody>
      </p:sp>
      <p:sp>
        <p:nvSpPr>
          <p:cNvPr id="19" name="TextBox 9"/>
          <p:cNvSpPr txBox="1"/>
          <p:nvPr/>
        </p:nvSpPr>
        <p:spPr>
          <a:xfrm>
            <a:off x="281828" y="5350693"/>
            <a:ext cx="18006172" cy="1505194"/>
          </a:xfrm>
          <a:prstGeom prst="rect">
            <a:avLst/>
          </a:prstGeom>
        </p:spPr>
        <p:txBody>
          <a:bodyPr lIns="0" tIns="0" rIns="0" bIns="0" rtlCol="0" anchor="t">
            <a:spAutoFit/>
          </a:bodyPr>
          <a:lstStyle/>
          <a:p>
            <a:pPr algn="ctr">
              <a:lnSpc>
                <a:spcPts val="5761"/>
              </a:lnSpc>
              <a:spcBef>
                <a:spcPct val="0"/>
              </a:spcBef>
            </a:pPr>
            <a:r>
              <a:rPr lang="en-US" sz="4115">
                <a:solidFill>
                  <a:srgbClr val="000000"/>
                </a:solidFill>
                <a:latin typeface="Calibri (MS)"/>
                <a:ea typeface="Calibri (MS)"/>
                <a:cs typeface="Calibri (MS)"/>
                <a:sym typeface="Calibri (MS)"/>
              </a:rPr>
              <a:t>“Mention the technologies your team used to build the project. This includes frontend, backend, databases, APIs, and any other tools.”</a:t>
            </a:r>
          </a:p>
        </p:txBody>
      </p:sp>
    </p:spTree>
    <p:extLst>
      <p:ext uri="{BB962C8B-B14F-4D97-AF65-F5344CB8AC3E}">
        <p14:creationId xmlns:p14="http://schemas.microsoft.com/office/powerpoint/2010/main" val="2755880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53104" y="-7635844"/>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988453">
            <a:off x="-2081945" y="7506545"/>
            <a:ext cx="6743182" cy="6743182"/>
          </a:xfrm>
          <a:custGeom>
            <a:avLst/>
            <a:gdLst/>
            <a:ahLst/>
            <a:cxnLst/>
            <a:rect l="l" t="t" r="r" b="b"/>
            <a:pathLst>
              <a:path w="6743182" h="6743182">
                <a:moveTo>
                  <a:pt x="0" y="0"/>
                </a:moveTo>
                <a:lnTo>
                  <a:pt x="6743182" y="0"/>
                </a:lnTo>
                <a:lnTo>
                  <a:pt x="6743182" y="6743183"/>
                </a:lnTo>
                <a:lnTo>
                  <a:pt x="0" y="6743183"/>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a:ln cap="sq">
            <a:noFill/>
            <a:prstDash val="solid"/>
            <a:miter/>
          </a:ln>
        </p:spPr>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89706" y="-1599605"/>
            <a:ext cx="4761905" cy="4761905"/>
          </a:xfrm>
          <a:prstGeom prst="rect">
            <a:avLst/>
          </a:prstGeom>
        </p:spPr>
      </p:pic>
      <p:sp>
        <p:nvSpPr>
          <p:cNvPr id="5" name="TextBox 4"/>
          <p:cNvSpPr txBox="1"/>
          <p:nvPr/>
        </p:nvSpPr>
        <p:spPr>
          <a:xfrm>
            <a:off x="-4896490" y="141799"/>
            <a:ext cx="17681956" cy="1137312"/>
          </a:xfrm>
          <a:prstGeom prst="rect">
            <a:avLst/>
          </a:prstGeom>
        </p:spPr>
        <p:txBody>
          <a:bodyPr lIns="0" tIns="0" rIns="0" bIns="0" rtlCol="0" anchor="t">
            <a:spAutoFit/>
          </a:bodyPr>
          <a:lstStyle/>
          <a:p>
            <a:pPr algn="ctr">
              <a:lnSpc>
                <a:spcPts val="9356"/>
              </a:lnSpc>
            </a:pPr>
            <a:r>
              <a:rPr lang="en-US" sz="6683" b="1" i="1">
                <a:solidFill>
                  <a:srgbClr val="FF914D"/>
                </a:solidFill>
                <a:latin typeface="Canva Sans Bold Italics"/>
                <a:ea typeface="Canva Sans Bold Italics"/>
                <a:cs typeface="Canva Sans Bold Italics"/>
                <a:sym typeface="Canva Sans Bold Italics"/>
              </a:rPr>
              <a:t>Benefits &amp; Impact</a:t>
            </a:r>
          </a:p>
        </p:txBody>
      </p:sp>
      <p:sp>
        <p:nvSpPr>
          <p:cNvPr id="6" name="TextBox 5"/>
          <p:cNvSpPr txBox="1"/>
          <p:nvPr/>
        </p:nvSpPr>
        <p:spPr>
          <a:xfrm>
            <a:off x="850514" y="1740337"/>
            <a:ext cx="7364760" cy="3676894"/>
          </a:xfrm>
          <a:prstGeom prst="rect">
            <a:avLst/>
          </a:prstGeom>
        </p:spPr>
        <p:txBody>
          <a:bodyPr lIns="0" tIns="0" rIns="0" bIns="0" rtlCol="0" anchor="t">
            <a:spAutoFit/>
          </a:bodyPr>
          <a:lstStyle/>
          <a:p>
            <a:pPr algn="just">
              <a:lnSpc>
                <a:spcPts val="5761"/>
              </a:lnSpc>
              <a:spcBef>
                <a:spcPct val="0"/>
              </a:spcBef>
            </a:pPr>
            <a:r>
              <a:rPr lang="en-US" sz="4115">
                <a:solidFill>
                  <a:srgbClr val="000000"/>
                </a:solidFill>
                <a:latin typeface="Calibri (MS)"/>
                <a:ea typeface="Calibri (MS)"/>
                <a:cs typeface="Calibri (MS)"/>
                <a:sym typeface="Calibri (MS)"/>
              </a:rPr>
              <a:t>What to include:</a:t>
            </a:r>
          </a:p>
          <a:p>
            <a:pPr algn="just">
              <a:lnSpc>
                <a:spcPts val="5761"/>
              </a:lnSpc>
              <a:spcBef>
                <a:spcPct val="0"/>
              </a:spcBef>
            </a:pPr>
            <a:r>
              <a:rPr lang="en-US" sz="4115">
                <a:solidFill>
                  <a:srgbClr val="000000"/>
                </a:solidFill>
                <a:latin typeface="Calibri (MS)"/>
                <a:ea typeface="Calibri (MS)"/>
                <a:cs typeface="Calibri (MS)"/>
                <a:sym typeface="Calibri (MS)"/>
              </a:rPr>
              <a:t>     Key benefits of your solution</a:t>
            </a:r>
          </a:p>
          <a:p>
            <a:pPr algn="just">
              <a:lnSpc>
                <a:spcPts val="5761"/>
              </a:lnSpc>
              <a:spcBef>
                <a:spcPct val="0"/>
              </a:spcBef>
            </a:pPr>
            <a:r>
              <a:rPr lang="en-US" sz="4115">
                <a:solidFill>
                  <a:srgbClr val="000000"/>
                </a:solidFill>
                <a:latin typeface="Calibri (MS)"/>
                <a:ea typeface="Calibri (MS)"/>
                <a:cs typeface="Calibri (MS)"/>
                <a:sym typeface="Calibri (MS)"/>
              </a:rPr>
              <a:t>     Who it helps and how</a:t>
            </a:r>
          </a:p>
          <a:p>
            <a:pPr algn="just">
              <a:lnSpc>
                <a:spcPts val="5761"/>
              </a:lnSpc>
              <a:spcBef>
                <a:spcPct val="0"/>
              </a:spcBef>
            </a:pPr>
            <a:r>
              <a:rPr lang="en-US" sz="4115">
                <a:solidFill>
                  <a:srgbClr val="000000"/>
                </a:solidFill>
                <a:latin typeface="Calibri (MS)"/>
                <a:ea typeface="Calibri (MS)"/>
                <a:cs typeface="Calibri (MS)"/>
                <a:sym typeface="Calibri (MS)"/>
              </a:rPr>
              <a:t>     Any impact metrics (if available)</a:t>
            </a:r>
          </a:p>
          <a:p>
            <a:pPr algn="just">
              <a:lnSpc>
                <a:spcPts val="5761"/>
              </a:lnSpc>
              <a:spcBef>
                <a:spcPct val="0"/>
              </a:spcBef>
            </a:pPr>
            <a:endParaRPr lang="en-US" sz="4115">
              <a:solidFill>
                <a:srgbClr val="000000"/>
              </a:solidFill>
              <a:latin typeface="Calibri (MS)"/>
              <a:ea typeface="Calibri (MS)"/>
              <a:cs typeface="Calibri (MS)"/>
              <a:sym typeface="Calibri (MS)"/>
            </a:endParaRPr>
          </a:p>
        </p:txBody>
      </p:sp>
      <p:sp>
        <p:nvSpPr>
          <p:cNvPr id="8" name="TextBox 6"/>
          <p:cNvSpPr txBox="1"/>
          <p:nvPr/>
        </p:nvSpPr>
        <p:spPr>
          <a:xfrm>
            <a:off x="1153957" y="5405939"/>
            <a:ext cx="16230600" cy="1505194"/>
          </a:xfrm>
          <a:prstGeom prst="rect">
            <a:avLst/>
          </a:prstGeom>
        </p:spPr>
        <p:txBody>
          <a:bodyPr lIns="0" tIns="0" rIns="0" bIns="0" rtlCol="0" anchor="t">
            <a:spAutoFit/>
          </a:bodyPr>
          <a:lstStyle/>
          <a:p>
            <a:pPr algn="ctr">
              <a:lnSpc>
                <a:spcPts val="5761"/>
              </a:lnSpc>
              <a:spcBef>
                <a:spcPct val="0"/>
              </a:spcBef>
            </a:pPr>
            <a:r>
              <a:rPr lang="en-US" sz="4115">
                <a:solidFill>
                  <a:srgbClr val="000000"/>
                </a:solidFill>
                <a:latin typeface="Calibri (MS)"/>
                <a:ea typeface="Calibri (MS)"/>
                <a:cs typeface="Calibri (MS)"/>
                <a:sym typeface="Calibri (MS)"/>
              </a:rPr>
              <a:t>“Describe how your solution helps people. Focus on the value it brings, who it benefits, and what kind of impact it can create.”</a:t>
            </a:r>
          </a:p>
        </p:txBody>
      </p:sp>
      <p:grpSp>
        <p:nvGrpSpPr>
          <p:cNvPr id="9" name="Group 7"/>
          <p:cNvGrpSpPr/>
          <p:nvPr/>
        </p:nvGrpSpPr>
        <p:grpSpPr>
          <a:xfrm>
            <a:off x="672676" y="5033076"/>
            <a:ext cx="17193161" cy="2412844"/>
            <a:chOff x="0" y="0"/>
            <a:chExt cx="4528240" cy="635482"/>
          </a:xfrm>
        </p:grpSpPr>
        <p:sp>
          <p:nvSpPr>
            <p:cNvPr id="10" name="Freeform 8"/>
            <p:cNvSpPr/>
            <p:nvPr/>
          </p:nvSpPr>
          <p:spPr>
            <a:xfrm>
              <a:off x="0" y="0"/>
              <a:ext cx="4528240" cy="635482"/>
            </a:xfrm>
            <a:custGeom>
              <a:avLst/>
              <a:gdLst/>
              <a:ahLst/>
              <a:cxnLst/>
              <a:rect l="l" t="t" r="r" b="b"/>
              <a:pathLst>
                <a:path w="4528240" h="635482">
                  <a:moveTo>
                    <a:pt x="0" y="0"/>
                  </a:moveTo>
                  <a:lnTo>
                    <a:pt x="4528240" y="0"/>
                  </a:lnTo>
                  <a:lnTo>
                    <a:pt x="4528240" y="635482"/>
                  </a:lnTo>
                  <a:lnTo>
                    <a:pt x="0" y="635482"/>
                  </a:lnTo>
                  <a:close/>
                </a:path>
              </a:pathLst>
            </a:custGeom>
            <a:solidFill>
              <a:srgbClr val="FFDE59">
                <a:alpha val="28627"/>
              </a:srgbClr>
            </a:solidFill>
          </p:spPr>
        </p:sp>
        <p:sp>
          <p:nvSpPr>
            <p:cNvPr id="11" name="TextBox 9"/>
            <p:cNvSpPr txBox="1"/>
            <p:nvPr/>
          </p:nvSpPr>
          <p:spPr>
            <a:xfrm>
              <a:off x="0" y="-38100"/>
              <a:ext cx="4528240" cy="673582"/>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1889048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853104" y="-7635844"/>
            <a:ext cx="10812392" cy="10812392"/>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Freeform 3"/>
          <p:cNvSpPr/>
          <p:nvPr/>
        </p:nvSpPr>
        <p:spPr>
          <a:xfrm rot="3988453">
            <a:off x="-2081945" y="7506545"/>
            <a:ext cx="6743182" cy="6743182"/>
          </a:xfrm>
          <a:custGeom>
            <a:avLst/>
            <a:gdLst/>
            <a:ahLst/>
            <a:cxnLst/>
            <a:rect l="l" t="t" r="r" b="b"/>
            <a:pathLst>
              <a:path w="6743182" h="6743182">
                <a:moveTo>
                  <a:pt x="0" y="0"/>
                </a:moveTo>
                <a:lnTo>
                  <a:pt x="6743182" y="0"/>
                </a:lnTo>
                <a:lnTo>
                  <a:pt x="6743182" y="6743183"/>
                </a:lnTo>
                <a:lnTo>
                  <a:pt x="0" y="6743183"/>
                </a:lnTo>
                <a:lnTo>
                  <a:pt x="0" y="0"/>
                </a:lnTo>
                <a:close/>
              </a:path>
            </a:pathLst>
          </a:custGeom>
          <a:blipFill>
            <a:blip r:embed="rId4">
              <a:alphaModFix amt="30000"/>
              <a:extLst>
                <a:ext uri="{96DAC541-7B7A-43D3-8B79-37D633B846F1}">
                  <asvg:svgBlip xmlns:asvg="http://schemas.microsoft.com/office/drawing/2016/SVG/main" xmlns="" r:embed="rId5"/>
                </a:ext>
              </a:extLst>
            </a:blip>
            <a:stretch>
              <a:fillRect/>
            </a:stretch>
          </a:blipFill>
          <a:ln cap="sq">
            <a:noFill/>
            <a:prstDash val="solid"/>
            <a:miter/>
          </a:ln>
        </p:spPr>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89706" y="-1599605"/>
            <a:ext cx="4761905" cy="4761905"/>
          </a:xfrm>
          <a:prstGeom prst="rect">
            <a:avLst/>
          </a:prstGeom>
        </p:spPr>
      </p:pic>
      <p:sp>
        <p:nvSpPr>
          <p:cNvPr id="5" name="TextBox 4"/>
          <p:cNvSpPr txBox="1"/>
          <p:nvPr/>
        </p:nvSpPr>
        <p:spPr>
          <a:xfrm>
            <a:off x="-3643920" y="141799"/>
            <a:ext cx="17681956" cy="1137312"/>
          </a:xfrm>
          <a:prstGeom prst="rect">
            <a:avLst/>
          </a:prstGeom>
        </p:spPr>
        <p:txBody>
          <a:bodyPr lIns="0" tIns="0" rIns="0" bIns="0" rtlCol="0" anchor="t">
            <a:spAutoFit/>
          </a:bodyPr>
          <a:lstStyle/>
          <a:p>
            <a:pPr algn="ctr">
              <a:lnSpc>
                <a:spcPts val="9356"/>
              </a:lnSpc>
            </a:pPr>
            <a:r>
              <a:rPr lang="en-US" sz="6683" b="1" i="1" dirty="0">
                <a:solidFill>
                  <a:srgbClr val="FF914D"/>
                </a:solidFill>
                <a:latin typeface="Canva Sans Bold Italics"/>
                <a:ea typeface="Canva Sans Bold Italics"/>
                <a:cs typeface="Canva Sans Bold Italics"/>
                <a:sym typeface="Canva Sans Bold Italics"/>
              </a:rPr>
              <a:t>Stoppers &amp; What’s Next</a:t>
            </a:r>
          </a:p>
        </p:txBody>
      </p:sp>
      <p:sp>
        <p:nvSpPr>
          <p:cNvPr id="6" name="TextBox 5"/>
          <p:cNvSpPr txBox="1"/>
          <p:nvPr/>
        </p:nvSpPr>
        <p:spPr>
          <a:xfrm>
            <a:off x="850514" y="1740337"/>
            <a:ext cx="12377886" cy="2952994"/>
          </a:xfrm>
          <a:prstGeom prst="rect">
            <a:avLst/>
          </a:prstGeom>
        </p:spPr>
        <p:txBody>
          <a:bodyPr lIns="0" tIns="0" rIns="0" bIns="0" rtlCol="0" anchor="t">
            <a:spAutoFit/>
          </a:bodyPr>
          <a:lstStyle/>
          <a:p>
            <a:pPr algn="just">
              <a:lnSpc>
                <a:spcPts val="5761"/>
              </a:lnSpc>
              <a:spcBef>
                <a:spcPct val="0"/>
              </a:spcBef>
            </a:pPr>
            <a:r>
              <a:rPr lang="en-US" sz="4115" dirty="0">
                <a:solidFill>
                  <a:srgbClr val="000000"/>
                </a:solidFill>
                <a:latin typeface="Calibri (MS)"/>
                <a:ea typeface="Calibri (MS)"/>
                <a:cs typeface="Calibri (MS)"/>
                <a:sym typeface="Calibri (MS)"/>
              </a:rPr>
              <a:t>What to include:</a:t>
            </a:r>
          </a:p>
          <a:p>
            <a:pPr algn="just">
              <a:lnSpc>
                <a:spcPts val="5761"/>
              </a:lnSpc>
              <a:spcBef>
                <a:spcPct val="0"/>
              </a:spcBef>
            </a:pPr>
            <a:r>
              <a:rPr lang="en-US" sz="4115" dirty="0">
                <a:solidFill>
                  <a:srgbClr val="000000"/>
                </a:solidFill>
                <a:latin typeface="Calibri (MS)"/>
                <a:ea typeface="Calibri (MS)"/>
                <a:cs typeface="Calibri (MS)"/>
                <a:sym typeface="Calibri (MS)"/>
              </a:rPr>
              <a:t>      Anticipated challenges or blockers you might face</a:t>
            </a:r>
          </a:p>
          <a:p>
            <a:pPr algn="just">
              <a:lnSpc>
                <a:spcPts val="5761"/>
              </a:lnSpc>
              <a:spcBef>
                <a:spcPct val="0"/>
              </a:spcBef>
            </a:pPr>
            <a:r>
              <a:rPr lang="en-US" sz="4115" dirty="0">
                <a:solidFill>
                  <a:srgbClr val="000000"/>
                </a:solidFill>
                <a:latin typeface="Calibri (MS)"/>
                <a:ea typeface="Calibri (MS)"/>
                <a:cs typeface="Calibri (MS)"/>
                <a:sym typeface="Calibri (MS)"/>
              </a:rPr>
              <a:t>      What steps you plan to take next to move forward with</a:t>
            </a:r>
          </a:p>
          <a:p>
            <a:pPr algn="just">
              <a:lnSpc>
                <a:spcPts val="5761"/>
              </a:lnSpc>
              <a:spcBef>
                <a:spcPct val="0"/>
              </a:spcBef>
            </a:pPr>
            <a:endParaRPr lang="en-US" sz="4115" dirty="0">
              <a:solidFill>
                <a:srgbClr val="000000"/>
              </a:solidFill>
              <a:latin typeface="Calibri (MS)"/>
              <a:ea typeface="Calibri (MS)"/>
              <a:cs typeface="Calibri (MS)"/>
              <a:sym typeface="Calibri (MS)"/>
            </a:endParaRPr>
          </a:p>
        </p:txBody>
      </p:sp>
      <p:sp>
        <p:nvSpPr>
          <p:cNvPr id="8" name="TextBox 6"/>
          <p:cNvSpPr txBox="1"/>
          <p:nvPr/>
        </p:nvSpPr>
        <p:spPr>
          <a:xfrm>
            <a:off x="1189941" y="5169581"/>
            <a:ext cx="16402890" cy="2022713"/>
          </a:xfrm>
          <a:prstGeom prst="rect">
            <a:avLst/>
          </a:prstGeom>
        </p:spPr>
        <p:txBody>
          <a:bodyPr lIns="0" tIns="0" rIns="0" bIns="0" rtlCol="0" anchor="t">
            <a:spAutoFit/>
          </a:bodyPr>
          <a:lstStyle/>
          <a:p>
            <a:pPr algn="ctr">
              <a:lnSpc>
                <a:spcPts val="5239"/>
              </a:lnSpc>
              <a:spcBef>
                <a:spcPct val="0"/>
              </a:spcBef>
            </a:pPr>
            <a:r>
              <a:rPr lang="en-US" sz="3742">
                <a:solidFill>
                  <a:srgbClr val="000000"/>
                </a:solidFill>
                <a:latin typeface="Calibri (MS)"/>
                <a:ea typeface="Calibri (MS)"/>
                <a:cs typeface="Calibri (MS)"/>
                <a:sym typeface="Calibri (MS)"/>
              </a:rPr>
              <a:t>“Focus on the challenges you anticipate facing while working on your idea, and what steps you plan to take next to move forward. Since you're still in the idea phase, think about the obstacles you might face and how you can overcome them.”</a:t>
            </a:r>
          </a:p>
        </p:txBody>
      </p:sp>
      <p:grpSp>
        <p:nvGrpSpPr>
          <p:cNvPr id="9" name="Group 7"/>
          <p:cNvGrpSpPr/>
          <p:nvPr/>
        </p:nvGrpSpPr>
        <p:grpSpPr>
          <a:xfrm>
            <a:off x="547420" y="5143500"/>
            <a:ext cx="17193161" cy="2412844"/>
            <a:chOff x="0" y="0"/>
            <a:chExt cx="4528240" cy="635482"/>
          </a:xfrm>
        </p:grpSpPr>
        <p:sp>
          <p:nvSpPr>
            <p:cNvPr id="10" name="Freeform 8"/>
            <p:cNvSpPr/>
            <p:nvPr/>
          </p:nvSpPr>
          <p:spPr>
            <a:xfrm>
              <a:off x="0" y="0"/>
              <a:ext cx="4528240" cy="635482"/>
            </a:xfrm>
            <a:custGeom>
              <a:avLst/>
              <a:gdLst/>
              <a:ahLst/>
              <a:cxnLst/>
              <a:rect l="l" t="t" r="r" b="b"/>
              <a:pathLst>
                <a:path w="4528240" h="635482">
                  <a:moveTo>
                    <a:pt x="0" y="0"/>
                  </a:moveTo>
                  <a:lnTo>
                    <a:pt x="4528240" y="0"/>
                  </a:lnTo>
                  <a:lnTo>
                    <a:pt x="4528240" y="635482"/>
                  </a:lnTo>
                  <a:lnTo>
                    <a:pt x="0" y="635482"/>
                  </a:lnTo>
                  <a:close/>
                </a:path>
              </a:pathLst>
            </a:custGeom>
            <a:solidFill>
              <a:srgbClr val="FFDE59">
                <a:alpha val="28627"/>
              </a:srgbClr>
            </a:solidFill>
          </p:spPr>
        </p:sp>
        <p:sp>
          <p:nvSpPr>
            <p:cNvPr id="11" name="TextBox 9"/>
            <p:cNvSpPr txBox="1"/>
            <p:nvPr/>
          </p:nvSpPr>
          <p:spPr>
            <a:xfrm>
              <a:off x="0" y="-38100"/>
              <a:ext cx="4528240" cy="673582"/>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21042312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347</Words>
  <Application>Microsoft Office PowerPoint</Application>
  <PresentationFormat>Custom</PresentationFormat>
  <Paragraphs>43</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Arial</vt:lpstr>
      <vt:lpstr>Canva Sans Bold</vt:lpstr>
      <vt:lpstr>Calibri (MS)</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Details</dc:title>
  <dc:creator>Admin</dc:creator>
  <cp:lastModifiedBy>Microsoft account</cp:lastModifiedBy>
  <cp:revision>2</cp:revision>
  <dcterms:created xsi:type="dcterms:W3CDTF">2006-08-16T00:00:00Z</dcterms:created>
  <dcterms:modified xsi:type="dcterms:W3CDTF">2025-04-13T09:08:52Z</dcterms:modified>
  <dc:identifier>DAGkdDTNshg</dc:identifier>
</cp:coreProperties>
</file>