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9" r:id="rId4"/>
    <p:sldId id="258"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56716A8-2846-4BD4-8801-ED27E4D7C21D}">
          <p14:sldIdLst>
            <p14:sldId id="256"/>
            <p14:sldId id="257"/>
            <p14:sldId id="259"/>
            <p14:sldId id="258"/>
            <p14:sldId id="261"/>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F473AE-236E-4F66-82EB-38B912536AAE}" v="3" dt="2021-05-15T13:33:50.5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48" autoAdjust="0"/>
    <p:restoredTop sz="94641" autoAdjust="0"/>
  </p:normalViewPr>
  <p:slideViewPr>
    <p:cSldViewPr snapToGrid="0">
      <p:cViewPr varScale="1">
        <p:scale>
          <a:sx n="65" d="100"/>
          <a:sy n="65" d="100"/>
        </p:scale>
        <p:origin x="51" y="302"/>
      </p:cViewPr>
      <p:guideLst/>
    </p:cSldViewPr>
  </p:slideViewPr>
  <p:outlineViewPr>
    <p:cViewPr>
      <p:scale>
        <a:sx n="33" d="100"/>
        <a:sy n="33" d="100"/>
      </p:scale>
      <p:origin x="0" y="-1779"/>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9E3229-50F8-4F91-AF8E-654F2E628CC0}" type="datetimeFigureOut">
              <a:rPr lang="en-US" smtClean="0"/>
              <a:t>5/15/2021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04F2CE-0317-4CFD-A520-7F2F223A2ED2}" type="slidenum">
              <a:rPr lang="en-US" smtClean="0"/>
              <a:t>‹#›</a:t>
            </a:fld>
            <a:endParaRPr lang="en-US"/>
          </a:p>
        </p:txBody>
      </p:sp>
    </p:spTree>
    <p:extLst>
      <p:ext uri="{BB962C8B-B14F-4D97-AF65-F5344CB8AC3E}">
        <p14:creationId xmlns:p14="http://schemas.microsoft.com/office/powerpoint/2010/main" val="2703872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6B0E4-253B-4E75-8F7F-14107B9466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46A017-617A-45E6-BD92-FD496953A1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EE4AA1-BE12-4957-88A3-E9D8650A20D9}"/>
              </a:ext>
            </a:extLst>
          </p:cNvPr>
          <p:cNvSpPr>
            <a:spLocks noGrp="1"/>
          </p:cNvSpPr>
          <p:nvPr>
            <p:ph type="dt" sz="half" idx="10"/>
          </p:nvPr>
        </p:nvSpPr>
        <p:spPr/>
        <p:txBody>
          <a:bodyPr/>
          <a:lstStyle/>
          <a:p>
            <a:fld id="{C0BE3B0B-903F-4F19-B688-68FCDD4D6C92}" type="datetimeFigureOut">
              <a:rPr lang="en-US" smtClean="0"/>
              <a:t>5/15/2021</a:t>
            </a:fld>
            <a:endParaRPr lang="en-US"/>
          </a:p>
        </p:txBody>
      </p:sp>
      <p:sp>
        <p:nvSpPr>
          <p:cNvPr id="5" name="Footer Placeholder 4">
            <a:extLst>
              <a:ext uri="{FF2B5EF4-FFF2-40B4-BE49-F238E27FC236}">
                <a16:creationId xmlns:a16="http://schemas.microsoft.com/office/drawing/2014/main" id="{8059DB96-4701-4D87-B840-21EBB2982F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E700DA-56C9-48FF-9110-731B3F6CB7DC}"/>
              </a:ext>
            </a:extLst>
          </p:cNvPr>
          <p:cNvSpPr>
            <a:spLocks noGrp="1"/>
          </p:cNvSpPr>
          <p:nvPr>
            <p:ph type="sldNum" sz="quarter" idx="12"/>
          </p:nvPr>
        </p:nvSpPr>
        <p:spPr/>
        <p:txBody>
          <a:bodyPr/>
          <a:lstStyle/>
          <a:p>
            <a:fld id="{A239002D-0F7C-4F1E-9E5F-AE901CA8F870}" type="slidenum">
              <a:rPr lang="en-US" smtClean="0"/>
              <a:t>‹#›</a:t>
            </a:fld>
            <a:endParaRPr lang="en-US"/>
          </a:p>
        </p:txBody>
      </p:sp>
    </p:spTree>
    <p:extLst>
      <p:ext uri="{BB962C8B-B14F-4D97-AF65-F5344CB8AC3E}">
        <p14:creationId xmlns:p14="http://schemas.microsoft.com/office/powerpoint/2010/main" val="558042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99EFA-3167-4488-B35D-3E51360C2B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C8DD23-9433-48F4-80C0-49EF1E2013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F2EBEA-DF30-4B4D-BD4B-F05491A4110F}"/>
              </a:ext>
            </a:extLst>
          </p:cNvPr>
          <p:cNvSpPr>
            <a:spLocks noGrp="1"/>
          </p:cNvSpPr>
          <p:nvPr>
            <p:ph type="dt" sz="half" idx="10"/>
          </p:nvPr>
        </p:nvSpPr>
        <p:spPr/>
        <p:txBody>
          <a:bodyPr/>
          <a:lstStyle/>
          <a:p>
            <a:fld id="{C0BE3B0B-903F-4F19-B688-68FCDD4D6C92}" type="datetimeFigureOut">
              <a:rPr lang="en-US" smtClean="0"/>
              <a:t>5/15/2021</a:t>
            </a:fld>
            <a:endParaRPr lang="en-US"/>
          </a:p>
        </p:txBody>
      </p:sp>
      <p:sp>
        <p:nvSpPr>
          <p:cNvPr id="5" name="Footer Placeholder 4">
            <a:extLst>
              <a:ext uri="{FF2B5EF4-FFF2-40B4-BE49-F238E27FC236}">
                <a16:creationId xmlns:a16="http://schemas.microsoft.com/office/drawing/2014/main" id="{A6AD2E87-DA8E-4FFF-856A-6277E9A0DE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6499D1-794D-42B6-A09C-335656F20E93}"/>
              </a:ext>
            </a:extLst>
          </p:cNvPr>
          <p:cNvSpPr>
            <a:spLocks noGrp="1"/>
          </p:cNvSpPr>
          <p:nvPr>
            <p:ph type="sldNum" sz="quarter" idx="12"/>
          </p:nvPr>
        </p:nvSpPr>
        <p:spPr/>
        <p:txBody>
          <a:bodyPr/>
          <a:lstStyle/>
          <a:p>
            <a:fld id="{A239002D-0F7C-4F1E-9E5F-AE901CA8F870}" type="slidenum">
              <a:rPr lang="en-US" smtClean="0"/>
              <a:t>‹#›</a:t>
            </a:fld>
            <a:endParaRPr lang="en-US"/>
          </a:p>
        </p:txBody>
      </p:sp>
    </p:spTree>
    <p:extLst>
      <p:ext uri="{BB962C8B-B14F-4D97-AF65-F5344CB8AC3E}">
        <p14:creationId xmlns:p14="http://schemas.microsoft.com/office/powerpoint/2010/main" val="3674177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321C9E-EDFB-41A3-A710-CFB587B4AB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AA44FE-B8F4-42B2-A7D2-C1B810EF96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690DAE-494F-4F10-B719-A69840BB4BDA}"/>
              </a:ext>
            </a:extLst>
          </p:cNvPr>
          <p:cNvSpPr>
            <a:spLocks noGrp="1"/>
          </p:cNvSpPr>
          <p:nvPr>
            <p:ph type="dt" sz="half" idx="10"/>
          </p:nvPr>
        </p:nvSpPr>
        <p:spPr/>
        <p:txBody>
          <a:bodyPr/>
          <a:lstStyle/>
          <a:p>
            <a:fld id="{C0BE3B0B-903F-4F19-B688-68FCDD4D6C92}" type="datetimeFigureOut">
              <a:rPr lang="en-US" smtClean="0"/>
              <a:t>5/15/2021</a:t>
            </a:fld>
            <a:endParaRPr lang="en-US"/>
          </a:p>
        </p:txBody>
      </p:sp>
      <p:sp>
        <p:nvSpPr>
          <p:cNvPr id="5" name="Footer Placeholder 4">
            <a:extLst>
              <a:ext uri="{FF2B5EF4-FFF2-40B4-BE49-F238E27FC236}">
                <a16:creationId xmlns:a16="http://schemas.microsoft.com/office/drawing/2014/main" id="{4ECDA350-76E1-44BF-B8AC-026292F625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3DDBBE-7A5F-40D5-80C4-4BCE3A3F43D8}"/>
              </a:ext>
            </a:extLst>
          </p:cNvPr>
          <p:cNvSpPr>
            <a:spLocks noGrp="1"/>
          </p:cNvSpPr>
          <p:nvPr>
            <p:ph type="sldNum" sz="quarter" idx="12"/>
          </p:nvPr>
        </p:nvSpPr>
        <p:spPr/>
        <p:txBody>
          <a:bodyPr/>
          <a:lstStyle/>
          <a:p>
            <a:fld id="{A239002D-0F7C-4F1E-9E5F-AE901CA8F870}" type="slidenum">
              <a:rPr lang="en-US" smtClean="0"/>
              <a:t>‹#›</a:t>
            </a:fld>
            <a:endParaRPr lang="en-US"/>
          </a:p>
        </p:txBody>
      </p:sp>
    </p:spTree>
    <p:extLst>
      <p:ext uri="{BB962C8B-B14F-4D97-AF65-F5344CB8AC3E}">
        <p14:creationId xmlns:p14="http://schemas.microsoft.com/office/powerpoint/2010/main" val="168276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D56D-4563-49DB-A0BB-AB3CF4FA57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15B526-676F-4123-B658-486ED32B94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73907-4CDD-40F5-8693-4227D050C5A1}"/>
              </a:ext>
            </a:extLst>
          </p:cNvPr>
          <p:cNvSpPr>
            <a:spLocks noGrp="1"/>
          </p:cNvSpPr>
          <p:nvPr>
            <p:ph type="dt" sz="half" idx="10"/>
          </p:nvPr>
        </p:nvSpPr>
        <p:spPr/>
        <p:txBody>
          <a:bodyPr/>
          <a:lstStyle/>
          <a:p>
            <a:fld id="{C0BE3B0B-903F-4F19-B688-68FCDD4D6C92}" type="datetimeFigureOut">
              <a:rPr lang="en-US" smtClean="0"/>
              <a:t>5/15/2021</a:t>
            </a:fld>
            <a:endParaRPr lang="en-US"/>
          </a:p>
        </p:txBody>
      </p:sp>
      <p:sp>
        <p:nvSpPr>
          <p:cNvPr id="5" name="Footer Placeholder 4">
            <a:extLst>
              <a:ext uri="{FF2B5EF4-FFF2-40B4-BE49-F238E27FC236}">
                <a16:creationId xmlns:a16="http://schemas.microsoft.com/office/drawing/2014/main" id="{D7A2EBAA-0F3C-4244-AA81-9C95C3D76B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A09FFD-C24D-49F6-82AB-877AF42EE608}"/>
              </a:ext>
            </a:extLst>
          </p:cNvPr>
          <p:cNvSpPr>
            <a:spLocks noGrp="1"/>
          </p:cNvSpPr>
          <p:nvPr>
            <p:ph type="sldNum" sz="quarter" idx="12"/>
          </p:nvPr>
        </p:nvSpPr>
        <p:spPr/>
        <p:txBody>
          <a:bodyPr/>
          <a:lstStyle/>
          <a:p>
            <a:fld id="{A239002D-0F7C-4F1E-9E5F-AE901CA8F870}" type="slidenum">
              <a:rPr lang="en-US" smtClean="0"/>
              <a:t>‹#›</a:t>
            </a:fld>
            <a:endParaRPr lang="en-US"/>
          </a:p>
        </p:txBody>
      </p:sp>
    </p:spTree>
    <p:extLst>
      <p:ext uri="{BB962C8B-B14F-4D97-AF65-F5344CB8AC3E}">
        <p14:creationId xmlns:p14="http://schemas.microsoft.com/office/powerpoint/2010/main" val="3439289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77425-7F08-4DF7-9082-8CE6224A71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2CD7DD-4EBB-4438-B949-7A5959D011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BABBDC-EF7B-4EE1-8B85-D276DC03E962}"/>
              </a:ext>
            </a:extLst>
          </p:cNvPr>
          <p:cNvSpPr>
            <a:spLocks noGrp="1"/>
          </p:cNvSpPr>
          <p:nvPr>
            <p:ph type="dt" sz="half" idx="10"/>
          </p:nvPr>
        </p:nvSpPr>
        <p:spPr/>
        <p:txBody>
          <a:bodyPr/>
          <a:lstStyle/>
          <a:p>
            <a:fld id="{C0BE3B0B-903F-4F19-B688-68FCDD4D6C92}" type="datetimeFigureOut">
              <a:rPr lang="en-US" smtClean="0"/>
              <a:t>5/15/2021</a:t>
            </a:fld>
            <a:endParaRPr lang="en-US"/>
          </a:p>
        </p:txBody>
      </p:sp>
      <p:sp>
        <p:nvSpPr>
          <p:cNvPr id="5" name="Footer Placeholder 4">
            <a:extLst>
              <a:ext uri="{FF2B5EF4-FFF2-40B4-BE49-F238E27FC236}">
                <a16:creationId xmlns:a16="http://schemas.microsoft.com/office/drawing/2014/main" id="{6DE2F0BF-37B1-4D8B-8659-E0F4B0A9D0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89999-6874-40B0-9CCE-DE7BE49E4A8F}"/>
              </a:ext>
            </a:extLst>
          </p:cNvPr>
          <p:cNvSpPr>
            <a:spLocks noGrp="1"/>
          </p:cNvSpPr>
          <p:nvPr>
            <p:ph type="sldNum" sz="quarter" idx="12"/>
          </p:nvPr>
        </p:nvSpPr>
        <p:spPr/>
        <p:txBody>
          <a:bodyPr/>
          <a:lstStyle/>
          <a:p>
            <a:fld id="{A239002D-0F7C-4F1E-9E5F-AE901CA8F870}" type="slidenum">
              <a:rPr lang="en-US" smtClean="0"/>
              <a:t>‹#›</a:t>
            </a:fld>
            <a:endParaRPr lang="en-US"/>
          </a:p>
        </p:txBody>
      </p:sp>
    </p:spTree>
    <p:extLst>
      <p:ext uri="{BB962C8B-B14F-4D97-AF65-F5344CB8AC3E}">
        <p14:creationId xmlns:p14="http://schemas.microsoft.com/office/powerpoint/2010/main" val="1192013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6B85F-AC1B-4597-81AB-8D89313450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04E4AC-79C2-4CEA-9608-992BE714D5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1FB8FF-D8DF-4A3A-A4CB-271707176A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6E965B-ECC2-4A14-9F93-3194E4616A7C}"/>
              </a:ext>
            </a:extLst>
          </p:cNvPr>
          <p:cNvSpPr>
            <a:spLocks noGrp="1"/>
          </p:cNvSpPr>
          <p:nvPr>
            <p:ph type="dt" sz="half" idx="10"/>
          </p:nvPr>
        </p:nvSpPr>
        <p:spPr/>
        <p:txBody>
          <a:bodyPr/>
          <a:lstStyle/>
          <a:p>
            <a:fld id="{C0BE3B0B-903F-4F19-B688-68FCDD4D6C92}" type="datetimeFigureOut">
              <a:rPr lang="en-US" smtClean="0"/>
              <a:t>5/15/2021</a:t>
            </a:fld>
            <a:endParaRPr lang="en-US"/>
          </a:p>
        </p:txBody>
      </p:sp>
      <p:sp>
        <p:nvSpPr>
          <p:cNvPr id="6" name="Footer Placeholder 5">
            <a:extLst>
              <a:ext uri="{FF2B5EF4-FFF2-40B4-BE49-F238E27FC236}">
                <a16:creationId xmlns:a16="http://schemas.microsoft.com/office/drawing/2014/main" id="{AC1BFF7C-D244-49ED-BF10-FDB3789893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FD40D0-1EF1-465B-84D7-D2ECFB4B1433}"/>
              </a:ext>
            </a:extLst>
          </p:cNvPr>
          <p:cNvSpPr>
            <a:spLocks noGrp="1"/>
          </p:cNvSpPr>
          <p:nvPr>
            <p:ph type="sldNum" sz="quarter" idx="12"/>
          </p:nvPr>
        </p:nvSpPr>
        <p:spPr/>
        <p:txBody>
          <a:bodyPr/>
          <a:lstStyle/>
          <a:p>
            <a:fld id="{A239002D-0F7C-4F1E-9E5F-AE901CA8F870}" type="slidenum">
              <a:rPr lang="en-US" smtClean="0"/>
              <a:t>‹#›</a:t>
            </a:fld>
            <a:endParaRPr lang="en-US"/>
          </a:p>
        </p:txBody>
      </p:sp>
    </p:spTree>
    <p:extLst>
      <p:ext uri="{BB962C8B-B14F-4D97-AF65-F5344CB8AC3E}">
        <p14:creationId xmlns:p14="http://schemas.microsoft.com/office/powerpoint/2010/main" val="150615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33513-C9B5-4A8C-9C9E-D519B65A4B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9DB649-648F-4885-980A-B06ACFB611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BFDD3D-9A7E-4E56-AB40-E3FA0EF049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AFD1E9-2728-4B7A-A532-2D553F9F6E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501339-0FBD-45E5-99C5-B5DD7D0222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978714-A6E1-4B78-8CBD-E9B11B70D330}"/>
              </a:ext>
            </a:extLst>
          </p:cNvPr>
          <p:cNvSpPr>
            <a:spLocks noGrp="1"/>
          </p:cNvSpPr>
          <p:nvPr>
            <p:ph type="dt" sz="half" idx="10"/>
          </p:nvPr>
        </p:nvSpPr>
        <p:spPr/>
        <p:txBody>
          <a:bodyPr/>
          <a:lstStyle/>
          <a:p>
            <a:fld id="{C0BE3B0B-903F-4F19-B688-68FCDD4D6C92}" type="datetimeFigureOut">
              <a:rPr lang="en-US" smtClean="0"/>
              <a:t>5/15/2021</a:t>
            </a:fld>
            <a:endParaRPr lang="en-US"/>
          </a:p>
        </p:txBody>
      </p:sp>
      <p:sp>
        <p:nvSpPr>
          <p:cNvPr id="8" name="Footer Placeholder 7">
            <a:extLst>
              <a:ext uri="{FF2B5EF4-FFF2-40B4-BE49-F238E27FC236}">
                <a16:creationId xmlns:a16="http://schemas.microsoft.com/office/drawing/2014/main" id="{42668389-4CB2-4D18-89D7-0BD4CAF7B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267C4B-A169-4219-8512-DFB3C3FA73C8}"/>
              </a:ext>
            </a:extLst>
          </p:cNvPr>
          <p:cNvSpPr>
            <a:spLocks noGrp="1"/>
          </p:cNvSpPr>
          <p:nvPr>
            <p:ph type="sldNum" sz="quarter" idx="12"/>
          </p:nvPr>
        </p:nvSpPr>
        <p:spPr/>
        <p:txBody>
          <a:bodyPr/>
          <a:lstStyle/>
          <a:p>
            <a:fld id="{A239002D-0F7C-4F1E-9E5F-AE901CA8F870}" type="slidenum">
              <a:rPr lang="en-US" smtClean="0"/>
              <a:t>‹#›</a:t>
            </a:fld>
            <a:endParaRPr lang="en-US"/>
          </a:p>
        </p:txBody>
      </p:sp>
    </p:spTree>
    <p:extLst>
      <p:ext uri="{BB962C8B-B14F-4D97-AF65-F5344CB8AC3E}">
        <p14:creationId xmlns:p14="http://schemas.microsoft.com/office/powerpoint/2010/main" val="221574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053E6-715B-488C-BD6E-26200825A1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5CD449-CB30-495C-8BC3-A64B9E76D0F4}"/>
              </a:ext>
            </a:extLst>
          </p:cNvPr>
          <p:cNvSpPr>
            <a:spLocks noGrp="1"/>
          </p:cNvSpPr>
          <p:nvPr>
            <p:ph type="dt" sz="half" idx="10"/>
          </p:nvPr>
        </p:nvSpPr>
        <p:spPr/>
        <p:txBody>
          <a:bodyPr/>
          <a:lstStyle/>
          <a:p>
            <a:fld id="{C0BE3B0B-903F-4F19-B688-68FCDD4D6C92}" type="datetimeFigureOut">
              <a:rPr lang="en-US" smtClean="0"/>
              <a:t>5/15/2021</a:t>
            </a:fld>
            <a:endParaRPr lang="en-US"/>
          </a:p>
        </p:txBody>
      </p:sp>
      <p:sp>
        <p:nvSpPr>
          <p:cNvPr id="4" name="Footer Placeholder 3">
            <a:extLst>
              <a:ext uri="{FF2B5EF4-FFF2-40B4-BE49-F238E27FC236}">
                <a16:creationId xmlns:a16="http://schemas.microsoft.com/office/drawing/2014/main" id="{99C6F458-46F4-4208-A144-42928F50CE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09F41E-7014-4DC5-B848-242B2C0285F9}"/>
              </a:ext>
            </a:extLst>
          </p:cNvPr>
          <p:cNvSpPr>
            <a:spLocks noGrp="1"/>
          </p:cNvSpPr>
          <p:nvPr>
            <p:ph type="sldNum" sz="quarter" idx="12"/>
          </p:nvPr>
        </p:nvSpPr>
        <p:spPr/>
        <p:txBody>
          <a:bodyPr/>
          <a:lstStyle/>
          <a:p>
            <a:fld id="{A239002D-0F7C-4F1E-9E5F-AE901CA8F870}" type="slidenum">
              <a:rPr lang="en-US" smtClean="0"/>
              <a:t>‹#›</a:t>
            </a:fld>
            <a:endParaRPr lang="en-US"/>
          </a:p>
        </p:txBody>
      </p:sp>
    </p:spTree>
    <p:extLst>
      <p:ext uri="{BB962C8B-B14F-4D97-AF65-F5344CB8AC3E}">
        <p14:creationId xmlns:p14="http://schemas.microsoft.com/office/powerpoint/2010/main" val="2732539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FB93-6DE0-4267-AD02-0AE8782E26EE}"/>
              </a:ext>
            </a:extLst>
          </p:cNvPr>
          <p:cNvSpPr>
            <a:spLocks noGrp="1"/>
          </p:cNvSpPr>
          <p:nvPr>
            <p:ph type="dt" sz="half" idx="10"/>
          </p:nvPr>
        </p:nvSpPr>
        <p:spPr/>
        <p:txBody>
          <a:bodyPr/>
          <a:lstStyle/>
          <a:p>
            <a:fld id="{C0BE3B0B-903F-4F19-B688-68FCDD4D6C92}" type="datetimeFigureOut">
              <a:rPr lang="en-US" smtClean="0"/>
              <a:t>5/15/2021</a:t>
            </a:fld>
            <a:endParaRPr lang="en-US"/>
          </a:p>
        </p:txBody>
      </p:sp>
      <p:sp>
        <p:nvSpPr>
          <p:cNvPr id="3" name="Footer Placeholder 2">
            <a:extLst>
              <a:ext uri="{FF2B5EF4-FFF2-40B4-BE49-F238E27FC236}">
                <a16:creationId xmlns:a16="http://schemas.microsoft.com/office/drawing/2014/main" id="{A9F2D244-CD9D-438A-BD74-87420822D6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9CEE95-CC74-4F6D-848E-E1E97FDCB641}"/>
              </a:ext>
            </a:extLst>
          </p:cNvPr>
          <p:cNvSpPr>
            <a:spLocks noGrp="1"/>
          </p:cNvSpPr>
          <p:nvPr>
            <p:ph type="sldNum" sz="quarter" idx="12"/>
          </p:nvPr>
        </p:nvSpPr>
        <p:spPr/>
        <p:txBody>
          <a:bodyPr/>
          <a:lstStyle/>
          <a:p>
            <a:fld id="{A239002D-0F7C-4F1E-9E5F-AE901CA8F870}" type="slidenum">
              <a:rPr lang="en-US" smtClean="0"/>
              <a:t>‹#›</a:t>
            </a:fld>
            <a:endParaRPr lang="en-US"/>
          </a:p>
        </p:txBody>
      </p:sp>
    </p:spTree>
    <p:extLst>
      <p:ext uri="{BB962C8B-B14F-4D97-AF65-F5344CB8AC3E}">
        <p14:creationId xmlns:p14="http://schemas.microsoft.com/office/powerpoint/2010/main" val="663867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F7DA8-9A33-4B85-9232-DFB63E015D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AEB6AF-7840-43C5-B9E6-CD4ECE8A13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6FF135-66CF-4614-BCE8-F0ED51F931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2B9D94-254A-42C7-9FA3-06226F4F3C56}"/>
              </a:ext>
            </a:extLst>
          </p:cNvPr>
          <p:cNvSpPr>
            <a:spLocks noGrp="1"/>
          </p:cNvSpPr>
          <p:nvPr>
            <p:ph type="dt" sz="half" idx="10"/>
          </p:nvPr>
        </p:nvSpPr>
        <p:spPr/>
        <p:txBody>
          <a:bodyPr/>
          <a:lstStyle/>
          <a:p>
            <a:fld id="{C0BE3B0B-903F-4F19-B688-68FCDD4D6C92}" type="datetimeFigureOut">
              <a:rPr lang="en-US" smtClean="0"/>
              <a:t>5/15/2021</a:t>
            </a:fld>
            <a:endParaRPr lang="en-US"/>
          </a:p>
        </p:txBody>
      </p:sp>
      <p:sp>
        <p:nvSpPr>
          <p:cNvPr id="6" name="Footer Placeholder 5">
            <a:extLst>
              <a:ext uri="{FF2B5EF4-FFF2-40B4-BE49-F238E27FC236}">
                <a16:creationId xmlns:a16="http://schemas.microsoft.com/office/drawing/2014/main" id="{E9A69892-84BB-4AAA-A4E6-F577332643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C7B63A-F73B-43E6-9E67-71B6EDD7E4B9}"/>
              </a:ext>
            </a:extLst>
          </p:cNvPr>
          <p:cNvSpPr>
            <a:spLocks noGrp="1"/>
          </p:cNvSpPr>
          <p:nvPr>
            <p:ph type="sldNum" sz="quarter" idx="12"/>
          </p:nvPr>
        </p:nvSpPr>
        <p:spPr/>
        <p:txBody>
          <a:bodyPr/>
          <a:lstStyle/>
          <a:p>
            <a:fld id="{A239002D-0F7C-4F1E-9E5F-AE901CA8F870}" type="slidenum">
              <a:rPr lang="en-US" smtClean="0"/>
              <a:t>‹#›</a:t>
            </a:fld>
            <a:endParaRPr lang="en-US"/>
          </a:p>
        </p:txBody>
      </p:sp>
    </p:spTree>
    <p:extLst>
      <p:ext uri="{BB962C8B-B14F-4D97-AF65-F5344CB8AC3E}">
        <p14:creationId xmlns:p14="http://schemas.microsoft.com/office/powerpoint/2010/main" val="2151675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8419F-0EEC-4084-9E1D-5ED2CB6BC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0E9EC7-7739-4165-A3FE-B833ECA64A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C36FD9-4BC8-4406-A621-78B2F6E854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FA1AFD-2DED-4BE6-B52F-B0074D97A2E0}"/>
              </a:ext>
            </a:extLst>
          </p:cNvPr>
          <p:cNvSpPr>
            <a:spLocks noGrp="1"/>
          </p:cNvSpPr>
          <p:nvPr>
            <p:ph type="dt" sz="half" idx="10"/>
          </p:nvPr>
        </p:nvSpPr>
        <p:spPr/>
        <p:txBody>
          <a:bodyPr/>
          <a:lstStyle/>
          <a:p>
            <a:fld id="{C0BE3B0B-903F-4F19-B688-68FCDD4D6C92}" type="datetimeFigureOut">
              <a:rPr lang="en-US" smtClean="0"/>
              <a:t>5/15/2021</a:t>
            </a:fld>
            <a:endParaRPr lang="en-US"/>
          </a:p>
        </p:txBody>
      </p:sp>
      <p:sp>
        <p:nvSpPr>
          <p:cNvPr id="6" name="Footer Placeholder 5">
            <a:extLst>
              <a:ext uri="{FF2B5EF4-FFF2-40B4-BE49-F238E27FC236}">
                <a16:creationId xmlns:a16="http://schemas.microsoft.com/office/drawing/2014/main" id="{200612E5-6628-470B-A802-0D30829A7F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D35FC6-81D8-495C-89B8-E9D094D9E7F0}"/>
              </a:ext>
            </a:extLst>
          </p:cNvPr>
          <p:cNvSpPr>
            <a:spLocks noGrp="1"/>
          </p:cNvSpPr>
          <p:nvPr>
            <p:ph type="sldNum" sz="quarter" idx="12"/>
          </p:nvPr>
        </p:nvSpPr>
        <p:spPr/>
        <p:txBody>
          <a:bodyPr/>
          <a:lstStyle/>
          <a:p>
            <a:fld id="{A239002D-0F7C-4F1E-9E5F-AE901CA8F870}" type="slidenum">
              <a:rPr lang="en-US" smtClean="0"/>
              <a:t>‹#›</a:t>
            </a:fld>
            <a:endParaRPr lang="en-US"/>
          </a:p>
        </p:txBody>
      </p:sp>
    </p:spTree>
    <p:extLst>
      <p:ext uri="{BB962C8B-B14F-4D97-AF65-F5344CB8AC3E}">
        <p14:creationId xmlns:p14="http://schemas.microsoft.com/office/powerpoint/2010/main" val="238841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4C870A-01C5-451B-8D64-2788011A02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D2A2B3-6669-4206-BEA3-D0504FF103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52BCD2-523D-4416-9F41-4675C2C145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BE3B0B-903F-4F19-B688-68FCDD4D6C92}" type="datetimeFigureOut">
              <a:rPr lang="en-US" smtClean="0"/>
              <a:t>5/15/2021</a:t>
            </a:fld>
            <a:endParaRPr lang="en-US"/>
          </a:p>
        </p:txBody>
      </p:sp>
      <p:sp>
        <p:nvSpPr>
          <p:cNvPr id="5" name="Footer Placeholder 4">
            <a:extLst>
              <a:ext uri="{FF2B5EF4-FFF2-40B4-BE49-F238E27FC236}">
                <a16:creationId xmlns:a16="http://schemas.microsoft.com/office/drawing/2014/main" id="{C5518DEB-5A88-4A2B-805A-4986757C10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8D7B23-E250-4B1C-9ADA-5784510727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39002D-0F7C-4F1E-9E5F-AE901CA8F870}" type="slidenum">
              <a:rPr lang="en-US" smtClean="0"/>
              <a:t>‹#›</a:t>
            </a:fld>
            <a:endParaRPr lang="en-US"/>
          </a:p>
        </p:txBody>
      </p:sp>
    </p:spTree>
    <p:extLst>
      <p:ext uri="{BB962C8B-B14F-4D97-AF65-F5344CB8AC3E}">
        <p14:creationId xmlns:p14="http://schemas.microsoft.com/office/powerpoint/2010/main" val="2906144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tock market graph on display">
            <a:extLst>
              <a:ext uri="{FF2B5EF4-FFF2-40B4-BE49-F238E27FC236}">
                <a16:creationId xmlns:a16="http://schemas.microsoft.com/office/drawing/2014/main" id="{33E6B27B-E3B9-43DC-A822-0FFD0FB963DD}"/>
              </a:ext>
            </a:extLst>
          </p:cNvPr>
          <p:cNvPicPr>
            <a:picLocks noChangeAspect="1"/>
          </p:cNvPicPr>
          <p:nvPr/>
        </p:nvPicPr>
        <p:blipFill rotWithShape="1">
          <a:blip r:embed="rId2"/>
          <a:srcRect l="5897" r="25814" b="-1"/>
          <a:stretch/>
        </p:blipFill>
        <p:spPr>
          <a:xfrm>
            <a:off x="4117521" y="10"/>
            <a:ext cx="8074479" cy="6857990"/>
          </a:xfrm>
          <a:prstGeom prst="rect">
            <a:avLst/>
          </a:prstGeom>
        </p:spPr>
      </p:pic>
      <p:sp>
        <p:nvSpPr>
          <p:cNvPr id="27" name="Freeform: Shape 26">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0F5A9A8-4866-4AF4-A542-72FC82FE2858}"/>
              </a:ext>
            </a:extLst>
          </p:cNvPr>
          <p:cNvSpPr>
            <a:spLocks noGrp="1"/>
          </p:cNvSpPr>
          <p:nvPr>
            <p:ph type="ctrTitle"/>
          </p:nvPr>
        </p:nvSpPr>
        <p:spPr>
          <a:xfrm>
            <a:off x="804672" y="365125"/>
            <a:ext cx="5266155" cy="1325563"/>
          </a:xfrm>
        </p:spPr>
        <p:txBody>
          <a:bodyPr vert="horz" lIns="91440" tIns="45720" rIns="91440" bIns="45720" rtlCol="0" anchor="ctr">
            <a:normAutofit/>
          </a:bodyPr>
          <a:lstStyle/>
          <a:p>
            <a:pPr algn="l"/>
            <a:r>
              <a:rPr lang="en-US" sz="5400" dirty="0"/>
              <a:t>Invest-a-Bull</a:t>
            </a:r>
          </a:p>
        </p:txBody>
      </p:sp>
      <p:sp>
        <p:nvSpPr>
          <p:cNvPr id="3" name="Subtitle 2">
            <a:extLst>
              <a:ext uri="{FF2B5EF4-FFF2-40B4-BE49-F238E27FC236}">
                <a16:creationId xmlns:a16="http://schemas.microsoft.com/office/drawing/2014/main" id="{061FFC50-E5A2-4C26-B44B-9605C64DC1B8}"/>
              </a:ext>
            </a:extLst>
          </p:cNvPr>
          <p:cNvSpPr>
            <a:spLocks noGrp="1"/>
          </p:cNvSpPr>
          <p:nvPr>
            <p:ph type="subTitle" idx="1"/>
          </p:nvPr>
        </p:nvSpPr>
        <p:spPr>
          <a:xfrm>
            <a:off x="490347" y="1622007"/>
            <a:ext cx="4996053" cy="4154361"/>
          </a:xfrm>
        </p:spPr>
        <p:txBody>
          <a:bodyPr vert="horz" lIns="91440" tIns="45720" rIns="91440" bIns="45720" rtlCol="0">
            <a:normAutofit/>
          </a:bodyPr>
          <a:lstStyle/>
          <a:p>
            <a:pPr algn="l"/>
            <a:r>
              <a:rPr lang="en-US" dirty="0"/>
              <a:t>Discovering investment opportunities.</a:t>
            </a:r>
          </a:p>
          <a:p>
            <a:pPr algn="l"/>
            <a:endParaRPr lang="en-US" dirty="0"/>
          </a:p>
          <a:p>
            <a:pPr marL="342900" indent="-342900" algn="l">
              <a:buFont typeface="Wingdings" panose="05000000000000000000" pitchFamily="2" charset="2"/>
              <a:buChar char="q"/>
            </a:pPr>
            <a:r>
              <a:rPr lang="en-US" dirty="0"/>
              <a:t>Your choice of 5 assets </a:t>
            </a:r>
            <a:r>
              <a:rPr lang="en-US" dirty="0" err="1"/>
              <a:t>i.e</a:t>
            </a:r>
            <a:r>
              <a:rPr lang="en-US" dirty="0"/>
              <a:t> (Stocks or Crypto)</a:t>
            </a:r>
          </a:p>
          <a:p>
            <a:pPr marL="342900" indent="-342900" algn="l">
              <a:buFont typeface="Wingdings" panose="05000000000000000000" pitchFamily="2" charset="2"/>
              <a:buChar char="q"/>
            </a:pPr>
            <a:r>
              <a:rPr lang="en-US" dirty="0"/>
              <a:t>Amount of capital you want to invest.</a:t>
            </a:r>
          </a:p>
          <a:p>
            <a:pPr marL="342900" indent="-342900" algn="l">
              <a:buFont typeface="Wingdings" panose="05000000000000000000" pitchFamily="2" charset="2"/>
              <a:buChar char="q"/>
            </a:pPr>
            <a:r>
              <a:rPr lang="en-US" dirty="0"/>
              <a:t>Select a duration for your investments</a:t>
            </a:r>
          </a:p>
          <a:p>
            <a:pPr marL="342900" indent="-342900" algn="l">
              <a:buFont typeface="Wingdings" panose="05000000000000000000" pitchFamily="2" charset="2"/>
              <a:buChar char="q"/>
            </a:pPr>
            <a:endParaRPr lang="en-US" dirty="0"/>
          </a:p>
          <a:p>
            <a:pPr marL="114300" algn="l"/>
            <a:endParaRPr lang="en-US" sz="2000" dirty="0"/>
          </a:p>
          <a:p>
            <a:pPr marL="457200" indent="-342900" algn="l">
              <a:buFont typeface="Wingdings" panose="05000000000000000000" pitchFamily="2" charset="2"/>
              <a:buChar char="q"/>
            </a:pPr>
            <a:endParaRPr lang="en-US" sz="2000" dirty="0"/>
          </a:p>
          <a:p>
            <a:pPr marL="114300" algn="l"/>
            <a:endParaRPr lang="en-US" sz="2000" dirty="0"/>
          </a:p>
          <a:p>
            <a:pPr algn="l"/>
            <a:endParaRPr lang="en-US" sz="2000" dirty="0"/>
          </a:p>
          <a:p>
            <a:pPr indent="-228600" algn="l">
              <a:buFont typeface="Arial" panose="020B0604020202020204" pitchFamily="34" charset="0"/>
              <a:buChar char="•"/>
            </a:pPr>
            <a:endParaRPr lang="en-US" sz="2000" dirty="0"/>
          </a:p>
          <a:p>
            <a:pPr indent="-228600" algn="l">
              <a:buFont typeface="Arial" panose="020B0604020202020204" pitchFamily="34" charset="0"/>
              <a:buChar char="•"/>
            </a:pPr>
            <a:endParaRPr lang="en-US" sz="2000" dirty="0"/>
          </a:p>
          <a:p>
            <a:pPr indent="-228600" algn="l">
              <a:buFont typeface="Arial" panose="020B0604020202020204" pitchFamily="34" charset="0"/>
              <a:buChar char="•"/>
            </a:pPr>
            <a:endParaRPr lang="en-US" sz="2000" dirty="0"/>
          </a:p>
        </p:txBody>
      </p:sp>
    </p:spTree>
    <p:extLst>
      <p:ext uri="{BB962C8B-B14F-4D97-AF65-F5344CB8AC3E}">
        <p14:creationId xmlns:p14="http://schemas.microsoft.com/office/powerpoint/2010/main" val="18305489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9">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D5F00A1-21FB-4B7B-84E8-D8C3312E154F}"/>
              </a:ext>
            </a:extLst>
          </p:cNvPr>
          <p:cNvSpPr>
            <a:spLocks noGrp="1"/>
          </p:cNvSpPr>
          <p:nvPr>
            <p:ph type="title"/>
          </p:nvPr>
        </p:nvSpPr>
        <p:spPr>
          <a:xfrm>
            <a:off x="336176" y="609600"/>
            <a:ext cx="4241365" cy="1064559"/>
          </a:xfrm>
        </p:spPr>
        <p:txBody>
          <a:bodyPr>
            <a:normAutofit fontScale="90000"/>
          </a:bodyPr>
          <a:lstStyle/>
          <a:p>
            <a:r>
              <a:rPr lang="en-US" dirty="0"/>
              <a:t>Analysis Breakdown</a:t>
            </a:r>
          </a:p>
        </p:txBody>
      </p:sp>
      <p:sp>
        <p:nvSpPr>
          <p:cNvPr id="25" name="Content Placeholder 7">
            <a:extLst>
              <a:ext uri="{FF2B5EF4-FFF2-40B4-BE49-F238E27FC236}">
                <a16:creationId xmlns:a16="http://schemas.microsoft.com/office/drawing/2014/main" id="{FE99EC6B-5EEA-45D9-978E-789360A80660}"/>
              </a:ext>
            </a:extLst>
          </p:cNvPr>
          <p:cNvSpPr>
            <a:spLocks noGrp="1"/>
          </p:cNvSpPr>
          <p:nvPr>
            <p:ph idx="1"/>
          </p:nvPr>
        </p:nvSpPr>
        <p:spPr>
          <a:xfrm>
            <a:off x="499296" y="1674159"/>
            <a:ext cx="3427001" cy="3908586"/>
          </a:xfrm>
        </p:spPr>
        <p:txBody>
          <a:bodyPr>
            <a:normAutofit/>
          </a:bodyPr>
          <a:lstStyle/>
          <a:p>
            <a:pPr marL="0" indent="0">
              <a:buNone/>
            </a:pPr>
            <a:endParaRPr lang="en-US" sz="1400" b="0" i="0" dirty="0">
              <a:effectLst/>
              <a:latin typeface="Arial" panose="020B0604020202020204" pitchFamily="34" charset="0"/>
            </a:endParaRPr>
          </a:p>
          <a:p>
            <a:pPr algn="l"/>
            <a:r>
              <a:rPr lang="en-US" sz="1400" dirty="0">
                <a:latin typeface="Arial" panose="020B0604020202020204" pitchFamily="34" charset="0"/>
              </a:rPr>
              <a:t>C</a:t>
            </a:r>
            <a:r>
              <a:rPr lang="en-US" sz="1400" b="0" i="0" dirty="0">
                <a:effectLst/>
                <a:latin typeface="Arial" panose="020B0604020202020204" pitchFamily="34" charset="0"/>
              </a:rPr>
              <a:t>alculation of percent change, correlation, annualized standard deviation and Sharpe ratios</a:t>
            </a:r>
          </a:p>
          <a:p>
            <a:pPr algn="l"/>
            <a:r>
              <a:rPr lang="en-US" sz="1400" dirty="0">
                <a:latin typeface="Arial" panose="020B0604020202020204" pitchFamily="34" charset="0"/>
              </a:rPr>
              <a:t>Assets ranked in terms of volatility</a:t>
            </a:r>
          </a:p>
          <a:p>
            <a:pPr algn="l"/>
            <a:r>
              <a:rPr lang="en-US" sz="1400" b="0" i="0" dirty="0">
                <a:effectLst/>
                <a:latin typeface="Arial" panose="020B0604020202020204" pitchFamily="34" charset="0"/>
              </a:rPr>
              <a:t>3 sample portfolios are provided based on weighted risk appetite</a:t>
            </a:r>
          </a:p>
          <a:p>
            <a:pPr algn="l"/>
            <a:r>
              <a:rPr lang="en-US" sz="1400" dirty="0">
                <a:latin typeface="Arial" panose="020B0604020202020204" pitchFamily="34" charset="0"/>
              </a:rPr>
              <a:t>Cumulative returns are calculated based on daily returns data</a:t>
            </a:r>
          </a:p>
          <a:p>
            <a:pPr algn="l"/>
            <a:r>
              <a:rPr lang="en-US" sz="1400" b="0" i="0" dirty="0">
                <a:effectLst/>
                <a:latin typeface="Arial" panose="020B0604020202020204" pitchFamily="34" charset="0"/>
              </a:rPr>
              <a:t>MC simulations are then used to help predict the probability of each weighted risk.</a:t>
            </a:r>
          </a:p>
          <a:p>
            <a:pPr algn="l"/>
            <a:r>
              <a:rPr lang="en-US" sz="1400" dirty="0">
                <a:latin typeface="Arial" panose="020B0604020202020204" pitchFamily="34" charset="0"/>
              </a:rPr>
              <a:t>Finally the data is entered into a dashboard for visualization</a:t>
            </a:r>
            <a:endParaRPr lang="en-US" sz="1400" b="0" i="0" dirty="0">
              <a:effectLst/>
              <a:latin typeface="Arial" panose="020B0604020202020204" pitchFamily="34" charset="0"/>
            </a:endParaRPr>
          </a:p>
          <a:p>
            <a:pPr marL="0" indent="0">
              <a:buNone/>
            </a:pPr>
            <a:endParaRPr lang="en-US" sz="1600" dirty="0"/>
          </a:p>
        </p:txBody>
      </p:sp>
      <p:pic>
        <p:nvPicPr>
          <p:cNvPr id="4" name="Content Placeholder 3" descr="Graphical user interface, text, application, email&#10;&#10;Description automatically generated">
            <a:extLst>
              <a:ext uri="{FF2B5EF4-FFF2-40B4-BE49-F238E27FC236}">
                <a16:creationId xmlns:a16="http://schemas.microsoft.com/office/drawing/2014/main" id="{2CC77677-2E54-4DA0-B3CE-B093649BDFB6}"/>
              </a:ext>
            </a:extLst>
          </p:cNvPr>
          <p:cNvPicPr>
            <a:picLocks noChangeAspect="1"/>
          </p:cNvPicPr>
          <p:nvPr/>
        </p:nvPicPr>
        <p:blipFill rotWithShape="1">
          <a:blip r:embed="rId2">
            <a:extLst>
              <a:ext uri="{28A0092B-C50C-407E-A947-70E740481C1C}">
                <a14:useLocalDpi xmlns:a14="http://schemas.microsoft.com/office/drawing/2010/main" val="0"/>
              </a:ext>
            </a:extLst>
          </a:blip>
          <a:srcRect l="30330" t="24432" r="-919" b="6697"/>
          <a:stretch/>
        </p:blipFill>
        <p:spPr>
          <a:xfrm>
            <a:off x="5537563" y="78437"/>
            <a:ext cx="6155141" cy="3350563"/>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F5A41727-9BEC-42C5-89AD-A54B316DF7E2}"/>
              </a:ext>
            </a:extLst>
          </p:cNvPr>
          <p:cNvPicPr>
            <a:picLocks noChangeAspect="1"/>
          </p:cNvPicPr>
          <p:nvPr/>
        </p:nvPicPr>
        <p:blipFill rotWithShape="1">
          <a:blip r:embed="rId3">
            <a:extLst>
              <a:ext uri="{28A0092B-C50C-407E-A947-70E740481C1C}">
                <a14:useLocalDpi xmlns:a14="http://schemas.microsoft.com/office/drawing/2010/main" val="0"/>
              </a:ext>
            </a:extLst>
          </a:blip>
          <a:srcRect l="2731" t="19076" b="7157"/>
          <a:stretch/>
        </p:blipFill>
        <p:spPr>
          <a:xfrm>
            <a:off x="5359702" y="3507437"/>
            <a:ext cx="6333002" cy="3095069"/>
          </a:xfrm>
          <a:prstGeom prst="rect">
            <a:avLst/>
          </a:prstGeom>
        </p:spPr>
      </p:pic>
    </p:spTree>
    <p:extLst>
      <p:ext uri="{BB962C8B-B14F-4D97-AF65-F5344CB8AC3E}">
        <p14:creationId xmlns:p14="http://schemas.microsoft.com/office/powerpoint/2010/main" val="2517344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996107B-A704-400D-9DBF-E02003C7E31F}"/>
              </a:ext>
            </a:extLst>
          </p:cNvPr>
          <p:cNvSpPr>
            <a:spLocks noGrp="1"/>
          </p:cNvSpPr>
          <p:nvPr>
            <p:ph type="title"/>
          </p:nvPr>
        </p:nvSpPr>
        <p:spPr>
          <a:xfrm>
            <a:off x="767290" y="510988"/>
            <a:ext cx="4153626" cy="5057867"/>
          </a:xfrm>
        </p:spPr>
        <p:txBody>
          <a:bodyPr anchor="ctr">
            <a:normAutofit fontScale="90000"/>
          </a:bodyPr>
          <a:lstStyle/>
          <a:p>
            <a:pPr>
              <a:buClr>
                <a:schemeClr val="bg1">
                  <a:lumMod val="95000"/>
                </a:schemeClr>
              </a:buClr>
            </a:pPr>
            <a:r>
              <a:rPr lang="en-US" sz="1600" b="0" i="0" dirty="0">
                <a:solidFill>
                  <a:schemeClr val="bg1"/>
                </a:solidFill>
                <a:effectLst/>
                <a:latin typeface="Slack-Lato"/>
              </a:rPr>
              <a:t>Lending Investment products have been around, but they have not been utilized as true investment product until recently.</a:t>
            </a:r>
            <a:br>
              <a:rPr lang="en-US" sz="1600" b="0" i="0" dirty="0">
                <a:solidFill>
                  <a:schemeClr val="bg1"/>
                </a:solidFill>
                <a:effectLst/>
                <a:latin typeface="Slack-Lato"/>
              </a:rPr>
            </a:br>
            <a:br>
              <a:rPr lang="en-US" sz="1600" b="0" i="0" dirty="0">
                <a:solidFill>
                  <a:schemeClr val="bg1"/>
                </a:solidFill>
                <a:effectLst/>
                <a:latin typeface="Slack-Lato"/>
              </a:rPr>
            </a:br>
            <a:r>
              <a:rPr lang="en-US" sz="1600" b="0" i="0" dirty="0">
                <a:solidFill>
                  <a:schemeClr val="bg1"/>
                </a:solidFill>
                <a:effectLst/>
                <a:latin typeface="Slack-Lato"/>
              </a:rPr>
              <a:t>High rated loans could have higher return than investment grade bonds with 0.01% probability of default.</a:t>
            </a:r>
            <a:br>
              <a:rPr lang="en-US" sz="1600" dirty="0">
                <a:solidFill>
                  <a:schemeClr val="bg1"/>
                </a:solidFill>
              </a:rPr>
            </a:br>
            <a:br>
              <a:rPr lang="en-US" sz="1600" dirty="0">
                <a:solidFill>
                  <a:schemeClr val="bg1"/>
                </a:solidFill>
                <a:latin typeface="Slack-Lato"/>
              </a:rPr>
            </a:br>
            <a:r>
              <a:rPr lang="en-US" sz="1600" b="0" i="0" dirty="0">
                <a:solidFill>
                  <a:schemeClr val="bg1"/>
                </a:solidFill>
                <a:effectLst/>
                <a:latin typeface="Slack-Lato"/>
              </a:rPr>
              <a:t>Mimicking the traditional hedging concept, we incorporated the lending aspect in crypto as part of investment to create a balance against the price volatility of stocks and crypto currencies.</a:t>
            </a:r>
            <a:br>
              <a:rPr lang="en-US" sz="1600" dirty="0">
                <a:solidFill>
                  <a:schemeClr val="bg1"/>
                </a:solidFill>
              </a:rPr>
            </a:br>
            <a:br>
              <a:rPr lang="en-US" sz="1600" dirty="0">
                <a:solidFill>
                  <a:schemeClr val="bg1"/>
                </a:solidFill>
                <a:latin typeface="Slack-Lato"/>
              </a:rPr>
            </a:br>
            <a:r>
              <a:rPr lang="en-US" sz="1600" b="0" i="0" dirty="0">
                <a:solidFill>
                  <a:schemeClr val="bg1"/>
                </a:solidFill>
                <a:effectLst/>
                <a:latin typeface="Slack-Lato"/>
              </a:rPr>
              <a:t>Lending rate will be based on the loan to value of the borrower’s account.</a:t>
            </a:r>
            <a:br>
              <a:rPr lang="en-US" sz="1600" dirty="0">
                <a:solidFill>
                  <a:schemeClr val="bg1"/>
                </a:solidFill>
              </a:rPr>
            </a:br>
            <a:br>
              <a:rPr lang="en-US" sz="1600" dirty="0">
                <a:solidFill>
                  <a:schemeClr val="bg1"/>
                </a:solidFill>
                <a:latin typeface="Slack-Lato"/>
              </a:rPr>
            </a:br>
            <a:r>
              <a:rPr lang="en-US" sz="1600" b="0" i="0" dirty="0">
                <a:solidFill>
                  <a:schemeClr val="bg1"/>
                </a:solidFill>
                <a:effectLst/>
                <a:latin typeface="Slack-Lato"/>
              </a:rPr>
              <a:t>Investors/Lenders will guarantee a full year of return because the borrower will have a none call penalty for a year.</a:t>
            </a:r>
            <a:br>
              <a:rPr lang="en-US" sz="1600" dirty="0">
                <a:solidFill>
                  <a:schemeClr val="bg1"/>
                </a:solidFill>
              </a:rPr>
            </a:br>
            <a:br>
              <a:rPr lang="en-US" sz="1600" dirty="0">
                <a:solidFill>
                  <a:schemeClr val="bg1"/>
                </a:solidFill>
                <a:latin typeface="Slack-Lato"/>
              </a:rPr>
            </a:br>
            <a:r>
              <a:rPr lang="en-US" sz="1600" b="0" i="0" dirty="0">
                <a:solidFill>
                  <a:schemeClr val="bg1"/>
                </a:solidFill>
                <a:effectLst/>
                <a:latin typeface="Slack-Lato"/>
              </a:rPr>
              <a:t>The component of the loan return will be calculated based on the internal rate of return, the XIRR function that we created in our tool</a:t>
            </a:r>
            <a:r>
              <a:rPr lang="en-US" sz="1600" dirty="0">
                <a:solidFill>
                  <a:srgbClr val="1D1C1D"/>
                </a:solidFill>
                <a:latin typeface="Slack-Lato"/>
              </a:rPr>
              <a:t>.</a:t>
            </a:r>
            <a:endParaRPr lang="en-US" sz="1600" dirty="0">
              <a:solidFill>
                <a:schemeClr val="bg1"/>
              </a:solidFill>
            </a:endParaRPr>
          </a:p>
        </p:txBody>
      </p:sp>
      <p:grpSp>
        <p:nvGrpSpPr>
          <p:cNvPr id="12" name="Group 11">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3"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pic>
        <p:nvPicPr>
          <p:cNvPr id="7" name="Content Placeholder 6" descr="Timeline&#10;&#10;Description automatically generated with low confidence">
            <a:extLst>
              <a:ext uri="{FF2B5EF4-FFF2-40B4-BE49-F238E27FC236}">
                <a16:creationId xmlns:a16="http://schemas.microsoft.com/office/drawing/2014/main" id="{8832A1BD-0D0D-41FE-A091-430BAE6716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66733" y="413542"/>
            <a:ext cx="4267419" cy="2626379"/>
          </a:xfrm>
        </p:spPr>
      </p:pic>
      <p:pic>
        <p:nvPicPr>
          <p:cNvPr id="11" name="Picture 10" descr="Graphical user interface, text, application&#10;&#10;Description automatically generated">
            <a:extLst>
              <a:ext uri="{FF2B5EF4-FFF2-40B4-BE49-F238E27FC236}">
                <a16:creationId xmlns:a16="http://schemas.microsoft.com/office/drawing/2014/main" id="{E2F05E40-C947-4CD6-A4DF-1E30366EEBCB}"/>
              </a:ext>
            </a:extLst>
          </p:cNvPr>
          <p:cNvPicPr>
            <a:picLocks noChangeAspect="1"/>
          </p:cNvPicPr>
          <p:nvPr/>
        </p:nvPicPr>
        <p:blipFill rotWithShape="1">
          <a:blip r:embed="rId3">
            <a:extLst>
              <a:ext uri="{28A0092B-C50C-407E-A947-70E740481C1C}">
                <a14:useLocalDpi xmlns:a14="http://schemas.microsoft.com/office/drawing/2010/main" val="0"/>
              </a:ext>
            </a:extLst>
          </a:blip>
          <a:srcRect l="32932" t="41867" r="2543" b="20783"/>
          <a:stretch/>
        </p:blipFill>
        <p:spPr>
          <a:xfrm>
            <a:off x="6252569" y="3528080"/>
            <a:ext cx="5621184" cy="2501153"/>
          </a:xfrm>
          <a:prstGeom prst="rect">
            <a:avLst/>
          </a:prstGeom>
        </p:spPr>
      </p:pic>
    </p:spTree>
    <p:extLst>
      <p:ext uri="{BB962C8B-B14F-4D97-AF65-F5344CB8AC3E}">
        <p14:creationId xmlns:p14="http://schemas.microsoft.com/office/powerpoint/2010/main" val="739516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Graph on document with pen">
            <a:extLst>
              <a:ext uri="{FF2B5EF4-FFF2-40B4-BE49-F238E27FC236}">
                <a16:creationId xmlns:a16="http://schemas.microsoft.com/office/drawing/2014/main" id="{C10CA290-0C6F-486D-AC0B-9F4E9E429641}"/>
              </a:ext>
            </a:extLst>
          </p:cNvPr>
          <p:cNvPicPr>
            <a:picLocks noChangeAspect="1"/>
          </p:cNvPicPr>
          <p:nvPr/>
        </p:nvPicPr>
        <p:blipFill rotWithShape="1">
          <a:blip r:embed="rId2"/>
          <a:srcRect t="1511" b="14220"/>
          <a:stretch/>
        </p:blipFill>
        <p:spPr>
          <a:xfrm>
            <a:off x="5961" y="-17886"/>
            <a:ext cx="12191999" cy="6857990"/>
          </a:xfrm>
          <a:prstGeom prst="rect">
            <a:avLst/>
          </a:prstGeom>
        </p:spPr>
      </p:pic>
      <p:sp>
        <p:nvSpPr>
          <p:cNvPr id="30" name="Rectangle 29">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58E56C-5072-4829-B82F-8CA676DA6C29}"/>
              </a:ext>
            </a:extLst>
          </p:cNvPr>
          <p:cNvSpPr>
            <a:spLocks noGrp="1"/>
          </p:cNvSpPr>
          <p:nvPr>
            <p:ph type="title"/>
          </p:nvPr>
        </p:nvSpPr>
        <p:spPr>
          <a:xfrm>
            <a:off x="1175657" y="246399"/>
            <a:ext cx="10058400" cy="945901"/>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highlight>
                  <a:srgbClr val="000000"/>
                </a:highlight>
              </a:rPr>
              <a:t>VISUALIZATIONS</a:t>
            </a:r>
          </a:p>
        </p:txBody>
      </p:sp>
      <p:pic>
        <p:nvPicPr>
          <p:cNvPr id="5" name="Picture 4" descr="Chart, bar chart&#10;&#10;Description automatically generated">
            <a:extLst>
              <a:ext uri="{FF2B5EF4-FFF2-40B4-BE49-F238E27FC236}">
                <a16:creationId xmlns:a16="http://schemas.microsoft.com/office/drawing/2014/main" id="{9AF520FB-7399-492F-8B64-BB4AEB2030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59" y="1088775"/>
            <a:ext cx="3468948" cy="2149434"/>
          </a:xfrm>
          <a:prstGeom prst="rect">
            <a:avLst/>
          </a:prstGeom>
        </p:spPr>
      </p:pic>
      <p:pic>
        <p:nvPicPr>
          <p:cNvPr id="7" name="Picture 6" descr="Chart, histogram&#10;&#10;Description automatically generated">
            <a:extLst>
              <a:ext uri="{FF2B5EF4-FFF2-40B4-BE49-F238E27FC236}">
                <a16:creationId xmlns:a16="http://schemas.microsoft.com/office/drawing/2014/main" id="{D53733C7-40B1-492E-952D-56625100E3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54750" y="922202"/>
            <a:ext cx="2989591" cy="1808579"/>
          </a:xfrm>
          <a:prstGeom prst="rect">
            <a:avLst/>
          </a:prstGeom>
        </p:spPr>
      </p:pic>
      <p:pic>
        <p:nvPicPr>
          <p:cNvPr id="11" name="Picture 10" descr="Chart, treemap chart&#10;&#10;Description automatically generated">
            <a:extLst>
              <a:ext uri="{FF2B5EF4-FFF2-40B4-BE49-F238E27FC236}">
                <a16:creationId xmlns:a16="http://schemas.microsoft.com/office/drawing/2014/main" id="{728B2690-AC10-4888-AACB-8FDBC88E79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143" y="3964439"/>
            <a:ext cx="3415464" cy="2149435"/>
          </a:xfrm>
          <a:prstGeom prst="rect">
            <a:avLst/>
          </a:prstGeom>
        </p:spPr>
      </p:pic>
      <p:pic>
        <p:nvPicPr>
          <p:cNvPr id="23" name="Picture 22" descr="Chart, bar chart&#10;&#10;Description automatically generated">
            <a:extLst>
              <a:ext uri="{FF2B5EF4-FFF2-40B4-BE49-F238E27FC236}">
                <a16:creationId xmlns:a16="http://schemas.microsoft.com/office/drawing/2014/main" id="{E397A7D1-D95E-441B-94C4-1E5F445112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39762" y="4083227"/>
            <a:ext cx="3651095" cy="2149435"/>
          </a:xfrm>
          <a:prstGeom prst="rect">
            <a:avLst/>
          </a:prstGeom>
        </p:spPr>
      </p:pic>
      <p:pic>
        <p:nvPicPr>
          <p:cNvPr id="26" name="Picture 25" descr="Chart, line chart&#10;&#10;Description automatically generated">
            <a:extLst>
              <a:ext uri="{FF2B5EF4-FFF2-40B4-BE49-F238E27FC236}">
                <a16:creationId xmlns:a16="http://schemas.microsoft.com/office/drawing/2014/main" id="{5EA5FD05-8F81-4532-A16A-729D7A0639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75310" y="1646397"/>
            <a:ext cx="4978174" cy="2318042"/>
          </a:xfrm>
          <a:prstGeom prst="rect">
            <a:avLst/>
          </a:prstGeom>
        </p:spPr>
      </p:pic>
    </p:spTree>
    <p:extLst>
      <p:ext uri="{BB962C8B-B14F-4D97-AF65-F5344CB8AC3E}">
        <p14:creationId xmlns:p14="http://schemas.microsoft.com/office/powerpoint/2010/main" val="174950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EFFF4A2-EB01-4738-9824-8D9A72A51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Chart, line chart&#10;&#10;Description automatically generated">
            <a:extLst>
              <a:ext uri="{FF2B5EF4-FFF2-40B4-BE49-F238E27FC236}">
                <a16:creationId xmlns:a16="http://schemas.microsoft.com/office/drawing/2014/main" id="{73602177-941B-4526-ADC0-F7619501D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080" y="253631"/>
            <a:ext cx="4986159" cy="3157083"/>
          </a:xfrm>
          <a:prstGeom prst="rect">
            <a:avLst/>
          </a:prstGeom>
        </p:spPr>
      </p:pic>
      <p:pic>
        <p:nvPicPr>
          <p:cNvPr id="5" name="Content Placeholder 4" descr="Chart&#10;&#10;Description automatically generated">
            <a:extLst>
              <a:ext uri="{FF2B5EF4-FFF2-40B4-BE49-F238E27FC236}">
                <a16:creationId xmlns:a16="http://schemas.microsoft.com/office/drawing/2014/main" id="{EE850E9E-4185-4181-8EC6-74BBE65DD2D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350394" y="352369"/>
            <a:ext cx="4986159" cy="3279715"/>
          </a:xfrm>
          <a:prstGeom prst="rect">
            <a:avLst/>
          </a:prstGeom>
        </p:spPr>
      </p:pic>
      <p:sp>
        <p:nvSpPr>
          <p:cNvPr id="28" name="Rectangle 27">
            <a:extLst>
              <a:ext uri="{FF2B5EF4-FFF2-40B4-BE49-F238E27FC236}">
                <a16:creationId xmlns:a16="http://schemas.microsoft.com/office/drawing/2014/main" id="{23D97D8B-CFC5-431A-AA32-93C4522A6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33674"/>
            <a:ext cx="12192000" cy="26243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C1438F-2777-45B8-A4BB-7F90C0478DB7}"/>
              </a:ext>
            </a:extLst>
          </p:cNvPr>
          <p:cNvSpPr>
            <a:spLocks noGrp="1"/>
          </p:cNvSpPr>
          <p:nvPr>
            <p:ph type="title"/>
          </p:nvPr>
        </p:nvSpPr>
        <p:spPr>
          <a:xfrm>
            <a:off x="969264" y="4535424"/>
            <a:ext cx="3685032" cy="1499616"/>
          </a:xfrm>
        </p:spPr>
        <p:txBody>
          <a:bodyPr vert="horz" lIns="91440" tIns="45720" rIns="91440" bIns="45720" rtlCol="0" anchor="t">
            <a:normAutofit/>
          </a:bodyPr>
          <a:lstStyle/>
          <a:p>
            <a:r>
              <a:rPr lang="en-US" sz="3400" dirty="0">
                <a:solidFill>
                  <a:schemeClr val="bg1"/>
                </a:solidFill>
              </a:rPr>
              <a:t>Conclusion</a:t>
            </a:r>
          </a:p>
        </p:txBody>
      </p:sp>
      <p:sp>
        <p:nvSpPr>
          <p:cNvPr id="23" name="Content Placeholder 22">
            <a:extLst>
              <a:ext uri="{FF2B5EF4-FFF2-40B4-BE49-F238E27FC236}">
                <a16:creationId xmlns:a16="http://schemas.microsoft.com/office/drawing/2014/main" id="{688A2050-E6E8-4154-A260-B490A330212A}"/>
              </a:ext>
            </a:extLst>
          </p:cNvPr>
          <p:cNvSpPr>
            <a:spLocks noGrp="1"/>
          </p:cNvSpPr>
          <p:nvPr>
            <p:ph sz="half" idx="2"/>
          </p:nvPr>
        </p:nvSpPr>
        <p:spPr>
          <a:xfrm>
            <a:off x="4312024" y="4535423"/>
            <a:ext cx="5693522" cy="1899868"/>
          </a:xfrm>
        </p:spPr>
        <p:txBody>
          <a:bodyPr vert="horz" lIns="91440" tIns="45720" rIns="91440" bIns="45720" rtlCol="0">
            <a:normAutofit/>
          </a:bodyPr>
          <a:lstStyle/>
          <a:p>
            <a:r>
              <a:rPr lang="en-US" sz="2000" dirty="0">
                <a:solidFill>
                  <a:schemeClr val="bg1"/>
                </a:solidFill>
              </a:rPr>
              <a:t>These 3 graphs show you what can happen when we have losing assets</a:t>
            </a:r>
          </a:p>
          <a:p>
            <a:r>
              <a:rPr lang="en-US" sz="2000" dirty="0">
                <a:solidFill>
                  <a:schemeClr val="bg1"/>
                </a:solidFill>
              </a:rPr>
              <a:t>Our lending aspect helps to hedge against the assets in your portfolio, which would offset your loses in the event of another crisis </a:t>
            </a:r>
          </a:p>
          <a:p>
            <a:pPr marL="0" indent="0">
              <a:buNone/>
            </a:pPr>
            <a:endParaRPr lang="en-US" sz="2000" dirty="0">
              <a:solidFill>
                <a:schemeClr val="bg1"/>
              </a:solidFill>
            </a:endParaRPr>
          </a:p>
          <a:p>
            <a:endParaRPr lang="en-US" sz="2000" dirty="0">
              <a:solidFill>
                <a:schemeClr val="bg1"/>
              </a:solidFill>
            </a:endParaRPr>
          </a:p>
          <a:p>
            <a:endParaRPr lang="en-US" sz="2000" dirty="0">
              <a:solidFill>
                <a:schemeClr val="bg1"/>
              </a:solidFill>
            </a:endParaRPr>
          </a:p>
        </p:txBody>
      </p:sp>
      <p:grpSp>
        <p:nvGrpSpPr>
          <p:cNvPr id="30" name="Group 29">
            <a:extLst>
              <a:ext uri="{FF2B5EF4-FFF2-40B4-BE49-F238E27FC236}">
                <a16:creationId xmlns:a16="http://schemas.microsoft.com/office/drawing/2014/main" id="{F91EAA54-AC0A-4AEF-ACE5-B1DD3DC817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08171" y="4821439"/>
            <a:ext cx="1128382" cy="847206"/>
            <a:chOff x="8183879" y="1000124"/>
            <a:chExt cx="1562267" cy="1172973"/>
          </a:xfrm>
        </p:grpSpPr>
        <p:sp>
          <p:nvSpPr>
            <p:cNvPr id="31" name="Freeform 5">
              <a:extLst>
                <a:ext uri="{FF2B5EF4-FFF2-40B4-BE49-F238E27FC236}">
                  <a16:creationId xmlns:a16="http://schemas.microsoft.com/office/drawing/2014/main" id="{57EE6F04-B543-44E1-BA29-3DD44C5AED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2" name="Freeform 5">
              <a:extLst>
                <a:ext uri="{FF2B5EF4-FFF2-40B4-BE49-F238E27FC236}">
                  <a16:creationId xmlns:a16="http://schemas.microsoft.com/office/drawing/2014/main" id="{D5559A4F-CFAC-4ECC-B04A-670D559B96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14927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0888-EB90-4A7A-A50A-7280D84F8215}"/>
              </a:ext>
            </a:extLst>
          </p:cNvPr>
          <p:cNvSpPr>
            <a:spLocks noGrp="1"/>
          </p:cNvSpPr>
          <p:nvPr>
            <p:ph type="title"/>
          </p:nvPr>
        </p:nvSpPr>
        <p:spPr>
          <a:xfrm>
            <a:off x="710453" y="1822075"/>
            <a:ext cx="10515600" cy="2369765"/>
          </a:xfrm>
        </p:spPr>
        <p:txBody>
          <a:bodyPr/>
          <a:lstStyle/>
          <a:p>
            <a:pPr algn="ctr"/>
            <a:r>
              <a:rPr lang="en-US" dirty="0"/>
              <a:t>QUESTIONS?</a:t>
            </a:r>
          </a:p>
        </p:txBody>
      </p:sp>
    </p:spTree>
    <p:extLst>
      <p:ext uri="{BB962C8B-B14F-4D97-AF65-F5344CB8AC3E}">
        <p14:creationId xmlns:p14="http://schemas.microsoft.com/office/powerpoint/2010/main" val="3303316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2211</TotalTime>
  <Words>282</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Slack-Lato</vt:lpstr>
      <vt:lpstr>Wingdings</vt:lpstr>
      <vt:lpstr>Office Theme</vt:lpstr>
      <vt:lpstr>Invest-a-Bull</vt:lpstr>
      <vt:lpstr>Analysis Breakdown</vt:lpstr>
      <vt:lpstr>Lending Investment products have been around, but they have not been utilized as true investment product until recently.  High rated loans could have higher return than investment grade bonds with 0.01% probability of default.  Mimicking the traditional hedging concept, we incorporated the lending aspect in crypto as part of investment to create a balance against the price volatility of stocks and crypto currencies.  Lending rate will be based on the loan to value of the borrower’s account.  Investors/Lenders will guarantee a full year of return because the borrower will have a none call penalty for a year.  The component of the loan return will be calculated based on the internal rate of return, the XIRR function that we created in our tool.</vt:lpstr>
      <vt:lpstr>VISUALIZATIONS</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Invest-a-Bull</dc:title>
  <dc:creator>A R</dc:creator>
  <cp:lastModifiedBy>A R</cp:lastModifiedBy>
  <cp:revision>20</cp:revision>
  <dcterms:created xsi:type="dcterms:W3CDTF">2021-05-14T00:51:51Z</dcterms:created>
  <dcterms:modified xsi:type="dcterms:W3CDTF">2021-05-15T13:51:21Z</dcterms:modified>
</cp:coreProperties>
</file>