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DBD9C-36F7-47BC-816B-01F92510E5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098C83-6C43-4DE2-8E4D-99221E74F36E}">
      <dgm:prSet/>
      <dgm:spPr/>
      <dgm:t>
        <a:bodyPr/>
        <a:lstStyle/>
        <a:p>
          <a:r>
            <a:rPr lang="en-US" b="1"/>
            <a:t>Recommendations:</a:t>
          </a:r>
          <a:endParaRPr lang="en-US"/>
        </a:p>
      </dgm:t>
    </dgm:pt>
    <dgm:pt modelId="{16E35734-277F-4B66-86B8-350393FD2A85}" type="parTrans" cxnId="{D0066979-7070-462F-912F-CFAEA19AFBD4}">
      <dgm:prSet/>
      <dgm:spPr/>
      <dgm:t>
        <a:bodyPr/>
        <a:lstStyle/>
        <a:p>
          <a:endParaRPr lang="en-US"/>
        </a:p>
      </dgm:t>
    </dgm:pt>
    <dgm:pt modelId="{D386088A-1687-4B3E-9212-E2939DFEE631}" type="sibTrans" cxnId="{D0066979-7070-462F-912F-CFAEA19AFBD4}">
      <dgm:prSet/>
      <dgm:spPr/>
      <dgm:t>
        <a:bodyPr/>
        <a:lstStyle/>
        <a:p>
          <a:endParaRPr lang="en-US"/>
        </a:p>
      </dgm:t>
    </dgm:pt>
    <dgm:pt modelId="{B30CC83A-D0D8-46DC-BBF6-76DE4FD72EE4}">
      <dgm:prSet/>
      <dgm:spPr/>
      <dgm:t>
        <a:bodyPr/>
        <a:lstStyle/>
        <a:p>
          <a:r>
            <a:rPr lang="en-US" b="1"/>
            <a:t>• Focus marketing in Q4</a:t>
          </a:r>
          <a:endParaRPr lang="en-US"/>
        </a:p>
      </dgm:t>
    </dgm:pt>
    <dgm:pt modelId="{5E33E6C9-4A08-4E5B-997A-3871B156FF44}" type="parTrans" cxnId="{C07C042E-9C1C-444E-B102-7B530322F030}">
      <dgm:prSet/>
      <dgm:spPr/>
      <dgm:t>
        <a:bodyPr/>
        <a:lstStyle/>
        <a:p>
          <a:endParaRPr lang="en-US"/>
        </a:p>
      </dgm:t>
    </dgm:pt>
    <dgm:pt modelId="{26E1BC64-14EE-49E7-96ED-FB45F85B38D0}" type="sibTrans" cxnId="{C07C042E-9C1C-444E-B102-7B530322F030}">
      <dgm:prSet/>
      <dgm:spPr/>
      <dgm:t>
        <a:bodyPr/>
        <a:lstStyle/>
        <a:p>
          <a:endParaRPr lang="en-US"/>
        </a:p>
      </dgm:t>
    </dgm:pt>
    <dgm:pt modelId="{E949A158-C7E1-4169-868D-FF0DF10D0CB8}">
      <dgm:prSet/>
      <dgm:spPr/>
      <dgm:t>
        <a:bodyPr/>
        <a:lstStyle/>
        <a:p>
          <a:r>
            <a:rPr lang="en-US" b="1"/>
            <a:t>• Push top revenue products with offers</a:t>
          </a:r>
          <a:endParaRPr lang="en-US"/>
        </a:p>
      </dgm:t>
    </dgm:pt>
    <dgm:pt modelId="{B1FC2DB9-66BF-425A-AF3A-ED85F1E2C5BB}" type="parTrans" cxnId="{0E81C65A-9F63-47EA-9021-7D441360E779}">
      <dgm:prSet/>
      <dgm:spPr/>
      <dgm:t>
        <a:bodyPr/>
        <a:lstStyle/>
        <a:p>
          <a:endParaRPr lang="en-US"/>
        </a:p>
      </dgm:t>
    </dgm:pt>
    <dgm:pt modelId="{38EED152-4A6D-4263-9E7F-40026E8F6E7E}" type="sibTrans" cxnId="{0E81C65A-9F63-47EA-9021-7D441360E779}">
      <dgm:prSet/>
      <dgm:spPr/>
      <dgm:t>
        <a:bodyPr/>
        <a:lstStyle/>
        <a:p>
          <a:endParaRPr lang="en-US"/>
        </a:p>
      </dgm:t>
    </dgm:pt>
    <dgm:pt modelId="{189CACD1-EB3C-4483-A638-85E80C1C0204}">
      <dgm:prSet/>
      <dgm:spPr/>
      <dgm:t>
        <a:bodyPr/>
        <a:lstStyle/>
        <a:p>
          <a:r>
            <a:rPr lang="en-US" b="1"/>
            <a:t>• Improve product descriptions to reduce returns</a:t>
          </a:r>
          <a:endParaRPr lang="en-US"/>
        </a:p>
      </dgm:t>
    </dgm:pt>
    <dgm:pt modelId="{51AE8037-539D-459B-885E-B1B422F6B569}" type="parTrans" cxnId="{28D600B2-78A2-4FCB-A8D1-68531BA24619}">
      <dgm:prSet/>
      <dgm:spPr/>
      <dgm:t>
        <a:bodyPr/>
        <a:lstStyle/>
        <a:p>
          <a:endParaRPr lang="en-US"/>
        </a:p>
      </dgm:t>
    </dgm:pt>
    <dgm:pt modelId="{7344088B-24CA-40B6-952D-F627178FD6D0}" type="sibTrans" cxnId="{28D600B2-78A2-4FCB-A8D1-68531BA24619}">
      <dgm:prSet/>
      <dgm:spPr/>
      <dgm:t>
        <a:bodyPr/>
        <a:lstStyle/>
        <a:p>
          <a:endParaRPr lang="en-US"/>
        </a:p>
      </dgm:t>
    </dgm:pt>
    <dgm:pt modelId="{778DBC60-CFDF-4D83-BD28-5537459C8E18}">
      <dgm:prSet/>
      <dgm:spPr/>
      <dgm:t>
        <a:bodyPr/>
        <a:lstStyle/>
        <a:p>
          <a:r>
            <a:rPr lang="en-US" b="1"/>
            <a:t>• Target high-value customers with loyalty rewards</a:t>
          </a:r>
          <a:endParaRPr lang="en-US"/>
        </a:p>
      </dgm:t>
    </dgm:pt>
    <dgm:pt modelId="{95AF7A14-A975-4556-9004-62B787C12267}" type="parTrans" cxnId="{55A65F22-7DF7-4400-8FB5-8D7E099FF492}">
      <dgm:prSet/>
      <dgm:spPr/>
      <dgm:t>
        <a:bodyPr/>
        <a:lstStyle/>
        <a:p>
          <a:endParaRPr lang="en-US"/>
        </a:p>
      </dgm:t>
    </dgm:pt>
    <dgm:pt modelId="{2FD32AA2-465E-4E26-ADD8-E26772568AE6}" type="sibTrans" cxnId="{55A65F22-7DF7-4400-8FB5-8D7E099FF492}">
      <dgm:prSet/>
      <dgm:spPr/>
      <dgm:t>
        <a:bodyPr/>
        <a:lstStyle/>
        <a:p>
          <a:endParaRPr lang="en-US"/>
        </a:p>
      </dgm:t>
    </dgm:pt>
    <dgm:pt modelId="{F78AAC28-EF72-404D-A73B-B6282BC6AEE4}" type="pres">
      <dgm:prSet presAssocID="{FE0DBD9C-36F7-47BC-816B-01F92510E5B4}" presName="linear" presStyleCnt="0">
        <dgm:presLayoutVars>
          <dgm:animLvl val="lvl"/>
          <dgm:resizeHandles val="exact"/>
        </dgm:presLayoutVars>
      </dgm:prSet>
      <dgm:spPr/>
    </dgm:pt>
    <dgm:pt modelId="{7D40B15E-DFA8-4940-9678-0BE4F5393F65}" type="pres">
      <dgm:prSet presAssocID="{F4098C83-6C43-4DE2-8E4D-99221E74F36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1C314C-F97D-4CB5-86E7-3EBF9D18E89E}" type="pres">
      <dgm:prSet presAssocID="{D386088A-1687-4B3E-9212-E2939DFEE631}" presName="spacer" presStyleCnt="0"/>
      <dgm:spPr/>
    </dgm:pt>
    <dgm:pt modelId="{55ED1A97-E000-4486-86FD-F653BDC7BFE5}" type="pres">
      <dgm:prSet presAssocID="{B30CC83A-D0D8-46DC-BBF6-76DE4FD72EE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771383-6931-4666-8C8A-C045C30B9B1B}" type="pres">
      <dgm:prSet presAssocID="{26E1BC64-14EE-49E7-96ED-FB45F85B38D0}" presName="spacer" presStyleCnt="0"/>
      <dgm:spPr/>
    </dgm:pt>
    <dgm:pt modelId="{4619FDBF-487F-4C53-96FA-9F3B2D68F649}" type="pres">
      <dgm:prSet presAssocID="{E949A158-C7E1-4169-868D-FF0DF10D0C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F02CB1-E474-4453-96E2-B399F0BB2B41}" type="pres">
      <dgm:prSet presAssocID="{38EED152-4A6D-4263-9E7F-40026E8F6E7E}" presName="spacer" presStyleCnt="0"/>
      <dgm:spPr/>
    </dgm:pt>
    <dgm:pt modelId="{5A161E96-AE30-48FA-B392-D040D56DCFAA}" type="pres">
      <dgm:prSet presAssocID="{189CACD1-EB3C-4483-A638-85E80C1C020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CA04EB-39BE-4C4F-A02E-62E584185586}" type="pres">
      <dgm:prSet presAssocID="{7344088B-24CA-40B6-952D-F627178FD6D0}" presName="spacer" presStyleCnt="0"/>
      <dgm:spPr/>
    </dgm:pt>
    <dgm:pt modelId="{34BA263B-8B2B-4A4D-894A-C230CA03DE16}" type="pres">
      <dgm:prSet presAssocID="{778DBC60-CFDF-4D83-BD28-5537459C8E1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5A65F22-7DF7-4400-8FB5-8D7E099FF492}" srcId="{FE0DBD9C-36F7-47BC-816B-01F92510E5B4}" destId="{778DBC60-CFDF-4D83-BD28-5537459C8E18}" srcOrd="4" destOrd="0" parTransId="{95AF7A14-A975-4556-9004-62B787C12267}" sibTransId="{2FD32AA2-465E-4E26-ADD8-E26772568AE6}"/>
    <dgm:cxn modelId="{C07C042E-9C1C-444E-B102-7B530322F030}" srcId="{FE0DBD9C-36F7-47BC-816B-01F92510E5B4}" destId="{B30CC83A-D0D8-46DC-BBF6-76DE4FD72EE4}" srcOrd="1" destOrd="0" parTransId="{5E33E6C9-4A08-4E5B-997A-3871B156FF44}" sibTransId="{26E1BC64-14EE-49E7-96ED-FB45F85B38D0}"/>
    <dgm:cxn modelId="{F3F34940-5D65-4605-A6BB-8D4FDA39CB23}" type="presOf" srcId="{189CACD1-EB3C-4483-A638-85E80C1C0204}" destId="{5A161E96-AE30-48FA-B392-D040D56DCFAA}" srcOrd="0" destOrd="0" presId="urn:microsoft.com/office/officeart/2005/8/layout/vList2"/>
    <dgm:cxn modelId="{AEE6EE49-E883-46D5-855C-D9F4C6399080}" type="presOf" srcId="{E949A158-C7E1-4169-868D-FF0DF10D0CB8}" destId="{4619FDBF-487F-4C53-96FA-9F3B2D68F649}" srcOrd="0" destOrd="0" presId="urn:microsoft.com/office/officeart/2005/8/layout/vList2"/>
    <dgm:cxn modelId="{D0066979-7070-462F-912F-CFAEA19AFBD4}" srcId="{FE0DBD9C-36F7-47BC-816B-01F92510E5B4}" destId="{F4098C83-6C43-4DE2-8E4D-99221E74F36E}" srcOrd="0" destOrd="0" parTransId="{16E35734-277F-4B66-86B8-350393FD2A85}" sibTransId="{D386088A-1687-4B3E-9212-E2939DFEE631}"/>
    <dgm:cxn modelId="{0E81C65A-9F63-47EA-9021-7D441360E779}" srcId="{FE0DBD9C-36F7-47BC-816B-01F92510E5B4}" destId="{E949A158-C7E1-4169-868D-FF0DF10D0CB8}" srcOrd="2" destOrd="0" parTransId="{B1FC2DB9-66BF-425A-AF3A-ED85F1E2C5BB}" sibTransId="{38EED152-4A6D-4263-9E7F-40026E8F6E7E}"/>
    <dgm:cxn modelId="{AC037482-59A3-4360-A647-777095277757}" type="presOf" srcId="{778DBC60-CFDF-4D83-BD28-5537459C8E18}" destId="{34BA263B-8B2B-4A4D-894A-C230CA03DE16}" srcOrd="0" destOrd="0" presId="urn:microsoft.com/office/officeart/2005/8/layout/vList2"/>
    <dgm:cxn modelId="{28D600B2-78A2-4FCB-A8D1-68531BA24619}" srcId="{FE0DBD9C-36F7-47BC-816B-01F92510E5B4}" destId="{189CACD1-EB3C-4483-A638-85E80C1C0204}" srcOrd="3" destOrd="0" parTransId="{51AE8037-539D-459B-885E-B1B422F6B569}" sibTransId="{7344088B-24CA-40B6-952D-F627178FD6D0}"/>
    <dgm:cxn modelId="{D5DCF4C1-F731-4FF5-8361-001D4D24940E}" type="presOf" srcId="{FE0DBD9C-36F7-47BC-816B-01F92510E5B4}" destId="{F78AAC28-EF72-404D-A73B-B6282BC6AEE4}" srcOrd="0" destOrd="0" presId="urn:microsoft.com/office/officeart/2005/8/layout/vList2"/>
    <dgm:cxn modelId="{53A3ACE2-FEFE-429C-B85F-B21CE3A7D5C5}" type="presOf" srcId="{B30CC83A-D0D8-46DC-BBF6-76DE4FD72EE4}" destId="{55ED1A97-E000-4486-86FD-F653BDC7BFE5}" srcOrd="0" destOrd="0" presId="urn:microsoft.com/office/officeart/2005/8/layout/vList2"/>
    <dgm:cxn modelId="{7351FDE8-E6CC-490D-B88B-09EED9D598BC}" type="presOf" srcId="{F4098C83-6C43-4DE2-8E4D-99221E74F36E}" destId="{7D40B15E-DFA8-4940-9678-0BE4F5393F65}" srcOrd="0" destOrd="0" presId="urn:microsoft.com/office/officeart/2005/8/layout/vList2"/>
    <dgm:cxn modelId="{732A6194-0C15-4167-AF9E-9B51A01E06DD}" type="presParOf" srcId="{F78AAC28-EF72-404D-A73B-B6282BC6AEE4}" destId="{7D40B15E-DFA8-4940-9678-0BE4F5393F65}" srcOrd="0" destOrd="0" presId="urn:microsoft.com/office/officeart/2005/8/layout/vList2"/>
    <dgm:cxn modelId="{80035BE3-AB92-4E8D-AC37-11E20425745C}" type="presParOf" srcId="{F78AAC28-EF72-404D-A73B-B6282BC6AEE4}" destId="{681C314C-F97D-4CB5-86E7-3EBF9D18E89E}" srcOrd="1" destOrd="0" presId="urn:microsoft.com/office/officeart/2005/8/layout/vList2"/>
    <dgm:cxn modelId="{D97BE10B-B558-4159-BEE8-E7C11FB72679}" type="presParOf" srcId="{F78AAC28-EF72-404D-A73B-B6282BC6AEE4}" destId="{55ED1A97-E000-4486-86FD-F653BDC7BFE5}" srcOrd="2" destOrd="0" presId="urn:microsoft.com/office/officeart/2005/8/layout/vList2"/>
    <dgm:cxn modelId="{A7CEE2F1-0031-4A18-BB03-CBF13046C550}" type="presParOf" srcId="{F78AAC28-EF72-404D-A73B-B6282BC6AEE4}" destId="{7A771383-6931-4666-8C8A-C045C30B9B1B}" srcOrd="3" destOrd="0" presId="urn:microsoft.com/office/officeart/2005/8/layout/vList2"/>
    <dgm:cxn modelId="{70E6E8E0-2A9D-4FE9-A785-AB15BE9FBE55}" type="presParOf" srcId="{F78AAC28-EF72-404D-A73B-B6282BC6AEE4}" destId="{4619FDBF-487F-4C53-96FA-9F3B2D68F649}" srcOrd="4" destOrd="0" presId="urn:microsoft.com/office/officeart/2005/8/layout/vList2"/>
    <dgm:cxn modelId="{79C93022-44DB-48D4-8B5C-F2610619C1F0}" type="presParOf" srcId="{F78AAC28-EF72-404D-A73B-B6282BC6AEE4}" destId="{71F02CB1-E474-4453-96E2-B399F0BB2B41}" srcOrd="5" destOrd="0" presId="urn:microsoft.com/office/officeart/2005/8/layout/vList2"/>
    <dgm:cxn modelId="{DE7DBED6-F5A7-4D54-A0AB-9FB65AB479D9}" type="presParOf" srcId="{F78AAC28-EF72-404D-A73B-B6282BC6AEE4}" destId="{5A161E96-AE30-48FA-B392-D040D56DCFAA}" srcOrd="6" destOrd="0" presId="urn:microsoft.com/office/officeart/2005/8/layout/vList2"/>
    <dgm:cxn modelId="{305A2B14-867E-410A-BCE5-74F685DB6BF2}" type="presParOf" srcId="{F78AAC28-EF72-404D-A73B-B6282BC6AEE4}" destId="{30CA04EB-39BE-4C4F-A02E-62E584185586}" srcOrd="7" destOrd="0" presId="urn:microsoft.com/office/officeart/2005/8/layout/vList2"/>
    <dgm:cxn modelId="{D08A6C76-E124-47ED-AFB7-CD6776BA9E5E}" type="presParOf" srcId="{F78AAC28-EF72-404D-A73B-B6282BC6AEE4}" destId="{34BA263B-8B2B-4A4D-894A-C230CA03DE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0B15E-DFA8-4940-9678-0BE4F5393F65}">
      <dsp:nvSpPr>
        <dsp:cNvPr id="0" name=""/>
        <dsp:cNvSpPr/>
      </dsp:nvSpPr>
      <dsp:spPr>
        <a:xfrm>
          <a:off x="0" y="5567"/>
          <a:ext cx="5124159" cy="9931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Recommendations:</a:t>
          </a:r>
          <a:endParaRPr lang="en-US" sz="2500" kern="1200"/>
        </a:p>
      </dsp:txBody>
      <dsp:txXfrm>
        <a:off x="48481" y="54048"/>
        <a:ext cx="5027197" cy="896166"/>
      </dsp:txXfrm>
    </dsp:sp>
    <dsp:sp modelId="{55ED1A97-E000-4486-86FD-F653BDC7BFE5}">
      <dsp:nvSpPr>
        <dsp:cNvPr id="0" name=""/>
        <dsp:cNvSpPr/>
      </dsp:nvSpPr>
      <dsp:spPr>
        <a:xfrm>
          <a:off x="0" y="1070696"/>
          <a:ext cx="5124159" cy="993128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• Focus marketing in Q4</a:t>
          </a:r>
          <a:endParaRPr lang="en-US" sz="2500" kern="1200"/>
        </a:p>
      </dsp:txBody>
      <dsp:txXfrm>
        <a:off x="48481" y="1119177"/>
        <a:ext cx="5027197" cy="896166"/>
      </dsp:txXfrm>
    </dsp:sp>
    <dsp:sp modelId="{4619FDBF-487F-4C53-96FA-9F3B2D68F649}">
      <dsp:nvSpPr>
        <dsp:cNvPr id="0" name=""/>
        <dsp:cNvSpPr/>
      </dsp:nvSpPr>
      <dsp:spPr>
        <a:xfrm>
          <a:off x="0" y="2135825"/>
          <a:ext cx="5124159" cy="993128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• Push top revenue products with offers</a:t>
          </a:r>
          <a:endParaRPr lang="en-US" sz="2500" kern="1200"/>
        </a:p>
      </dsp:txBody>
      <dsp:txXfrm>
        <a:off x="48481" y="2184306"/>
        <a:ext cx="5027197" cy="896166"/>
      </dsp:txXfrm>
    </dsp:sp>
    <dsp:sp modelId="{5A161E96-AE30-48FA-B392-D040D56DCFAA}">
      <dsp:nvSpPr>
        <dsp:cNvPr id="0" name=""/>
        <dsp:cNvSpPr/>
      </dsp:nvSpPr>
      <dsp:spPr>
        <a:xfrm>
          <a:off x="0" y="3200953"/>
          <a:ext cx="5124159" cy="993128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• Improve product descriptions to reduce returns</a:t>
          </a:r>
          <a:endParaRPr lang="en-US" sz="2500" kern="1200"/>
        </a:p>
      </dsp:txBody>
      <dsp:txXfrm>
        <a:off x="48481" y="3249434"/>
        <a:ext cx="5027197" cy="896166"/>
      </dsp:txXfrm>
    </dsp:sp>
    <dsp:sp modelId="{34BA263B-8B2B-4A4D-894A-C230CA03DE16}">
      <dsp:nvSpPr>
        <dsp:cNvPr id="0" name=""/>
        <dsp:cNvSpPr/>
      </dsp:nvSpPr>
      <dsp:spPr>
        <a:xfrm>
          <a:off x="0" y="4266082"/>
          <a:ext cx="5124159" cy="993128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• Target high-value customers with loyalty rewards</a:t>
          </a:r>
          <a:endParaRPr lang="en-US" sz="2500" kern="1200"/>
        </a:p>
      </dsp:txBody>
      <dsp:txXfrm>
        <a:off x="48481" y="4314563"/>
        <a:ext cx="5027197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6AFBC-FD96-4BFB-9AA6-C82EAEEDA2B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646D-D5E3-4E0A-9901-6C1C5B5EB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9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A646D-D5E3-4E0A-9901-6C1C5B5EB7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5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88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32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A82338A-CB8D-5EB5-6BEC-8BC50059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09" y="2514600"/>
            <a:ext cx="6686550" cy="226278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Retail Sales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09" y="4777379"/>
            <a:ext cx="6686550" cy="1126283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 panose="020B0702040204020203" pitchFamily="34" charset="0"/>
                <a:cs typeface="Segoe UI Semibold" panose="020B0702040204020203" pitchFamily="34" charset="0"/>
              </a:rPr>
              <a:t>Tools Used: MS Excel | Dashboard | Pivot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4930902" cy="1259894"/>
          </a:xfrm>
        </p:spPr>
        <p:txBody>
          <a:bodyPr>
            <a:normAutofit/>
          </a:bodyPr>
          <a:lstStyle/>
          <a:p>
            <a:r>
              <a:rPr lang="en-IN"/>
              <a:t>Geographical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4930901" cy="3759253"/>
          </a:xfrm>
        </p:spPr>
        <p:txBody>
          <a:bodyPr>
            <a:normAutofit/>
          </a:bodyPr>
          <a:lstStyle/>
          <a:p>
            <a:r>
              <a:rPr b="1" dirty="0"/>
              <a:t>Pivot table shows UK as the country with highest transactions (4.79L+)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6DC899-7A0F-F408-398E-EAF93981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989" y="645106"/>
            <a:ext cx="2693245" cy="5247747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240" y="298410"/>
            <a:ext cx="6589199" cy="851964"/>
          </a:xfrm>
        </p:spPr>
        <p:txBody>
          <a:bodyPr/>
          <a:lstStyle/>
          <a:p>
            <a:pPr algn="ctr"/>
            <a:r>
              <a:rPr dirty="0"/>
              <a:t>Product Return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166562"/>
            <a:ext cx="8554064" cy="5043743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Return Rate = </a:t>
            </a:r>
            <a:r>
              <a:rPr lang="en-US" b="1" dirty="0">
                <a:solidFill>
                  <a:schemeClr val="tx1"/>
                </a:solidFill>
              </a:rPr>
              <a:t>ABS(</a:t>
            </a:r>
            <a:r>
              <a:rPr lang="en-IN" b="1" dirty="0">
                <a:solidFill>
                  <a:schemeClr val="tx1"/>
                </a:solidFill>
              </a:rPr>
              <a:t>Returned)</a:t>
            </a:r>
            <a:r>
              <a:rPr b="1" dirty="0">
                <a:solidFill>
                  <a:schemeClr val="tx1"/>
                </a:solidFill>
              </a:rPr>
              <a:t> / Total Ordered</a:t>
            </a:r>
            <a:r>
              <a:rPr lang="en-US" b="1" dirty="0">
                <a:solidFill>
                  <a:schemeClr val="tx1"/>
                </a:solidFill>
              </a:rPr>
              <a:t>(Delivered+ABS(Returned))</a:t>
            </a:r>
            <a:endParaRPr b="1" dirty="0">
              <a:solidFill>
                <a:schemeClr val="tx1"/>
              </a:solidFill>
            </a:endParaRPr>
          </a:p>
          <a:p>
            <a:r>
              <a:rPr lang="en-US" b="1" dirty="0"/>
              <a:t>Returns are identified by:</a:t>
            </a:r>
          </a:p>
          <a:p>
            <a:pPr marL="0" indent="0">
              <a:buNone/>
            </a:pPr>
            <a:r>
              <a:rPr lang="en-US" b="1" dirty="0"/>
              <a:t>Invoice No starting with "C" (i.e., cancellation) or Quantity values that are negative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699DA4-E360-7E54-01D2-2065BA15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2710226"/>
            <a:ext cx="7465772" cy="35162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Customer 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r>
              <a:rPr lang="en-US" b="1"/>
              <a:t>Segmented customers based on total spend using QUARTILE.INC.</a:t>
            </a:r>
          </a:p>
          <a:p>
            <a:r>
              <a:rPr lang="en-US" b="1"/>
              <a:t>Q1: 282.9025	|Q2: 652.575 |Q3:1634.7275		</a:t>
            </a:r>
          </a:p>
          <a:p>
            <a:r>
              <a:rPr lang="en-US" b="1"/>
              <a:t>COUNT:  High: 1,096 | Medium: 2,192 | Low: 1,096</a:t>
            </a:r>
          </a:p>
        </p:txBody>
      </p:sp>
      <p:pic>
        <p:nvPicPr>
          <p:cNvPr id="5" name="Picture 4" descr="A screenshot of a data&#10;&#10;AI-generated content may be incorrect.">
            <a:extLst>
              <a:ext uri="{FF2B5EF4-FFF2-40B4-BE49-F238E27FC236}">
                <a16:creationId xmlns:a16="http://schemas.microsoft.com/office/drawing/2014/main" id="{EA6F7742-212B-8656-FA04-646A2FB3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93" y="640080"/>
            <a:ext cx="4796911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CF95461-9E20-1266-9E08-6E50325F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78" y="5421288"/>
            <a:ext cx="6686550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5E5D4A"/>
                </a:solidFill>
              </a:rPr>
              <a:t>DASHBOARD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48"/>
            <a:ext cx="137160" cy="6858000"/>
          </a:xfrm>
          <a:prstGeom prst="rect">
            <a:avLst/>
          </a:prstGeom>
          <a:solidFill>
            <a:srgbClr val="5E5D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" name="Picture 1" descr="Screenshot 2025-08-08 0054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01610"/>
            <a:ext cx="8075313" cy="455444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E266403-74AB-6D5A-9378-09D280C49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29325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2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615045"/>
          </a:xfrm>
        </p:spPr>
        <p:txBody>
          <a:bodyPr/>
          <a:lstStyle/>
          <a:p>
            <a:r>
              <a:rPr b="1" dirty="0"/>
              <a:t>Retail dataset of ~500K+ transactions.</a:t>
            </a:r>
          </a:p>
          <a:p>
            <a:r>
              <a:rPr b="1" dirty="0"/>
              <a:t>Analyzed cancellations, top products, customer segments, and revenue trends.</a:t>
            </a:r>
          </a:p>
          <a:p>
            <a:r>
              <a:rPr b="1" dirty="0"/>
              <a:t>Created </a:t>
            </a:r>
            <a:r>
              <a:rPr lang="en-US" b="1" dirty="0"/>
              <a:t>an </a:t>
            </a:r>
            <a:r>
              <a:rPr b="1" dirty="0"/>
              <a:t>interactive Excel dashboard with slicers and visual KPIs.</a:t>
            </a:r>
          </a:p>
          <a:p>
            <a:r>
              <a:rPr b="1" dirty="0"/>
              <a:t>Delivered insights to optimize pricing and customer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CCF672-873C-FE01-E8B8-ADB24A74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3681"/>
            <a:ext cx="8686800" cy="62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Removed duplicates using Remove Duplicates.</a:t>
            </a:r>
            <a:endParaRPr lang="en-US" b="1" dirty="0"/>
          </a:p>
          <a:p>
            <a:r>
              <a:rPr lang="en-IN" b="1" dirty="0"/>
              <a:t>DATA &gt;DATA TOOLS &gt;REMOVE DUPLICATES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Cancellations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796" y="2025445"/>
            <a:ext cx="6591985" cy="3777622"/>
          </a:xfrm>
        </p:spPr>
        <p:txBody>
          <a:bodyPr>
            <a:normAutofit/>
          </a:bodyPr>
          <a:lstStyle/>
          <a:p>
            <a:r>
              <a:rPr lang="en-GB" b="1" dirty="0"/>
              <a:t>Transactions with invoices starting with 'C' are cancellations.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Created new column to f</a:t>
            </a:r>
            <a:r>
              <a:rPr b="1" dirty="0">
                <a:solidFill>
                  <a:schemeClr val="tx1"/>
                </a:solidFill>
              </a:rPr>
              <a:t>lag cancellations using</a:t>
            </a:r>
            <a:r>
              <a:rPr lang="en-US" b="1" dirty="0">
                <a:solidFill>
                  <a:schemeClr val="tx1"/>
                </a:solidFill>
              </a:rPr>
              <a:t> functions</a:t>
            </a:r>
            <a:r>
              <a:rPr b="1" dirty="0">
                <a:solidFill>
                  <a:schemeClr val="tx1"/>
                </a:solidFill>
              </a:rPr>
              <a:t> LEFT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b="1" dirty="0">
                <a:solidFill>
                  <a:schemeClr val="tx1"/>
                </a:solidFill>
              </a:rPr>
              <a:t> and IF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b="1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Total Transactions(2009-2010)</a:t>
            </a:r>
            <a:r>
              <a:rPr lang="en-IN" dirty="0">
                <a:solidFill>
                  <a:schemeClr val="tx1"/>
                </a:solidFill>
              </a:rPr>
              <a:t> :</a:t>
            </a:r>
            <a:r>
              <a:rPr lang="en-IN" b="1" dirty="0">
                <a:solidFill>
                  <a:schemeClr val="tx1"/>
                </a:solidFill>
              </a:rPr>
              <a:t>508411</a:t>
            </a:r>
            <a:r>
              <a:rPr lang="en-IN" dirty="0">
                <a:solidFill>
                  <a:schemeClr val="tx1"/>
                </a:solidFill>
              </a:rPr>
              <a:t> </a:t>
            </a:r>
            <a:endParaRPr b="1" dirty="0">
              <a:solidFill>
                <a:schemeClr val="tx1"/>
              </a:solidFill>
            </a:endParaRPr>
          </a:p>
          <a:p>
            <a:r>
              <a:rPr b="1" dirty="0">
                <a:solidFill>
                  <a:schemeClr val="tx1"/>
                </a:solidFill>
              </a:rPr>
              <a:t>Total Cancelled Transactions: 10,182</a:t>
            </a:r>
          </a:p>
          <a:p>
            <a:r>
              <a:rPr b="1" dirty="0">
                <a:solidFill>
                  <a:schemeClr val="tx1"/>
                </a:solidFill>
              </a:rPr>
              <a:t>Total Value</a:t>
            </a:r>
            <a:r>
              <a:rPr lang="en-US" b="1" dirty="0">
                <a:solidFill>
                  <a:schemeClr val="tx1"/>
                </a:solidFill>
              </a:rPr>
              <a:t> of Cancelled Transactions</a:t>
            </a:r>
            <a:r>
              <a:rPr b="1" dirty="0">
                <a:solidFill>
                  <a:schemeClr val="tx1"/>
                </a:solidFill>
              </a:rPr>
              <a:t>: ₹6,29,435.08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743" y="545452"/>
            <a:ext cx="6589199" cy="604922"/>
          </a:xfrm>
        </p:spPr>
        <p:txBody>
          <a:bodyPr>
            <a:normAutofit/>
          </a:bodyPr>
          <a:lstStyle/>
          <a:p>
            <a:r>
              <a:rPr lang="en-IN" sz="3200"/>
              <a:t>Sales Performance Per Product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186925"/>
            <a:ext cx="8466468" cy="5489178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Top 5 Products by Quantity and Revenue identified using Pivot Table.</a:t>
            </a:r>
          </a:p>
          <a:p>
            <a:r>
              <a:rPr lang="en-US" b="1">
                <a:solidFill>
                  <a:schemeClr val="tx1"/>
                </a:solidFill>
              </a:rPr>
              <a:t>Highest quantity: White Hanging Heart (58,692 units)</a:t>
            </a:r>
          </a:p>
          <a:p>
            <a:r>
              <a:rPr lang="en-US" b="1">
                <a:solidFill>
                  <a:schemeClr val="tx1"/>
                </a:solidFill>
              </a:rPr>
              <a:t>Highest revenue: Manual (₹2.6L)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Pivot Table For Top 5 Products By Quantity and Revenue&#10;">
            <a:extLst>
              <a:ext uri="{FF2B5EF4-FFF2-40B4-BE49-F238E27FC236}">
                <a16:creationId xmlns:a16="http://schemas.microsoft.com/office/drawing/2014/main" id="{C4D93D0D-B32F-8B49-B8BE-2672DE6C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4" y="2517059"/>
            <a:ext cx="8318090" cy="369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Pricing Strategy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1905000"/>
            <a:ext cx="2737709" cy="4525298"/>
          </a:xfrm>
        </p:spPr>
        <p:txBody>
          <a:bodyPr>
            <a:normAutofit/>
          </a:bodyPr>
          <a:lstStyle/>
          <a:p>
            <a:r>
              <a:rPr lang="en-US" b="1" dirty="0"/>
              <a:t>Used PIVOT TABLE and PERCENTILE.INC to determine the top 10% priced items.</a:t>
            </a:r>
          </a:p>
          <a:p>
            <a:r>
              <a:rPr lang="en-US" b="1" dirty="0"/>
              <a:t>Created a column above/below 90 percentile by using IF() and value from PERCENTILE.INC().</a:t>
            </a:r>
          </a:p>
        </p:txBody>
      </p:sp>
      <p:pic>
        <p:nvPicPr>
          <p:cNvPr id="5" name="Picture 4" descr="A screenshot of a list of items&#10;&#10;AI-generated content may be incorrect.">
            <a:extLst>
              <a:ext uri="{FF2B5EF4-FFF2-40B4-BE49-F238E27FC236}">
                <a16:creationId xmlns:a16="http://schemas.microsoft.com/office/drawing/2014/main" id="{88869602-8E45-E294-8CDC-51402F36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65" y="403124"/>
            <a:ext cx="5388077" cy="6027174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7958992" cy="937888"/>
          </a:xfrm>
        </p:spPr>
        <p:txBody>
          <a:bodyPr>
            <a:normAutofit/>
          </a:bodyPr>
          <a:lstStyle/>
          <a:p>
            <a:pPr algn="ctr"/>
            <a:r>
              <a:rPr dirty="0"/>
              <a:t>Customer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32" y="1582994"/>
            <a:ext cx="2978703" cy="44782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Top 10 customers by spending identified.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Highest spending: ₹11,90,919.98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Ranked Customer by Using Measure created by using DAX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=RANKX(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      ALL(Range[Customer ID]),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      [Revenue(2009-10)]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            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</p:txBody>
      </p:sp>
      <p:pic>
        <p:nvPicPr>
          <p:cNvPr id="5" name="Picture 4" descr="A pie chart with colorful circles&#10;&#10;AI-generated content may be incorrect.">
            <a:extLst>
              <a:ext uri="{FF2B5EF4-FFF2-40B4-BE49-F238E27FC236}">
                <a16:creationId xmlns:a16="http://schemas.microsoft.com/office/drawing/2014/main" id="{2E5515CA-94C9-5EF2-F824-23C812C6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35" y="1720645"/>
            <a:ext cx="5456433" cy="345112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6008"/>
            <a:ext cx="7786255" cy="4662055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Line chart created using  </a:t>
            </a:r>
            <a:r>
              <a:rPr lang="en-US" b="1" dirty="0">
                <a:solidFill>
                  <a:schemeClr val="tx1"/>
                </a:solidFill>
              </a:rPr>
              <a:t>PIVOT TABLE </a:t>
            </a:r>
            <a:r>
              <a:rPr b="1" dirty="0">
                <a:solidFill>
                  <a:schemeClr val="tx1"/>
                </a:solidFill>
              </a:rPr>
              <a:t>over months.</a:t>
            </a:r>
          </a:p>
          <a:p>
            <a:r>
              <a:rPr b="1" dirty="0">
                <a:solidFill>
                  <a:schemeClr val="tx1"/>
                </a:solidFill>
              </a:rPr>
              <a:t>Peak observed in Nov–Dec 2010</a:t>
            </a:r>
          </a:p>
          <a:p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04F0CAE-9744-D346-7D6D-22FC2719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" y="2445344"/>
            <a:ext cx="7609722" cy="39534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89</TotalTime>
  <Words>382</Words>
  <Application>Microsoft Office PowerPoint</Application>
  <PresentationFormat>On-screen Show (4:3)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Century Gothic</vt:lpstr>
      <vt:lpstr>Segoe UI Semibold</vt:lpstr>
      <vt:lpstr>Wingdings 3</vt:lpstr>
      <vt:lpstr>Wisp</vt:lpstr>
      <vt:lpstr>Retail Sales Analysis </vt:lpstr>
      <vt:lpstr>Project Overview</vt:lpstr>
      <vt:lpstr>PowerPoint Presentation</vt:lpstr>
      <vt:lpstr>Data Cleaning and Preparation</vt:lpstr>
      <vt:lpstr>Handling Cancellations</vt:lpstr>
      <vt:lpstr>Sales Performance Per Product</vt:lpstr>
      <vt:lpstr>Pricing Strategy Analysis</vt:lpstr>
      <vt:lpstr>Customer Analysis</vt:lpstr>
      <vt:lpstr>Monthly Sales Trends</vt:lpstr>
      <vt:lpstr>Geographical Insights</vt:lpstr>
      <vt:lpstr>Product Return Rate</vt:lpstr>
      <vt:lpstr>Customer Segmentation</vt:lpstr>
      <vt:lpstr>DASHBOARD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Pallavi Joshi</cp:lastModifiedBy>
  <cp:revision>6</cp:revision>
  <dcterms:created xsi:type="dcterms:W3CDTF">2013-01-27T09:14:16Z</dcterms:created>
  <dcterms:modified xsi:type="dcterms:W3CDTF">2025-08-22T09:04:19Z</dcterms:modified>
  <cp:category/>
</cp:coreProperties>
</file>