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8" name="Shape 158"/>
          <p:cNvSpPr/>
          <p:nvPr>
            <p:ph type="sldImg"/>
          </p:nvPr>
        </p:nvSpPr>
        <p:spPr>
          <a:xfrm>
            <a:off x="1143000" y="685800"/>
            <a:ext cx="4572000" cy="3429000"/>
          </a:xfrm>
          <a:prstGeom prst="rect">
            <a:avLst/>
          </a:prstGeom>
        </p:spPr>
        <p:txBody>
          <a:bodyPr/>
          <a:lstStyle/>
          <a:p>
            <a:pPr/>
          </a:p>
        </p:txBody>
      </p:sp>
      <p:sp>
        <p:nvSpPr>
          <p:cNvPr id="159" name="Shape 1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1E98FD"/>
                    </a:gs>
                    <a:gs pos="100000">
                      <a:srgbClr val="FF00F7"/>
                    </a:gs>
                  </a:gsLst>
                  <a:lin ang="3960000"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Two jellyfish against a pink background"/>
          <p:cNvSpPr/>
          <p:nvPr>
            <p:ph type="pic" sz="half" idx="21"/>
          </p:nvPr>
        </p:nvSpPr>
        <p:spPr>
          <a:xfrm>
            <a:off x="12192000" y="4813300"/>
            <a:ext cx="12192000" cy="9207945"/>
          </a:xfrm>
          <a:prstGeom prst="rect">
            <a:avLst/>
          </a:prstGeom>
        </p:spPr>
        <p:txBody>
          <a:bodyPr lIns="91439" tIns="45719" rIns="91439" bIns="45719">
            <a:noAutofit/>
          </a:bodyPr>
          <a:lstStyle/>
          <a:p>
            <a:pPr/>
          </a:p>
        </p:txBody>
      </p:sp>
      <p:sp>
        <p:nvSpPr>
          <p:cNvPr id="125" name="Two jellyfish touching against a dark blue background"/>
          <p:cNvSpPr/>
          <p:nvPr>
            <p:ph type="pic" sz="half" idx="22"/>
          </p:nvPr>
        </p:nvSpPr>
        <p:spPr>
          <a:xfrm>
            <a:off x="12192000" y="-628650"/>
            <a:ext cx="12192000" cy="8128000"/>
          </a:xfrm>
          <a:prstGeom prst="rect">
            <a:avLst/>
          </a:prstGeom>
        </p:spPr>
        <p:txBody>
          <a:bodyPr lIns="91439" tIns="45719" rIns="91439" bIns="45719">
            <a:noAutofit/>
          </a:bodyPr>
          <a:lstStyle/>
          <a:p>
            <a:pPr/>
          </a:p>
        </p:txBody>
      </p:sp>
      <p:sp>
        <p:nvSpPr>
          <p:cNvPr id="126" name="Two jellyfish against a blue background"/>
          <p:cNvSpPr/>
          <p:nvPr>
            <p:ph type="pic" idx="23"/>
          </p:nvPr>
        </p:nvSpPr>
        <p:spPr>
          <a:xfrm>
            <a:off x="-4203700" y="0"/>
            <a:ext cx="20574000" cy="137160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149" name="Presentation Title"/>
          <p:cNvSpPr txBox="1"/>
          <p:nvPr>
            <p:ph type="title" hasCustomPrompt="1"/>
          </p:nvPr>
        </p:nvSpPr>
        <p:spPr>
          <a:xfrm>
            <a:off x="1270000" y="3289300"/>
            <a:ext cx="21844000" cy="3879454"/>
          </a:xfrm>
          <a:prstGeom prst="rect">
            <a:avLst/>
          </a:prstGeom>
        </p:spPr>
        <p:txBody>
          <a:bodyPr/>
          <a:lstStyle>
            <a:lvl1pPr defTabSz="2438337">
              <a:lnSpc>
                <a:spcPct val="90000"/>
              </a:lnSpc>
              <a:defRPr spc="-348" sz="11600">
                <a:gradFill flip="none" rotWithShape="1">
                  <a:gsLst>
                    <a:gs pos="0">
                      <a:srgbClr val="00E8FF"/>
                    </a:gs>
                    <a:gs pos="100000">
                      <a:srgbClr val="FF00F7"/>
                    </a:gs>
                  </a:gsLst>
                  <a:lin ang="3967760" scaled="0"/>
                </a:gradFill>
              </a:defRPr>
            </a:lvl1pPr>
          </a:lstStyle>
          <a:p>
            <a:pPr/>
            <a:r>
              <a:t>Presentation Title</a:t>
            </a:r>
          </a:p>
        </p:txBody>
      </p:sp>
      <p:sp>
        <p:nvSpPr>
          <p:cNvPr id="150" name="Body Level One…"/>
          <p:cNvSpPr txBox="1"/>
          <p:nvPr>
            <p:ph type="body" sz="quarter" idx="1" hasCustomPrompt="1"/>
          </p:nvPr>
        </p:nvSpPr>
        <p:spPr>
          <a:xfrm>
            <a:off x="1270000" y="12160429"/>
            <a:ext cx="21844000" cy="694057"/>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vl2pPr marL="966258" indent="-407458" algn="ctr" defTabSz="825500">
              <a:spcBef>
                <a:spcPts val="0"/>
              </a:spcBef>
              <a:buClrTx/>
              <a:defRPr sz="3500">
                <a:solidFill>
                  <a:srgbClr val="D5D5D5"/>
                </a:solidFill>
                <a:latin typeface="Graphik Medium"/>
                <a:ea typeface="Graphik Medium"/>
                <a:cs typeface="Graphik Medium"/>
                <a:sym typeface="Graphik Medium"/>
              </a:defRPr>
            </a:lvl2pPr>
            <a:lvl3pPr marL="1525058" indent="-407458" algn="ctr" defTabSz="825500">
              <a:spcBef>
                <a:spcPts val="0"/>
              </a:spcBef>
              <a:buClrTx/>
              <a:defRPr sz="3500">
                <a:solidFill>
                  <a:srgbClr val="D5D5D5"/>
                </a:solidFill>
                <a:latin typeface="Graphik Medium"/>
                <a:ea typeface="Graphik Medium"/>
                <a:cs typeface="Graphik Medium"/>
                <a:sym typeface="Graphik Medium"/>
              </a:defRPr>
            </a:lvl3pPr>
            <a:lvl4pPr marL="2083858" indent="-407458" algn="ctr" defTabSz="825500">
              <a:spcBef>
                <a:spcPts val="0"/>
              </a:spcBef>
              <a:buClrTx/>
              <a:defRPr sz="3500">
                <a:solidFill>
                  <a:srgbClr val="D5D5D5"/>
                </a:solidFill>
                <a:latin typeface="Graphik Medium"/>
                <a:ea typeface="Graphik Medium"/>
                <a:cs typeface="Graphik Medium"/>
                <a:sym typeface="Graphik Medium"/>
              </a:defRPr>
            </a:lvl4pPr>
            <a:lvl5pPr marL="2642658" indent="-407458" algn="ctr" defTabSz="825500">
              <a:spcBef>
                <a:spcPts val="0"/>
              </a:spcBef>
              <a:buClrTx/>
              <a:defRPr sz="3500">
                <a:solidFill>
                  <a:srgbClr val="D5D5D5"/>
                </a:solidFill>
                <a:latin typeface="Graphik Medium"/>
                <a:ea typeface="Graphik Medium"/>
                <a:cs typeface="Graphik Medium"/>
                <a:sym typeface="Graphik Medium"/>
              </a:defRPr>
            </a:lvl5pPr>
          </a:lstStyle>
          <a:p>
            <a:pPr/>
            <a:r>
              <a:t>Author and Date</a:t>
            </a:r>
          </a:p>
          <a:p>
            <a:pPr lvl="1"/>
            <a:r>
              <a:t/>
            </a:r>
          </a:p>
          <a:p>
            <a:pPr lvl="2"/>
            <a:r>
              <a:t/>
            </a:r>
          </a:p>
          <a:p>
            <a:pPr lvl="3"/>
            <a:r>
              <a:t/>
            </a:r>
          </a:p>
          <a:p>
            <a:pPr lvl="4"/>
            <a:r>
              <a:t/>
            </a:r>
          </a:p>
        </p:txBody>
      </p:sp>
      <p:sp>
        <p:nvSpPr>
          <p:cNvPr id="151" name="Body Level One…"/>
          <p:cNvSpPr txBox="1"/>
          <p:nvPr>
            <p:ph type="body" sz="quarter" idx="21" hasCustomPrompt="1"/>
          </p:nvPr>
        </p:nvSpPr>
        <p:spPr>
          <a:xfrm>
            <a:off x="1270000" y="6985000"/>
            <a:ext cx="21844000" cy="2512353"/>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stStyle>
          <a:p>
            <a:pPr/>
            <a:r>
              <a:t>Presentation Subtitle</a:t>
            </a:r>
          </a:p>
        </p:txBody>
      </p:sp>
      <p:sp>
        <p:nvSpPr>
          <p:cNvPr id="152" name="Slide Number"/>
          <p:cNvSpPr txBox="1"/>
          <p:nvPr>
            <p:ph type="sldNum" sz="quarter" idx="2"/>
          </p:nvPr>
        </p:nvSpPr>
        <p:spPr>
          <a:xfrm>
            <a:off x="11977623" y="13081000"/>
            <a:ext cx="416053" cy="467107"/>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solidFill>
                  <a:srgbClr val="FFFFFF"/>
                </a:solidFill>
              </a:defRPr>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spcBef>
                <a:spcPts val="0"/>
              </a:spcBef>
              <a:buClrTx/>
              <a:buSzTx/>
              <a:buNone/>
              <a:defRPr sz="6400">
                <a:solidFill>
                  <a:srgbClr val="FFFFFF"/>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Two jellyfish against a blue background"/>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vl2pPr marL="0" indent="457200" algn="ctr" defTabSz="825500">
              <a:spcBef>
                <a:spcPts val="0"/>
              </a:spcBef>
              <a:buClrTx/>
              <a:buSzTx/>
              <a:buNone/>
              <a:defRPr sz="5400">
                <a:latin typeface="Graphik Medium"/>
                <a:ea typeface="Graphik Medium"/>
                <a:cs typeface="Graphik Medium"/>
                <a:sym typeface="Graphik Medium"/>
              </a:defRPr>
            </a:lvl2pPr>
            <a:lvl3pPr marL="0" indent="914400" algn="ctr" defTabSz="825500">
              <a:spcBef>
                <a:spcPts val="0"/>
              </a:spcBef>
              <a:buClrTx/>
              <a:buSzTx/>
              <a:buNone/>
              <a:defRPr sz="5400">
                <a:latin typeface="Graphik Medium"/>
                <a:ea typeface="Graphik Medium"/>
                <a:cs typeface="Graphik Medium"/>
                <a:sym typeface="Graphik Medium"/>
              </a:defRPr>
            </a:lvl3pPr>
            <a:lvl4pPr marL="0" indent="1371600" algn="ctr" defTabSz="825500">
              <a:spcBef>
                <a:spcPts val="0"/>
              </a:spcBef>
              <a:buClrTx/>
              <a:buSzTx/>
              <a:buNone/>
              <a:defRPr sz="5400">
                <a:latin typeface="Graphik Medium"/>
                <a:ea typeface="Graphik Medium"/>
                <a:cs typeface="Graphik Medium"/>
                <a:sym typeface="Graphik Medium"/>
              </a:defRPr>
            </a:lvl4pPr>
            <a:lvl5pPr marL="0" indent="1828800" algn="ctr" defTabSz="825500">
              <a:spcBef>
                <a:spcPts val="0"/>
              </a:spcBef>
              <a:buClrTx/>
              <a:buSzTx/>
              <a:buNone/>
              <a:defRPr sz="5400">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Two jellyfish against a pink background"/>
          <p:cNvSpPr/>
          <p:nvPr>
            <p:ph type="pic" idx="21"/>
          </p:nvPr>
        </p:nvSpPr>
        <p:spPr>
          <a:xfrm>
            <a:off x="10185400" y="0"/>
            <a:ext cx="18161000" cy="137160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FF00D8"/>
                    </a:gs>
                    <a:gs pos="100000">
                      <a:srgbClr val="FF542E"/>
                    </a:gs>
                  </a:gsLst>
                  <a:lin ang="3960000"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tif"/><Relationship Id="rId4" Type="http://schemas.openxmlformats.org/officeDocument/2006/relationships/image" Target="../media/image5.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ATM Simulation"/>
          <p:cNvSpPr txBox="1"/>
          <p:nvPr>
            <p:ph type="ctrTitle"/>
          </p:nvPr>
        </p:nvSpPr>
        <p:spPr>
          <a:xfrm>
            <a:off x="-2264959" y="3280257"/>
            <a:ext cx="21844001" cy="3879454"/>
          </a:xfrm>
          <a:prstGeom prst="rect">
            <a:avLst/>
          </a:prstGeom>
        </p:spPr>
        <p:txBody>
          <a:bodyPr/>
          <a:lstStyle/>
          <a:p>
            <a:pPr/>
            <a:r>
              <a:t>ATM Simulation</a:t>
            </a:r>
          </a:p>
        </p:txBody>
      </p:sp>
      <p:sp>
        <p:nvSpPr>
          <p:cNvPr id="162" name="(Mini Project)"/>
          <p:cNvSpPr txBox="1"/>
          <p:nvPr>
            <p:ph type="subTitle" sz="quarter" idx="1"/>
          </p:nvPr>
        </p:nvSpPr>
        <p:spPr>
          <a:xfrm>
            <a:off x="-2890190" y="6982949"/>
            <a:ext cx="21844001" cy="2512352"/>
          </a:xfrm>
          <a:prstGeom prst="rect">
            <a:avLst/>
          </a:prstGeom>
        </p:spPr>
        <p:txBody>
          <a:bodyPr/>
          <a:lstStyle/>
          <a:p>
            <a:pPr/>
            <a:r>
              <a:t>(Mini Project)</a:t>
            </a:r>
          </a:p>
        </p:txBody>
      </p:sp>
      <p:pic>
        <p:nvPicPr>
          <p:cNvPr id="163" name="Image" descr="Image"/>
          <p:cNvPicPr>
            <a:picLocks noChangeAspect="1"/>
          </p:cNvPicPr>
          <p:nvPr/>
        </p:nvPicPr>
        <p:blipFill>
          <a:blip r:embed="rId2">
            <a:extLst/>
          </a:blip>
          <a:stretch>
            <a:fillRect/>
          </a:stretch>
        </p:blipFill>
        <p:spPr>
          <a:xfrm>
            <a:off x="12990539" y="1384398"/>
            <a:ext cx="11054958" cy="1133196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Login Page"/>
          <p:cNvSpPr txBox="1"/>
          <p:nvPr/>
        </p:nvSpPr>
        <p:spPr>
          <a:xfrm>
            <a:off x="3289976" y="2447643"/>
            <a:ext cx="21844001" cy="3879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lvl1pPr>
          </a:lstStyle>
          <a:p>
            <a:pPr/>
            <a:r>
              <a:t>Login Page</a:t>
            </a:r>
          </a:p>
        </p:txBody>
      </p:sp>
      <p:pic>
        <p:nvPicPr>
          <p:cNvPr id="196" name="Image" descr="Image"/>
          <p:cNvPicPr>
            <a:picLocks noChangeAspect="1"/>
          </p:cNvPicPr>
          <p:nvPr/>
        </p:nvPicPr>
        <p:blipFill>
          <a:blip r:embed="rId2">
            <a:extLst/>
          </a:blip>
          <a:stretch>
            <a:fillRect/>
          </a:stretch>
        </p:blipFill>
        <p:spPr>
          <a:xfrm>
            <a:off x="1748973" y="966862"/>
            <a:ext cx="7660018" cy="11782276"/>
          </a:xfrm>
          <a:prstGeom prst="rect">
            <a:avLst/>
          </a:prstGeom>
          <a:ln w="12700">
            <a:miter lim="400000"/>
          </a:ln>
        </p:spPr>
      </p:pic>
      <p:sp>
        <p:nvSpPr>
          <p:cNvPr id="197" name="First user has to insert the account password to continue to further options."/>
          <p:cNvSpPr txBox="1"/>
          <p:nvPr/>
        </p:nvSpPr>
        <p:spPr>
          <a:xfrm>
            <a:off x="10168999" y="6793724"/>
            <a:ext cx="11592921" cy="14427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lgn="l">
              <a:spcBef>
                <a:spcPts val="4000"/>
              </a:spcBef>
              <a:defRPr sz="4000"/>
            </a:pPr>
            <a:r>
              <a:t>First user has to insert the account password to continue to further options.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User options"/>
          <p:cNvSpPr txBox="1"/>
          <p:nvPr/>
        </p:nvSpPr>
        <p:spPr>
          <a:xfrm>
            <a:off x="4107585" y="1437655"/>
            <a:ext cx="21844001" cy="3879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lvl1pPr>
          </a:lstStyle>
          <a:p>
            <a:pPr/>
            <a:r>
              <a:t>User options</a:t>
            </a:r>
          </a:p>
        </p:txBody>
      </p:sp>
      <p:sp>
        <p:nvSpPr>
          <p:cNvPr id="200" name="After successfully logging in, User has the access to all the functions like:…"/>
          <p:cNvSpPr txBox="1"/>
          <p:nvPr/>
        </p:nvSpPr>
        <p:spPr>
          <a:xfrm>
            <a:off x="10385425" y="5444518"/>
            <a:ext cx="11592920" cy="51511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lgn="l">
              <a:spcBef>
                <a:spcPts val="4000"/>
              </a:spcBef>
              <a:defRPr sz="4000"/>
            </a:pPr>
            <a:r>
              <a:t>After successfully logging in, User has the access to all the functions like:</a:t>
            </a:r>
          </a:p>
          <a:p>
            <a:pPr lvl="1" marL="1024466" indent="-465666" algn="l">
              <a:spcBef>
                <a:spcPts val="2000"/>
              </a:spcBef>
              <a:buClr>
                <a:srgbClr val="000000"/>
              </a:buClr>
              <a:buSzPct val="100000"/>
              <a:buChar char="•"/>
              <a:defRPr sz="4000"/>
            </a:pPr>
            <a:r>
              <a:t>Withdrawing money</a:t>
            </a:r>
          </a:p>
          <a:p>
            <a:pPr lvl="1" marL="1024466" indent="-465666" algn="l">
              <a:spcBef>
                <a:spcPts val="2000"/>
              </a:spcBef>
              <a:buClr>
                <a:srgbClr val="000000"/>
              </a:buClr>
              <a:buSzPct val="100000"/>
              <a:buChar char="•"/>
              <a:defRPr sz="4000"/>
            </a:pPr>
            <a:r>
              <a:t>Depositing money</a:t>
            </a:r>
          </a:p>
          <a:p>
            <a:pPr lvl="1" marL="1024466" indent="-465666" algn="l">
              <a:spcBef>
                <a:spcPts val="2000"/>
              </a:spcBef>
              <a:buClr>
                <a:srgbClr val="000000"/>
              </a:buClr>
              <a:buSzPct val="100000"/>
              <a:buChar char="•"/>
              <a:defRPr sz="4000"/>
            </a:pPr>
            <a:r>
              <a:t>Balance enquiry</a:t>
            </a:r>
          </a:p>
          <a:p>
            <a:pPr lvl="1" marL="1024466" indent="-465666" algn="l">
              <a:spcBef>
                <a:spcPts val="2000"/>
              </a:spcBef>
              <a:buClr>
                <a:srgbClr val="000000"/>
              </a:buClr>
              <a:buSzPct val="100000"/>
              <a:buChar char="•"/>
              <a:defRPr sz="4000"/>
            </a:pPr>
            <a:r>
              <a:t>Account Details</a:t>
            </a:r>
          </a:p>
        </p:txBody>
      </p:sp>
      <p:pic>
        <p:nvPicPr>
          <p:cNvPr id="201" name="Image" descr="Image"/>
          <p:cNvPicPr>
            <a:picLocks noChangeAspect="1"/>
          </p:cNvPicPr>
          <p:nvPr/>
        </p:nvPicPr>
        <p:blipFill>
          <a:blip r:embed="rId2">
            <a:extLst/>
          </a:blip>
          <a:stretch>
            <a:fillRect/>
          </a:stretch>
        </p:blipFill>
        <p:spPr>
          <a:xfrm>
            <a:off x="1245370" y="503085"/>
            <a:ext cx="8046735" cy="1257405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Withdraw Money"/>
          <p:cNvSpPr txBox="1"/>
          <p:nvPr/>
        </p:nvSpPr>
        <p:spPr>
          <a:xfrm>
            <a:off x="1557215" y="-1432095"/>
            <a:ext cx="21844001" cy="3879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lvl1pPr>
          </a:lstStyle>
          <a:p>
            <a:pPr/>
            <a:r>
              <a:t>Withdraw Money</a:t>
            </a:r>
          </a:p>
        </p:txBody>
      </p:sp>
      <p:sp>
        <p:nvSpPr>
          <p:cNvPr id="204" name="To withdraw the money user has to enter the account of money he wants to withdraw.…"/>
          <p:cNvSpPr txBox="1"/>
          <p:nvPr/>
        </p:nvSpPr>
        <p:spPr>
          <a:xfrm>
            <a:off x="13296551" y="4020084"/>
            <a:ext cx="10314561" cy="78435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024466" indent="-465666" algn="l">
              <a:spcBef>
                <a:spcPts val="4000"/>
              </a:spcBef>
              <a:buClr>
                <a:srgbClr val="000000"/>
              </a:buClr>
              <a:buSzPct val="100000"/>
              <a:buChar char="•"/>
              <a:defRPr sz="4000"/>
            </a:pPr>
            <a:r>
              <a:t>To withdraw the money user has to enter the account of money he wants to withdraw.</a:t>
            </a:r>
          </a:p>
          <a:p>
            <a:pPr lvl="1" marL="1024466" indent="-465666" algn="l">
              <a:spcBef>
                <a:spcPts val="4000"/>
              </a:spcBef>
              <a:buClr>
                <a:srgbClr val="000000"/>
              </a:buClr>
              <a:buSzPct val="100000"/>
              <a:buChar char="•"/>
              <a:defRPr sz="4000"/>
            </a:pPr>
            <a:r>
              <a:t>If user account has enough money, the atm will display withdraw successful message and also show remaining balance.</a:t>
            </a:r>
          </a:p>
          <a:p>
            <a:pPr lvl="1" marL="1024466" indent="-465666" algn="l">
              <a:spcBef>
                <a:spcPts val="4000"/>
              </a:spcBef>
              <a:buClr>
                <a:srgbClr val="000000"/>
              </a:buClr>
              <a:buSzPct val="100000"/>
              <a:buChar char="•"/>
              <a:defRPr sz="4000"/>
            </a:pPr>
            <a:r>
              <a:t>If user doesn’t has enough amount in account then the atm will reject the withdraw request.</a:t>
            </a:r>
          </a:p>
        </p:txBody>
      </p:sp>
      <p:pic>
        <p:nvPicPr>
          <p:cNvPr id="205" name="Image" descr="Image"/>
          <p:cNvPicPr>
            <a:picLocks noChangeAspect="1"/>
          </p:cNvPicPr>
          <p:nvPr/>
        </p:nvPicPr>
        <p:blipFill>
          <a:blip r:embed="rId2">
            <a:extLst/>
          </a:blip>
          <a:stretch>
            <a:fillRect/>
          </a:stretch>
        </p:blipFill>
        <p:spPr>
          <a:xfrm>
            <a:off x="660700" y="3008669"/>
            <a:ext cx="6007858" cy="9866351"/>
          </a:xfrm>
          <a:prstGeom prst="rect">
            <a:avLst/>
          </a:prstGeom>
          <a:ln w="12700">
            <a:miter lim="400000"/>
          </a:ln>
        </p:spPr>
      </p:pic>
      <p:pic>
        <p:nvPicPr>
          <p:cNvPr id="206" name="Image" descr="Image"/>
          <p:cNvPicPr>
            <a:picLocks noChangeAspect="1"/>
          </p:cNvPicPr>
          <p:nvPr/>
        </p:nvPicPr>
        <p:blipFill>
          <a:blip r:embed="rId3">
            <a:extLst/>
          </a:blip>
          <a:stretch>
            <a:fillRect/>
          </a:stretch>
        </p:blipFill>
        <p:spPr>
          <a:xfrm>
            <a:off x="7058160" y="2935911"/>
            <a:ext cx="6103841" cy="1001186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Deposit Money"/>
          <p:cNvSpPr txBox="1"/>
          <p:nvPr/>
        </p:nvSpPr>
        <p:spPr>
          <a:xfrm>
            <a:off x="1270000" y="-1303742"/>
            <a:ext cx="21844000" cy="3879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lvl1pPr>
          </a:lstStyle>
          <a:p>
            <a:pPr/>
            <a:r>
              <a:t>Deposit Money</a:t>
            </a:r>
          </a:p>
        </p:txBody>
      </p:sp>
      <p:sp>
        <p:nvSpPr>
          <p:cNvPr id="209" name="To deposit money into your account, you have to insert the amount of money you want to deposit.…"/>
          <p:cNvSpPr txBox="1"/>
          <p:nvPr/>
        </p:nvSpPr>
        <p:spPr>
          <a:xfrm>
            <a:off x="13192546" y="4939906"/>
            <a:ext cx="10314561" cy="53162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024466" indent="-465666" algn="l">
              <a:spcBef>
                <a:spcPts val="4000"/>
              </a:spcBef>
              <a:buClr>
                <a:srgbClr val="000000"/>
              </a:buClr>
              <a:buSzPct val="100000"/>
              <a:buChar char="•"/>
              <a:defRPr sz="4000"/>
            </a:pPr>
            <a:r>
              <a:t>To deposit money into your account, you have to insert the amount of money you want to deposit.</a:t>
            </a:r>
          </a:p>
          <a:p>
            <a:pPr lvl="1" marL="1024466" indent="-465666" algn="l">
              <a:spcBef>
                <a:spcPts val="4000"/>
              </a:spcBef>
              <a:buClr>
                <a:srgbClr val="000000"/>
              </a:buClr>
              <a:buSzPct val="100000"/>
              <a:buChar char="•"/>
              <a:defRPr sz="4000"/>
            </a:pPr>
            <a:r>
              <a:t>After entering the amount, The system will display the updated account information like updated balance and previous balance.</a:t>
            </a:r>
          </a:p>
        </p:txBody>
      </p:sp>
      <p:pic>
        <p:nvPicPr>
          <p:cNvPr id="210" name="Image" descr="Image"/>
          <p:cNvPicPr>
            <a:picLocks noChangeAspect="1"/>
          </p:cNvPicPr>
          <p:nvPr/>
        </p:nvPicPr>
        <p:blipFill>
          <a:blip r:embed="rId2">
            <a:extLst/>
          </a:blip>
          <a:stretch>
            <a:fillRect/>
          </a:stretch>
        </p:blipFill>
        <p:spPr>
          <a:xfrm>
            <a:off x="660700" y="3008669"/>
            <a:ext cx="6007858" cy="9866351"/>
          </a:xfrm>
          <a:prstGeom prst="rect">
            <a:avLst/>
          </a:prstGeom>
          <a:ln w="12700">
            <a:miter lim="400000"/>
          </a:ln>
        </p:spPr>
      </p:pic>
      <p:pic>
        <p:nvPicPr>
          <p:cNvPr id="211" name="Image" descr="Image"/>
          <p:cNvPicPr>
            <a:picLocks noChangeAspect="1"/>
          </p:cNvPicPr>
          <p:nvPr/>
        </p:nvPicPr>
        <p:blipFill>
          <a:blip r:embed="rId3">
            <a:extLst/>
          </a:blip>
          <a:stretch>
            <a:fillRect/>
          </a:stretch>
        </p:blipFill>
        <p:spPr>
          <a:xfrm>
            <a:off x="7129934" y="3090444"/>
            <a:ext cx="5862521" cy="97282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Account…"/>
          <p:cNvSpPr txBox="1"/>
          <p:nvPr/>
        </p:nvSpPr>
        <p:spPr>
          <a:xfrm>
            <a:off x="5598520" y="1966696"/>
            <a:ext cx="21844001" cy="3879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pPr>
            <a:r>
              <a:t>Account </a:t>
            </a:r>
          </a:p>
          <a:p>
            <a: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pPr>
            <a:r>
              <a:t>Information</a:t>
            </a:r>
          </a:p>
        </p:txBody>
      </p:sp>
      <p:sp>
        <p:nvSpPr>
          <p:cNvPr id="214" name="User can also see his account details on the system by selecting the account details button on the option menu.…"/>
          <p:cNvSpPr txBox="1"/>
          <p:nvPr/>
        </p:nvSpPr>
        <p:spPr>
          <a:xfrm>
            <a:off x="11363241" y="6166320"/>
            <a:ext cx="10314560" cy="53162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024466" indent="-465666" algn="l">
              <a:spcBef>
                <a:spcPts val="4000"/>
              </a:spcBef>
              <a:buClr>
                <a:srgbClr val="000000"/>
              </a:buClr>
              <a:buSzPct val="100000"/>
              <a:buChar char="•"/>
              <a:defRPr sz="4000"/>
            </a:pPr>
            <a:r>
              <a:t>User can also see his account details on the system by selecting the account details button on the option menu.</a:t>
            </a:r>
          </a:p>
          <a:p>
            <a:pPr lvl="1" marL="1024466" indent="-465666" algn="l">
              <a:spcBef>
                <a:spcPts val="4000"/>
              </a:spcBef>
              <a:buClr>
                <a:srgbClr val="000000"/>
              </a:buClr>
              <a:buSzPct val="100000"/>
              <a:buChar char="•"/>
              <a:defRPr sz="4000"/>
            </a:pPr>
            <a:r>
              <a:t>User can see information like name, account number, account type, total balance.</a:t>
            </a:r>
          </a:p>
        </p:txBody>
      </p:sp>
      <p:pic>
        <p:nvPicPr>
          <p:cNvPr id="215" name="Image" descr="Image"/>
          <p:cNvPicPr>
            <a:picLocks noChangeAspect="1"/>
          </p:cNvPicPr>
          <p:nvPr/>
        </p:nvPicPr>
        <p:blipFill>
          <a:blip r:embed="rId2">
            <a:extLst/>
          </a:blip>
          <a:stretch>
            <a:fillRect/>
          </a:stretch>
        </p:blipFill>
        <p:spPr>
          <a:xfrm>
            <a:off x="2448845" y="521454"/>
            <a:ext cx="7914421" cy="1267309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Future updates in the project:"/>
          <p:cNvSpPr txBox="1"/>
          <p:nvPr/>
        </p:nvSpPr>
        <p:spPr>
          <a:xfrm>
            <a:off x="1438331" y="-669103"/>
            <a:ext cx="21844001" cy="3879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lvl1pPr>
          </a:lstStyle>
          <a:p>
            <a:pPr/>
            <a:r>
              <a:t>Future updates in the project:</a:t>
            </a:r>
          </a:p>
        </p:txBody>
      </p:sp>
      <p:sp>
        <p:nvSpPr>
          <p:cNvPr id="218" name="Multiple user management: Currently we are managing only one user account, but we will later add multiple user option.…"/>
          <p:cNvSpPr txBox="1"/>
          <p:nvPr/>
        </p:nvSpPr>
        <p:spPr>
          <a:xfrm>
            <a:off x="4452965" y="8969390"/>
            <a:ext cx="15478069" cy="32969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024466" indent="-465666" algn="l">
              <a:spcBef>
                <a:spcPts val="4000"/>
              </a:spcBef>
              <a:buClr>
                <a:srgbClr val="000000"/>
              </a:buClr>
              <a:buSzPct val="100000"/>
              <a:buChar char="•"/>
              <a:defRPr sz="4000"/>
            </a:pPr>
            <a:r>
              <a:t>Multiple user management: Currently we are managing only one user account, but we will later add multiple user option.</a:t>
            </a:r>
          </a:p>
          <a:p>
            <a:pPr lvl="1" marL="1024466" indent="-465666" algn="l">
              <a:spcBef>
                <a:spcPts val="4000"/>
              </a:spcBef>
              <a:buClr>
                <a:srgbClr val="000000"/>
              </a:buClr>
              <a:buSzPct val="100000"/>
              <a:buChar char="•"/>
              <a:defRPr sz="4000"/>
            </a:pPr>
            <a:r>
              <a:t>For special abled person there will be voice control for their ease to use.</a:t>
            </a:r>
          </a:p>
        </p:txBody>
      </p:sp>
      <p:pic>
        <p:nvPicPr>
          <p:cNvPr id="219" name="Image" descr="Image"/>
          <p:cNvPicPr>
            <a:picLocks noChangeAspect="1"/>
          </p:cNvPicPr>
          <p:nvPr/>
        </p:nvPicPr>
        <p:blipFill>
          <a:blip r:embed="rId2">
            <a:extLst/>
          </a:blip>
          <a:stretch>
            <a:fillRect/>
          </a:stretch>
        </p:blipFill>
        <p:spPr>
          <a:xfrm>
            <a:off x="4813438" y="3659516"/>
            <a:ext cx="15670922" cy="4860709"/>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Reference:"/>
          <p:cNvSpPr txBox="1"/>
          <p:nvPr/>
        </p:nvSpPr>
        <p:spPr>
          <a:xfrm>
            <a:off x="1438331" y="-669103"/>
            <a:ext cx="21844001" cy="3879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lvl1pPr>
          </a:lstStyle>
          <a:p>
            <a:pPr/>
            <a:r>
              <a:t>Reference:</a:t>
            </a:r>
          </a:p>
        </p:txBody>
      </p:sp>
      <p:sp>
        <p:nvSpPr>
          <p:cNvPr id="222" name="W3 html tutorials (https://www.w3schools.com/html/)…"/>
          <p:cNvSpPr txBox="1"/>
          <p:nvPr/>
        </p:nvSpPr>
        <p:spPr>
          <a:xfrm>
            <a:off x="3274646" y="3678412"/>
            <a:ext cx="19938379" cy="80594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024466" indent="-465666" algn="l">
              <a:spcBef>
                <a:spcPts val="3000"/>
              </a:spcBef>
              <a:buClr>
                <a:srgbClr val="000000"/>
              </a:buClr>
              <a:buSzPct val="100000"/>
              <a:buChar char="•"/>
              <a:defRPr sz="4000"/>
            </a:pPr>
            <a:r>
              <a:t>W3 html tutorials (https://www.w3schools.com/html/) </a:t>
            </a:r>
          </a:p>
          <a:p>
            <a:pPr lvl="1" marL="1024466" indent="-465666" algn="l">
              <a:spcBef>
                <a:spcPts val="3000"/>
              </a:spcBef>
              <a:buClr>
                <a:srgbClr val="000000"/>
              </a:buClr>
              <a:buSzPct val="100000"/>
              <a:buChar char="•"/>
              <a:defRPr sz="4000"/>
            </a:pPr>
            <a:r>
              <a:t>W3 css tutorials (https://www.w3schools.com/css/default.asp) </a:t>
            </a:r>
          </a:p>
          <a:p>
            <a:pPr lvl="1" marL="1024466" indent="-465666" algn="l">
              <a:spcBef>
                <a:spcPts val="3000"/>
              </a:spcBef>
              <a:buClr>
                <a:srgbClr val="000000"/>
              </a:buClr>
              <a:buSzPct val="100000"/>
              <a:buChar char="•"/>
              <a:defRPr sz="4000"/>
            </a:pPr>
            <a:r>
              <a:t>W3 js tutorials (https://www.w3schools.com/js/default.asp) </a:t>
            </a:r>
          </a:p>
          <a:p>
            <a:pPr lvl="1" marL="1024466" indent="-465666" algn="l">
              <a:spcBef>
                <a:spcPts val="3000"/>
              </a:spcBef>
              <a:buClr>
                <a:srgbClr val="000000"/>
              </a:buClr>
              <a:buSzPct val="100000"/>
              <a:buChar char="•"/>
              <a:defRPr sz="4000"/>
            </a:pPr>
            <a:r>
              <a:t>Learning Web Design, Book by: Jennifer Niederst Robbins, Published by: O’Reilly</a:t>
            </a:r>
          </a:p>
          <a:p>
            <a:pPr lvl="1" marL="1024466" indent="-465666" algn="l">
              <a:spcBef>
                <a:spcPts val="3000"/>
              </a:spcBef>
              <a:buClr>
                <a:srgbClr val="000000"/>
              </a:buClr>
              <a:buSzPct val="100000"/>
              <a:buChar char="•"/>
              <a:defRPr sz="4000"/>
            </a:pPr>
            <a:r>
              <a:t> Web Designing Tutorials on Youtube by CodeWithHarry (https://www.youtube.com/playlist?list=PLu0W_9lII9agiCUZYRsvtGTXdxkzPyItg) </a:t>
            </a:r>
          </a:p>
          <a:p>
            <a:pPr lvl="1" marL="1024466" indent="-465666" algn="l">
              <a:spcBef>
                <a:spcPts val="3000"/>
              </a:spcBef>
              <a:buClr>
                <a:srgbClr val="000000"/>
              </a:buClr>
              <a:buSzPct val="100000"/>
              <a:buChar char="•"/>
              <a:defRPr sz="4000"/>
            </a:pPr>
            <a:r>
              <a:t>ATM machine wikipedia (https://en.wikipedia.org/wiki/Automated_teller_machine)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Thank You"/>
          <p:cNvSpPr txBox="1"/>
          <p:nvPr/>
        </p:nvSpPr>
        <p:spPr>
          <a:xfrm>
            <a:off x="1853624" y="3819676"/>
            <a:ext cx="20676752" cy="51761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965581">
              <a:lnSpc>
                <a:spcPct val="90000"/>
              </a:lnSpc>
              <a:defRPr b="1" spc="-989" sz="31679">
                <a:gradFill flip="none" rotWithShape="1">
                  <a:gsLst>
                    <a:gs pos="0">
                      <a:srgbClr val="00E8FF"/>
                    </a:gs>
                    <a:gs pos="100000">
                      <a:srgbClr val="FF00F7"/>
                    </a:gs>
                  </a:gsLst>
                  <a:lin ang="3967760" scaled="0"/>
                </a:gradFill>
                <a:latin typeface="Arial"/>
                <a:ea typeface="Arial"/>
                <a:cs typeface="Arial"/>
                <a:sym typeface="Aria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roup Members"/>
          <p:cNvSpPr txBox="1"/>
          <p:nvPr>
            <p:ph type="ctrTitle"/>
          </p:nvPr>
        </p:nvSpPr>
        <p:spPr>
          <a:xfrm>
            <a:off x="1270000" y="-894937"/>
            <a:ext cx="21844000" cy="3879454"/>
          </a:xfrm>
          <a:prstGeom prst="rect">
            <a:avLst/>
          </a:prstGeom>
        </p:spPr>
        <p:txBody>
          <a:bodyPr/>
          <a:lstStyle/>
          <a:p>
            <a:pPr/>
            <a:r>
              <a:t>Group Members</a:t>
            </a:r>
          </a:p>
        </p:txBody>
      </p:sp>
      <p:sp>
        <p:nvSpPr>
          <p:cNvPr id="166" name="Under the guidance of: Prof. Murari Krishna Saha"/>
          <p:cNvSpPr txBox="1"/>
          <p:nvPr>
            <p:ph type="body" idx="21"/>
          </p:nvPr>
        </p:nvSpPr>
        <p:spPr>
          <a:xfrm>
            <a:off x="1011556" y="11420130"/>
            <a:ext cx="21844001" cy="694056"/>
          </a:xfrm>
          <a:prstGeom prst="rect">
            <a:avLst/>
          </a:prstGeom>
          <a:extLst>
            <a:ext uri="{C572A759-6A51-4108-AA02-DFA0A04FC94B}">
              <ma14:wrappingTextBoxFlag xmlns:ma14="http://schemas.microsoft.com/office/mac/drawingml/2011/main" val="1"/>
            </a:ext>
          </a:extLst>
        </p:spPr>
        <p:txBody>
          <a:bodyPr/>
          <a:lstStyle/>
          <a:p>
            <a:pPr/>
            <a:r>
              <a:rPr>
                <a:latin typeface="Graphik"/>
                <a:ea typeface="Graphik"/>
                <a:cs typeface="Graphik"/>
                <a:sym typeface="Graphik"/>
              </a:rPr>
              <a:t>Under the guidance of:</a:t>
            </a:r>
            <a:r>
              <a:t> Prof. Murari Krishna Saha</a:t>
            </a:r>
          </a:p>
        </p:txBody>
      </p:sp>
      <p:graphicFrame>
        <p:nvGraphicFramePr>
          <p:cNvPr id="167" name="Table"/>
          <p:cNvGraphicFramePr/>
          <p:nvPr/>
        </p:nvGraphicFramePr>
        <p:xfrm>
          <a:off x="4732816" y="3723730"/>
          <a:ext cx="14414182" cy="676538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7200740"/>
                <a:gridCol w="7200740"/>
              </a:tblGrid>
              <a:tr h="1125446">
                <a:tc>
                  <a:txBody>
                    <a:bodyPr/>
                    <a:lstStyle/>
                    <a:p>
                      <a:pPr defTabSz="914400">
                        <a:tabLst>
                          <a:tab pos="1663700" algn="l"/>
                        </a:tabLst>
                        <a:defRPr b="0" sz="1800"/>
                      </a:pPr>
                      <a:r>
                        <a:rPr b="1" sz="3200">
                          <a:gradFill flip="none" rotWithShape="1">
                            <a:gsLst>
                              <a:gs pos="0">
                                <a:srgbClr val="1E98FD"/>
                              </a:gs>
                              <a:gs pos="100000">
                                <a:srgbClr val="FF00F7"/>
                              </a:gs>
                            </a:gsLst>
                            <a:lin ang="3960000" scaled="0"/>
                          </a:gradFill>
                          <a:latin typeface="Graphik"/>
                          <a:ea typeface="Graphik"/>
                          <a:cs typeface="Graphik"/>
                        </a:rPr>
                        <a:t>Name</a:t>
                      </a:r>
                    </a:p>
                  </a:txBody>
                  <a:tcPr marL="50800" marR="50800" marT="50800" marB="50800" anchor="ctr" anchorCtr="0" horzOverflow="overflow"/>
                </a:tc>
                <a:tc>
                  <a:txBody>
                    <a:bodyPr/>
                    <a:lstStyle/>
                    <a:p>
                      <a:pPr defTabSz="914400">
                        <a:tabLst>
                          <a:tab pos="1663700" algn="l"/>
                        </a:tabLst>
                        <a:defRPr b="0" sz="1800"/>
                      </a:pPr>
                      <a:r>
                        <a:rPr b="1" sz="3200">
                          <a:gradFill flip="none" rotWithShape="1">
                            <a:gsLst>
                              <a:gs pos="0">
                                <a:srgbClr val="1E98FD"/>
                              </a:gs>
                              <a:gs pos="100000">
                                <a:srgbClr val="FF00F7"/>
                              </a:gs>
                            </a:gsLst>
                            <a:lin ang="3960000" scaled="0"/>
                          </a:gradFill>
                          <a:latin typeface="Graphik"/>
                          <a:ea typeface="Graphik"/>
                          <a:cs typeface="Graphik"/>
                        </a:rPr>
                        <a:t>Roll No.</a:t>
                      </a:r>
                    </a:p>
                  </a:txBody>
                  <a:tcPr marL="50800" marR="50800" marT="50800" marB="50800" anchor="ctr" anchorCtr="0" horzOverflow="overflow"/>
                </a:tc>
              </a:tr>
              <a:tr h="1125446">
                <a:tc>
                  <a:txBody>
                    <a:bodyPr/>
                    <a:lstStyle/>
                    <a:p>
                      <a:pPr defTabSz="914400">
                        <a:tabLst>
                          <a:tab pos="1663700" algn="l"/>
                        </a:tabLst>
                        <a:defRPr b="0" sz="1800"/>
                      </a:pPr>
                      <a:r>
                        <a:rPr sz="3200">
                          <a:latin typeface="Graphik"/>
                          <a:ea typeface="Graphik"/>
                          <a:cs typeface="Graphik"/>
                        </a:rPr>
                        <a:t>Jayprakash Mahto</a:t>
                      </a:r>
                    </a:p>
                  </a:txBody>
                  <a:tcPr marL="50800" marR="50800" marT="50800" marB="50800" anchor="ctr" anchorCtr="0" horzOverflow="overflow"/>
                </a:tc>
                <a:tc>
                  <a:txBody>
                    <a:bodyPr/>
                    <a:lstStyle/>
                    <a:p>
                      <a:pPr defTabSz="914400">
                        <a:defRPr sz="1800"/>
                      </a:pPr>
                      <a:r>
                        <a:rPr sz="3200"/>
                        <a:t>CSE/086/20</a:t>
                      </a:r>
                    </a:p>
                  </a:txBody>
                  <a:tcPr marL="50800" marR="50800" marT="50800" marB="50800" anchor="ctr" anchorCtr="0" horzOverflow="overflow"/>
                </a:tc>
              </a:tr>
              <a:tr h="1125446">
                <a:tc>
                  <a:txBody>
                    <a:bodyPr/>
                    <a:lstStyle/>
                    <a:p>
                      <a:pPr defTabSz="914400">
                        <a:tabLst>
                          <a:tab pos="1663700" algn="l"/>
                        </a:tabLst>
                        <a:defRPr b="0" sz="1800"/>
                      </a:pPr>
                      <a:r>
                        <a:rPr sz="3200">
                          <a:latin typeface="Graphik"/>
                          <a:ea typeface="Graphik"/>
                          <a:cs typeface="Graphik"/>
                        </a:rPr>
                        <a:t>Vishal Sharma</a:t>
                      </a:r>
                    </a:p>
                  </a:txBody>
                  <a:tcPr marL="50800" marR="50800" marT="50800" marB="50800" anchor="ctr" anchorCtr="0" horzOverflow="overflow"/>
                </a:tc>
                <a:tc>
                  <a:txBody>
                    <a:bodyPr/>
                    <a:lstStyle/>
                    <a:p>
                      <a:pPr defTabSz="914400">
                        <a:tabLst>
                          <a:tab pos="1663700" algn="l"/>
                        </a:tabLst>
                        <a:defRPr sz="1800"/>
                      </a:pPr>
                      <a:r>
                        <a:rPr sz="3200"/>
                        <a:t>CSE/092/20</a:t>
                      </a:r>
                    </a:p>
                  </a:txBody>
                  <a:tcPr marL="50800" marR="50800" marT="50800" marB="50800" anchor="ctr" anchorCtr="0" horzOverflow="overflow"/>
                </a:tc>
              </a:tr>
              <a:tr h="1125446">
                <a:tc>
                  <a:txBody>
                    <a:bodyPr/>
                    <a:lstStyle/>
                    <a:p>
                      <a:pPr defTabSz="914400">
                        <a:tabLst>
                          <a:tab pos="1663700" algn="l"/>
                        </a:tabLst>
                        <a:defRPr b="0" sz="1800"/>
                      </a:pPr>
                      <a:r>
                        <a:rPr sz="3200">
                          <a:latin typeface="Graphik"/>
                          <a:ea typeface="Graphik"/>
                          <a:cs typeface="Graphik"/>
                        </a:rPr>
                        <a:t>Raj Pandey</a:t>
                      </a:r>
                    </a:p>
                  </a:txBody>
                  <a:tcPr marL="50800" marR="50800" marT="50800" marB="50800" anchor="ctr" anchorCtr="0" horzOverflow="overflow"/>
                </a:tc>
                <a:tc>
                  <a:txBody>
                    <a:bodyPr/>
                    <a:lstStyle/>
                    <a:p>
                      <a:pPr defTabSz="914400">
                        <a:tabLst>
                          <a:tab pos="1663700" algn="l"/>
                        </a:tabLst>
                        <a:defRPr sz="1800"/>
                      </a:pPr>
                      <a:r>
                        <a:rPr sz="3200"/>
                        <a:t>CSE/074/20</a:t>
                      </a:r>
                    </a:p>
                  </a:txBody>
                  <a:tcPr marL="50800" marR="50800" marT="50800" marB="50800" anchor="ctr" anchorCtr="0" horzOverflow="overflow"/>
                </a:tc>
              </a:tr>
              <a:tr h="1125446">
                <a:tc>
                  <a:txBody>
                    <a:bodyPr/>
                    <a:lstStyle/>
                    <a:p>
                      <a:pPr defTabSz="914400">
                        <a:tabLst>
                          <a:tab pos="1663700" algn="l"/>
                        </a:tabLst>
                        <a:defRPr b="0" sz="1800"/>
                      </a:pPr>
                      <a:r>
                        <a:rPr sz="3200">
                          <a:latin typeface="Graphik"/>
                          <a:ea typeface="Graphik"/>
                          <a:cs typeface="Graphik"/>
                        </a:rPr>
                        <a:t> Vikash Mundari</a:t>
                      </a:r>
                    </a:p>
                  </a:txBody>
                  <a:tcPr marL="50800" marR="50800" marT="50800" marB="50800" anchor="ctr" anchorCtr="0" horzOverflow="overflow"/>
                </a:tc>
                <a:tc>
                  <a:txBody>
                    <a:bodyPr/>
                    <a:lstStyle/>
                    <a:p>
                      <a:pPr defTabSz="914400">
                        <a:tabLst>
                          <a:tab pos="1663700" algn="l"/>
                        </a:tabLst>
                        <a:defRPr sz="1800"/>
                      </a:pPr>
                      <a:r>
                        <a:rPr sz="3200"/>
                        <a:t>CSE/076/20</a:t>
                      </a:r>
                    </a:p>
                  </a:txBody>
                  <a:tcPr marL="50800" marR="50800" marT="50800" marB="50800" anchor="ctr" anchorCtr="0" horzOverflow="overflow"/>
                </a:tc>
              </a:tr>
              <a:tr h="1125446">
                <a:tc>
                  <a:txBody>
                    <a:bodyPr/>
                    <a:lstStyle/>
                    <a:p>
                      <a:pPr defTabSz="914400">
                        <a:tabLst>
                          <a:tab pos="1663700" algn="l"/>
                        </a:tabLst>
                        <a:defRPr b="0" sz="1800"/>
                      </a:pPr>
                      <a:r>
                        <a:rPr sz="3200">
                          <a:latin typeface="Graphik"/>
                          <a:ea typeface="Graphik"/>
                          <a:cs typeface="Graphik"/>
                        </a:rPr>
                        <a:t>Anand Kumar Shaw</a:t>
                      </a:r>
                    </a:p>
                  </a:txBody>
                  <a:tcPr marL="50800" marR="50800" marT="50800" marB="50800" anchor="ctr" anchorCtr="0" horzOverflow="overflow"/>
                </a:tc>
                <a:tc>
                  <a:txBody>
                    <a:bodyPr/>
                    <a:lstStyle/>
                    <a:p>
                      <a:pPr defTabSz="914400">
                        <a:tabLst>
                          <a:tab pos="1663700" algn="l"/>
                        </a:tabLst>
                        <a:defRPr sz="1800"/>
                      </a:pPr>
                      <a:r>
                        <a:rPr sz="3200"/>
                        <a:t>CSE/112/20</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Index"/>
          <p:cNvSpPr txBox="1"/>
          <p:nvPr>
            <p:ph type="ctrTitle"/>
          </p:nvPr>
        </p:nvSpPr>
        <p:spPr>
          <a:xfrm>
            <a:off x="1270000" y="-894937"/>
            <a:ext cx="21844000" cy="3879454"/>
          </a:xfrm>
          <a:prstGeom prst="rect">
            <a:avLst/>
          </a:prstGeom>
        </p:spPr>
        <p:txBody>
          <a:bodyPr/>
          <a:lstStyle/>
          <a:p>
            <a:pPr/>
            <a:r>
              <a:t>Index</a:t>
            </a:r>
          </a:p>
        </p:txBody>
      </p:sp>
      <p:graphicFrame>
        <p:nvGraphicFramePr>
          <p:cNvPr id="170" name="Table"/>
          <p:cNvGraphicFramePr/>
          <p:nvPr/>
        </p:nvGraphicFramePr>
        <p:xfrm>
          <a:off x="4732816" y="3723730"/>
          <a:ext cx="14414182" cy="676538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7200740"/>
                <a:gridCol w="7200740"/>
              </a:tblGrid>
              <a:tr h="844085">
                <a:tc>
                  <a:txBody>
                    <a:bodyPr/>
                    <a:lstStyle/>
                    <a:p>
                      <a:pPr defTabSz="914400">
                        <a:tabLst>
                          <a:tab pos="1663700" algn="l"/>
                        </a:tabLst>
                        <a:defRPr b="0" sz="1800"/>
                      </a:pPr>
                      <a:r>
                        <a:rPr b="1" sz="3200">
                          <a:gradFill flip="none" rotWithShape="1">
                            <a:gsLst>
                              <a:gs pos="0">
                                <a:srgbClr val="1E98FD"/>
                              </a:gs>
                              <a:gs pos="100000">
                                <a:srgbClr val="FF00F7"/>
                              </a:gs>
                            </a:gsLst>
                            <a:lin ang="3960000" scaled="0"/>
                          </a:gradFill>
                          <a:latin typeface="Graphik"/>
                          <a:ea typeface="Graphik"/>
                          <a:cs typeface="Graphik"/>
                        </a:rPr>
                        <a:t>Title</a:t>
                      </a:r>
                    </a:p>
                  </a:txBody>
                  <a:tcPr marL="50800" marR="50800" marT="50800" marB="50800" anchor="ctr" anchorCtr="0" horzOverflow="overflow"/>
                </a:tc>
                <a:tc>
                  <a:txBody>
                    <a:bodyPr/>
                    <a:lstStyle/>
                    <a:p>
                      <a:pPr defTabSz="914400">
                        <a:tabLst>
                          <a:tab pos="1663700" algn="l"/>
                        </a:tabLst>
                        <a:defRPr b="0" sz="1800"/>
                      </a:pPr>
                      <a:r>
                        <a:rPr b="1" sz="3200">
                          <a:gradFill flip="none" rotWithShape="1">
                            <a:gsLst>
                              <a:gs pos="0">
                                <a:srgbClr val="1E98FD"/>
                              </a:gs>
                              <a:gs pos="100000">
                                <a:srgbClr val="FF00F7"/>
                              </a:gs>
                            </a:gsLst>
                            <a:lin ang="3960000" scaled="0"/>
                          </a:gradFill>
                          <a:latin typeface="Graphik"/>
                          <a:ea typeface="Graphik"/>
                          <a:cs typeface="Graphik"/>
                        </a:rPr>
                        <a:t>Page No.</a:t>
                      </a:r>
                    </a:p>
                  </a:txBody>
                  <a:tcPr marL="50800" marR="50800" marT="50800" marB="50800" anchor="ctr" anchorCtr="0" horzOverflow="overflow"/>
                </a:tc>
              </a:tr>
              <a:tr h="844085">
                <a:tc>
                  <a:txBody>
                    <a:bodyPr/>
                    <a:lstStyle/>
                    <a:p>
                      <a:pPr defTabSz="914400">
                        <a:tabLst>
                          <a:tab pos="1663700" algn="l"/>
                        </a:tabLst>
                        <a:defRPr b="0" sz="1800"/>
                      </a:pPr>
                      <a:r>
                        <a:rPr sz="3200">
                          <a:latin typeface="Graphik Medium"/>
                          <a:ea typeface="Graphik Medium"/>
                          <a:cs typeface="Graphik Medium"/>
                          <a:sym typeface="Graphik Medium"/>
                        </a:rPr>
                        <a:t>Introduction</a:t>
                      </a:r>
                    </a:p>
                  </a:txBody>
                  <a:tcPr marL="50800" marR="50800" marT="50800" marB="50800" anchor="ctr" anchorCtr="0" horzOverflow="overflow"/>
                </a:tc>
                <a:tc>
                  <a:txBody>
                    <a:bodyPr/>
                    <a:lstStyle/>
                    <a:p>
                      <a:pPr defTabSz="914400">
                        <a:defRPr sz="1800"/>
                      </a:pPr>
                      <a:r>
                        <a:rPr sz="3200"/>
                        <a:t>4</a:t>
                      </a:r>
                    </a:p>
                  </a:txBody>
                  <a:tcPr marL="50800" marR="50800" marT="50800" marB="50800" anchor="ctr" anchorCtr="0" horzOverflow="overflow"/>
                </a:tc>
              </a:tr>
              <a:tr h="844085">
                <a:tc>
                  <a:txBody>
                    <a:bodyPr/>
                    <a:lstStyle/>
                    <a:p>
                      <a:pPr defTabSz="914400">
                        <a:tabLst>
                          <a:tab pos="1663700" algn="l"/>
                        </a:tabLst>
                        <a:defRPr b="0" sz="1800"/>
                      </a:pPr>
                      <a:r>
                        <a:rPr sz="3200">
                          <a:latin typeface="Graphik Medium"/>
                          <a:ea typeface="Graphik Medium"/>
                          <a:cs typeface="Graphik Medium"/>
                          <a:sym typeface="Graphik Medium"/>
                        </a:rPr>
                        <a:t>Uses of an ATM</a:t>
                      </a:r>
                    </a:p>
                  </a:txBody>
                  <a:tcPr marL="50800" marR="50800" marT="50800" marB="50800" anchor="ctr" anchorCtr="0" horzOverflow="overflow"/>
                </a:tc>
                <a:tc>
                  <a:txBody>
                    <a:bodyPr/>
                    <a:lstStyle/>
                    <a:p>
                      <a:pPr defTabSz="914400">
                        <a:tabLst>
                          <a:tab pos="1663700" algn="l"/>
                        </a:tabLst>
                        <a:defRPr sz="1800"/>
                      </a:pPr>
                      <a:r>
                        <a:rPr sz="3200"/>
                        <a:t>5</a:t>
                      </a:r>
                    </a:p>
                  </a:txBody>
                  <a:tcPr marL="50800" marR="50800" marT="50800" marB="50800" anchor="ctr" anchorCtr="0" horzOverflow="overflow"/>
                </a:tc>
              </a:tr>
              <a:tr h="844085">
                <a:tc>
                  <a:txBody>
                    <a:bodyPr/>
                    <a:lstStyle/>
                    <a:p>
                      <a:pPr defTabSz="914400">
                        <a:tabLst>
                          <a:tab pos="1663700" algn="l"/>
                        </a:tabLst>
                        <a:defRPr b="0" sz="1800"/>
                      </a:pPr>
                      <a:r>
                        <a:rPr sz="3200">
                          <a:latin typeface="Graphik Medium"/>
                          <a:ea typeface="Graphik Medium"/>
                          <a:cs typeface="Graphik Medium"/>
                          <a:sym typeface="Graphik Medium"/>
                        </a:rPr>
                        <a:t>Pros &amp; Cons of an ATM</a:t>
                      </a:r>
                    </a:p>
                  </a:txBody>
                  <a:tcPr marL="50800" marR="50800" marT="50800" marB="50800" anchor="ctr" anchorCtr="0" horzOverflow="overflow"/>
                </a:tc>
                <a:tc>
                  <a:txBody>
                    <a:bodyPr/>
                    <a:lstStyle/>
                    <a:p>
                      <a:pPr defTabSz="914400">
                        <a:tabLst>
                          <a:tab pos="1663700" algn="l"/>
                        </a:tabLst>
                        <a:defRPr sz="1800"/>
                      </a:pPr>
                      <a:r>
                        <a:rPr sz="3200"/>
                        <a:t>6</a:t>
                      </a:r>
                    </a:p>
                  </a:txBody>
                  <a:tcPr marL="50800" marR="50800" marT="50800" marB="50800" anchor="ctr" anchorCtr="0" horzOverflow="overflow"/>
                </a:tc>
              </a:tr>
              <a:tr h="844085">
                <a:tc>
                  <a:txBody>
                    <a:bodyPr/>
                    <a:lstStyle/>
                    <a:p>
                      <a:pPr defTabSz="914400">
                        <a:tabLst>
                          <a:tab pos="1663700" algn="l"/>
                        </a:tabLst>
                        <a:defRPr b="0" sz="1800"/>
                      </a:pPr>
                      <a:r>
                        <a:rPr sz="3200">
                          <a:latin typeface="Graphik Medium"/>
                          <a:ea typeface="Graphik Medium"/>
                          <a:cs typeface="Graphik Medium"/>
                          <a:sym typeface="Graphik Medium"/>
                        </a:rPr>
                        <a:t>Project Introduction</a:t>
                      </a:r>
                    </a:p>
                  </a:txBody>
                  <a:tcPr marL="50800" marR="50800" marT="50800" marB="50800" anchor="ctr" anchorCtr="0" horzOverflow="overflow"/>
                </a:tc>
                <a:tc>
                  <a:txBody>
                    <a:bodyPr/>
                    <a:lstStyle/>
                    <a:p>
                      <a:pPr defTabSz="914400">
                        <a:tabLst>
                          <a:tab pos="1663700" algn="l"/>
                        </a:tabLst>
                        <a:defRPr sz="1800"/>
                      </a:pPr>
                      <a:r>
                        <a:rPr sz="3200"/>
                        <a:t>7</a:t>
                      </a:r>
                    </a:p>
                  </a:txBody>
                  <a:tcPr marL="50800" marR="50800" marT="50800" marB="50800" anchor="ctr" anchorCtr="0" horzOverflow="overflow"/>
                </a:tc>
              </a:tr>
              <a:tr h="844085">
                <a:tc>
                  <a:txBody>
                    <a:bodyPr/>
                    <a:lstStyle/>
                    <a:p>
                      <a:pPr defTabSz="914400">
                        <a:tabLst>
                          <a:tab pos="1663700" algn="l"/>
                        </a:tabLst>
                        <a:defRPr b="0" sz="1800"/>
                      </a:pPr>
                      <a:r>
                        <a:rPr sz="3200">
                          <a:latin typeface="Graphik Medium"/>
                          <a:ea typeface="Graphik Medium"/>
                          <a:cs typeface="Graphik Medium"/>
                          <a:sym typeface="Graphik Medium"/>
                        </a:rPr>
                        <a:t>Technologies used</a:t>
                      </a:r>
                    </a:p>
                  </a:txBody>
                  <a:tcPr marL="50800" marR="50800" marT="50800" marB="50800" anchor="ctr" anchorCtr="0" horzOverflow="overflow"/>
                </a:tc>
                <a:tc>
                  <a:txBody>
                    <a:bodyPr/>
                    <a:lstStyle/>
                    <a:p>
                      <a:pPr defTabSz="914400">
                        <a:tabLst>
                          <a:tab pos="1663700" algn="l"/>
                        </a:tabLst>
                        <a:defRPr sz="1800"/>
                      </a:pPr>
                      <a:r>
                        <a:rPr sz="3200"/>
                        <a:t>8</a:t>
                      </a:r>
                    </a:p>
                  </a:txBody>
                  <a:tcPr marL="50800" marR="50800" marT="50800" marB="50800" anchor="ctr" anchorCtr="0" horzOverflow="overflow"/>
                </a:tc>
              </a:tr>
              <a:tr h="844085">
                <a:tc>
                  <a:txBody>
                    <a:bodyPr/>
                    <a:lstStyle/>
                    <a:p>
                      <a:pPr defTabSz="914400">
                        <a:tabLst>
                          <a:tab pos="1663700" algn="l"/>
                        </a:tabLst>
                        <a:defRPr b="0" sz="1800"/>
                      </a:pPr>
                      <a:r>
                        <a:rPr sz="3200">
                          <a:latin typeface="Graphik Medium"/>
                          <a:ea typeface="Graphik Medium"/>
                          <a:cs typeface="Graphik Medium"/>
                          <a:sym typeface="Graphik Medium"/>
                        </a:rPr>
                        <a:t>Different Functions of the project
</a:t>
                      </a:r>
                    </a:p>
                  </a:txBody>
                  <a:tcPr marL="50800" marR="50800" marT="50800" marB="50800" anchor="ctr" anchorCtr="0" horzOverflow="overflow"/>
                </a:tc>
                <a:tc>
                  <a:txBody>
                    <a:bodyPr/>
                    <a:lstStyle/>
                    <a:p>
                      <a:pPr defTabSz="914400">
                        <a:tabLst>
                          <a:tab pos="1663700" algn="l"/>
                        </a:tabLst>
                        <a:defRPr sz="1800"/>
                      </a:pPr>
                      <a:r>
                        <a:rPr sz="3200"/>
                        <a:t>9-14</a:t>
                      </a:r>
                    </a:p>
                  </a:txBody>
                  <a:tcPr marL="50800" marR="50800" marT="50800" marB="50800" anchor="ctr" anchorCtr="0" horzOverflow="overflow"/>
                </a:tc>
              </a:tr>
              <a:tr h="844085">
                <a:tc>
                  <a:txBody>
                    <a:bodyPr/>
                    <a:lstStyle/>
                    <a:p>
                      <a:pPr defTabSz="914400">
                        <a:tabLst>
                          <a:tab pos="1663700" algn="l"/>
                        </a:tabLst>
                        <a:defRPr b="0" sz="1800"/>
                      </a:pPr>
                      <a:r>
                        <a:rPr sz="3200">
                          <a:latin typeface="Graphik Medium"/>
                          <a:ea typeface="Graphik Medium"/>
                          <a:cs typeface="Graphik Medium"/>
                          <a:sym typeface="Graphik Medium"/>
                        </a:rPr>
                        <a:t>Furture updates in the project</a:t>
                      </a:r>
                    </a:p>
                  </a:txBody>
                  <a:tcPr marL="50800" marR="50800" marT="50800" marB="50800" anchor="ctr" anchorCtr="0" horzOverflow="overflow"/>
                </a:tc>
                <a:tc>
                  <a:txBody>
                    <a:bodyPr/>
                    <a:lstStyle/>
                    <a:p>
                      <a:pPr defTabSz="914400">
                        <a:tabLst>
                          <a:tab pos="1663700" algn="l"/>
                        </a:tabLst>
                        <a:defRPr sz="1800"/>
                      </a:pPr>
                      <a:r>
                        <a:rPr sz="3200"/>
                        <a:t>15</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Introduction"/>
          <p:cNvSpPr txBox="1"/>
          <p:nvPr/>
        </p:nvSpPr>
        <p:spPr>
          <a:xfrm>
            <a:off x="933337" y="-798748"/>
            <a:ext cx="21844001" cy="3879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lvl1pPr>
          </a:lstStyle>
          <a:p>
            <a:pPr/>
            <a:r>
              <a:t>Introduction</a:t>
            </a:r>
          </a:p>
        </p:txBody>
      </p:sp>
      <p:sp>
        <p:nvSpPr>
          <p:cNvPr id="173" name="An ATM stands for automated teller machine, is a specialized computer that makes it convenient to manage a bank account holder’s funds.…"/>
          <p:cNvSpPr txBox="1"/>
          <p:nvPr/>
        </p:nvSpPr>
        <p:spPr>
          <a:xfrm>
            <a:off x="1343626" y="3497247"/>
            <a:ext cx="11592921" cy="85166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024466" indent="-465666" algn="l">
              <a:spcBef>
                <a:spcPts val="4000"/>
              </a:spcBef>
              <a:buClr>
                <a:srgbClr val="000000"/>
              </a:buClr>
              <a:buSzPct val="100000"/>
              <a:buChar char="•"/>
              <a:defRPr sz="4000"/>
            </a:pPr>
            <a:r>
              <a:t>An ATM stands for </a:t>
            </a:r>
            <a:r>
              <a:rPr>
                <a:latin typeface="Graphik Medium"/>
                <a:ea typeface="Graphik Medium"/>
                <a:cs typeface="Graphik Medium"/>
                <a:sym typeface="Graphik Medium"/>
              </a:rPr>
              <a:t>automated teller machine</a:t>
            </a:r>
            <a:r>
              <a:t>, is a specialized computer that makes it </a:t>
            </a:r>
            <a:r>
              <a:rPr>
                <a:latin typeface="Graphik Medium"/>
                <a:ea typeface="Graphik Medium"/>
                <a:cs typeface="Graphik Medium"/>
                <a:sym typeface="Graphik Medium"/>
              </a:rPr>
              <a:t>convenient to manage a bank account</a:t>
            </a:r>
            <a:r>
              <a:t> holder’s funds. </a:t>
            </a:r>
          </a:p>
          <a:p>
            <a:pPr lvl="1" marL="1024466" indent="-465666" algn="l">
              <a:spcBef>
                <a:spcPts val="4000"/>
              </a:spcBef>
              <a:buClr>
                <a:srgbClr val="000000"/>
              </a:buClr>
              <a:buSzPct val="100000"/>
              <a:buChar char="•"/>
              <a:defRPr sz="4000"/>
            </a:pPr>
            <a:r>
              <a:t>It allows a person to </a:t>
            </a:r>
            <a:r>
              <a:rPr>
                <a:latin typeface="Graphik Medium"/>
                <a:ea typeface="Graphik Medium"/>
                <a:cs typeface="Graphik Medium"/>
                <a:sym typeface="Graphik Medium"/>
              </a:rPr>
              <a:t>check account balances, withdraw or deposit money</a:t>
            </a:r>
            <a:r>
              <a:t>, print a statement of account activities or transactions.</a:t>
            </a:r>
          </a:p>
          <a:p>
            <a:pPr lvl="1" marL="1024466" indent="-465666" algn="l">
              <a:spcBef>
                <a:spcPts val="4000"/>
              </a:spcBef>
              <a:buClr>
                <a:srgbClr val="000000"/>
              </a:buClr>
              <a:buSzPct val="100000"/>
              <a:buChar char="•"/>
              <a:defRPr sz="4000"/>
            </a:pPr>
            <a:r>
              <a:t>ATMs were first used in </a:t>
            </a:r>
            <a:r>
              <a:rPr>
                <a:latin typeface="Graphik Medium"/>
                <a:ea typeface="Graphik Medium"/>
                <a:cs typeface="Graphik Medium"/>
                <a:sym typeface="Graphik Medium"/>
              </a:rPr>
              <a:t>London in 1967</a:t>
            </a:r>
            <a:r>
              <a:t>, and after 50 years, these machines can be found </a:t>
            </a:r>
            <a:r>
              <a:rPr>
                <a:latin typeface="Graphik Medium"/>
                <a:ea typeface="Graphik Medium"/>
                <a:cs typeface="Graphik Medium"/>
                <a:sym typeface="Graphik Medium"/>
              </a:rPr>
              <a:t>nationwide</a:t>
            </a:r>
            <a:r>
              <a:t>.</a:t>
            </a:r>
          </a:p>
        </p:txBody>
      </p:sp>
      <p:pic>
        <p:nvPicPr>
          <p:cNvPr id="174" name="Image" descr="Image"/>
          <p:cNvPicPr>
            <a:picLocks noChangeAspect="1"/>
          </p:cNvPicPr>
          <p:nvPr/>
        </p:nvPicPr>
        <p:blipFill>
          <a:blip r:embed="rId2">
            <a:extLst/>
          </a:blip>
          <a:srcRect l="0" t="0" r="0" b="8048"/>
          <a:stretch>
            <a:fillRect/>
          </a:stretch>
        </p:blipFill>
        <p:spPr>
          <a:xfrm>
            <a:off x="13441559" y="2973716"/>
            <a:ext cx="9253942" cy="917883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Uses of an ATM"/>
          <p:cNvSpPr txBox="1"/>
          <p:nvPr/>
        </p:nvSpPr>
        <p:spPr>
          <a:xfrm>
            <a:off x="933337" y="-798748"/>
            <a:ext cx="21844001" cy="3879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lvl1pPr>
          </a:lstStyle>
          <a:p>
            <a:pPr/>
            <a:r>
              <a:t>Uses of an ATM</a:t>
            </a:r>
          </a:p>
        </p:txBody>
      </p:sp>
      <p:sp>
        <p:nvSpPr>
          <p:cNvPr id="177" name="Check balance: A person can cheque his bank balance without going to bank and standing on queue. This can save  time of the person.…"/>
          <p:cNvSpPr txBox="1"/>
          <p:nvPr/>
        </p:nvSpPr>
        <p:spPr>
          <a:xfrm>
            <a:off x="1343626" y="3833797"/>
            <a:ext cx="11592921" cy="78435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024466" indent="-465666" algn="l">
              <a:spcBef>
                <a:spcPts val="4000"/>
              </a:spcBef>
              <a:buClr>
                <a:srgbClr val="000000"/>
              </a:buClr>
              <a:buSzPct val="100000"/>
              <a:buChar char="•"/>
              <a:defRPr sz="4000"/>
            </a:pPr>
            <a:r>
              <a:rPr>
                <a:latin typeface="Graphik Medium"/>
                <a:ea typeface="Graphik Medium"/>
                <a:cs typeface="Graphik Medium"/>
                <a:sym typeface="Graphik Medium"/>
              </a:rPr>
              <a:t>Check balance: </a:t>
            </a:r>
            <a:r>
              <a:t>A person can cheque his bank balance without going to bank and standing on queue. This can save  time of the person.</a:t>
            </a:r>
          </a:p>
          <a:p>
            <a:pPr lvl="1" marL="1024466" indent="-465666" algn="l">
              <a:spcBef>
                <a:spcPts val="4000"/>
              </a:spcBef>
              <a:buClr>
                <a:srgbClr val="000000"/>
              </a:buClr>
              <a:buSzPct val="100000"/>
              <a:buChar char="•"/>
              <a:defRPr sz="4000"/>
            </a:pPr>
            <a:r>
              <a:rPr>
                <a:latin typeface="Graphik Medium"/>
                <a:ea typeface="Graphik Medium"/>
                <a:cs typeface="Graphik Medium"/>
                <a:sym typeface="Graphik Medium"/>
              </a:rPr>
              <a:t>Withdraw money: </a:t>
            </a:r>
            <a:r>
              <a:t>A person can withdraw money from his bank account from anywhere around the world. </a:t>
            </a:r>
          </a:p>
          <a:p>
            <a:pPr lvl="1" marL="1024466" indent="-465666" algn="l">
              <a:spcBef>
                <a:spcPts val="4000"/>
              </a:spcBef>
              <a:buClr>
                <a:srgbClr val="000000"/>
              </a:buClr>
              <a:buSzPct val="100000"/>
              <a:buChar char="•"/>
              <a:defRPr sz="4000"/>
            </a:pPr>
            <a:r>
              <a:rPr>
                <a:latin typeface="Graphik Medium"/>
                <a:ea typeface="Graphik Medium"/>
                <a:cs typeface="Graphik Medium"/>
                <a:sym typeface="Graphik Medium"/>
              </a:rPr>
              <a:t>Deposit money: </a:t>
            </a:r>
            <a:r>
              <a:t>A person can also deposit his savings in the atm without going to bank.</a:t>
            </a:r>
          </a:p>
        </p:txBody>
      </p:sp>
      <p:pic>
        <p:nvPicPr>
          <p:cNvPr id="178" name="Image" descr="Image"/>
          <p:cNvPicPr>
            <a:picLocks noChangeAspect="1"/>
          </p:cNvPicPr>
          <p:nvPr/>
        </p:nvPicPr>
        <p:blipFill>
          <a:blip r:embed="rId2">
            <a:extLst/>
          </a:blip>
          <a:stretch>
            <a:fillRect/>
          </a:stretch>
        </p:blipFill>
        <p:spPr>
          <a:xfrm>
            <a:off x="12898911" y="4679527"/>
            <a:ext cx="10864128" cy="568556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Pros &amp; Cons of ATM"/>
          <p:cNvSpPr txBox="1"/>
          <p:nvPr/>
        </p:nvSpPr>
        <p:spPr>
          <a:xfrm>
            <a:off x="933337" y="-798748"/>
            <a:ext cx="21844001" cy="3879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lvl1pPr>
          </a:lstStyle>
          <a:p>
            <a:pPr/>
            <a:r>
              <a:t>Pros &amp; Cons of ATM</a:t>
            </a:r>
          </a:p>
        </p:txBody>
      </p:sp>
      <p:graphicFrame>
        <p:nvGraphicFramePr>
          <p:cNvPr id="181" name="Table"/>
          <p:cNvGraphicFramePr/>
          <p:nvPr/>
        </p:nvGraphicFramePr>
        <p:xfrm>
          <a:off x="3459356" y="4037243"/>
          <a:ext cx="16804662" cy="843280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8395981"/>
                <a:gridCol w="8395981"/>
              </a:tblGrid>
              <a:tr h="1684020">
                <a:tc>
                  <a:txBody>
                    <a:bodyPr/>
                    <a:lstStyle/>
                    <a:p>
                      <a:pPr defTabSz="914400">
                        <a:tabLst>
                          <a:tab pos="1663700" algn="l"/>
                        </a:tabLst>
                        <a:defRPr b="0" sz="1800"/>
                      </a:pPr>
                      <a:r>
                        <a:rPr sz="3200">
                          <a:sym typeface="Graphik Semibold"/>
                        </a:rPr>
                        <a:t>Advantages</a:t>
                      </a:r>
                    </a:p>
                  </a:txBody>
                  <a:tcPr marL="50800" marR="50800" marT="50800" marB="50800" anchor="ctr" anchorCtr="0" horzOverflow="overflow"/>
                </a:tc>
                <a:tc>
                  <a:txBody>
                    <a:bodyPr/>
                    <a:lstStyle/>
                    <a:p>
                      <a:pPr defTabSz="914400">
                        <a:tabLst>
                          <a:tab pos="1663700" algn="l"/>
                        </a:tabLst>
                        <a:defRPr b="0" sz="1800"/>
                      </a:pPr>
                      <a:r>
                        <a:rPr sz="3200">
                          <a:sym typeface="Graphik Semibold"/>
                        </a:rPr>
                        <a:t>Disadvantages</a:t>
                      </a:r>
                    </a:p>
                  </a:txBody>
                  <a:tcPr marL="50800" marR="50800" marT="50800" marB="50800" anchor="ctr" anchorCtr="0" horzOverflow="overflow"/>
                </a:tc>
              </a:tr>
              <a:tr h="1684020">
                <a:tc>
                  <a:txBody>
                    <a:bodyPr/>
                    <a:lstStyle/>
                    <a:p>
                      <a:pPr defTabSz="914400">
                        <a:tabLst>
                          <a:tab pos="1663700" algn="l"/>
                        </a:tabLst>
                        <a:defRPr b="0" sz="1800"/>
                      </a:pPr>
                      <a:r>
                        <a:rPr sz="3200">
                          <a:latin typeface="Graphik"/>
                          <a:ea typeface="Graphik"/>
                          <a:cs typeface="Graphik"/>
                        </a:rPr>
                        <a:t>Less time, effort required</a:t>
                      </a:r>
                    </a:p>
                  </a:txBody>
                  <a:tcPr marL="50800" marR="50800" marT="50800" marB="50800" anchor="ctr" anchorCtr="0" horzOverflow="overflow"/>
                </a:tc>
                <a:tc>
                  <a:txBody>
                    <a:bodyPr/>
                    <a:lstStyle/>
                    <a:p>
                      <a:pPr defTabSz="914400">
                        <a:defRPr sz="1800"/>
                      </a:pPr>
                      <a:r>
                        <a:rPr sz="3200"/>
                        <a:t>Charges fees</a:t>
                      </a:r>
                    </a:p>
                  </a:txBody>
                  <a:tcPr marL="50800" marR="50800" marT="50800" marB="50800" anchor="ctr" anchorCtr="0" horzOverflow="overflow"/>
                </a:tc>
              </a:tr>
              <a:tr h="1684020">
                <a:tc>
                  <a:txBody>
                    <a:bodyPr/>
                    <a:lstStyle/>
                    <a:p>
                      <a:pPr defTabSz="914400">
                        <a:tabLst>
                          <a:tab pos="1663700" algn="l"/>
                        </a:tabLst>
                        <a:defRPr b="0" sz="1800"/>
                      </a:pPr>
                      <a:r>
                        <a:rPr sz="3200">
                          <a:latin typeface="Graphik"/>
                          <a:ea typeface="Graphik"/>
                          <a:cs typeface="Graphik"/>
                        </a:rPr>
                        <a:t>Offers 24x7 Service</a:t>
                      </a:r>
                    </a:p>
                  </a:txBody>
                  <a:tcPr marL="50800" marR="50800" marT="50800" marB="50800" anchor="ctr" anchorCtr="0" horzOverflow="overflow"/>
                </a:tc>
                <a:tc>
                  <a:txBody>
                    <a:bodyPr/>
                    <a:lstStyle/>
                    <a:p>
                      <a:pPr defTabSz="914400">
                        <a:defRPr sz="1800"/>
                      </a:pPr>
                      <a:r>
                        <a:rPr sz="3200"/>
                        <a:t>Limitations on cash withdrawal</a:t>
                      </a:r>
                    </a:p>
                  </a:txBody>
                  <a:tcPr marL="50800" marR="50800" marT="50800" marB="50800" anchor="ctr" anchorCtr="0" horzOverflow="overflow"/>
                </a:tc>
              </a:tr>
              <a:tr h="1684020">
                <a:tc>
                  <a:txBody>
                    <a:bodyPr/>
                    <a:lstStyle/>
                    <a:p>
                      <a:pPr defTabSz="914400">
                        <a:tabLst>
                          <a:tab pos="1663700" algn="l"/>
                        </a:tabLst>
                        <a:defRPr b="0" sz="1800"/>
                      </a:pPr>
                      <a:r>
                        <a:rPr sz="3200">
                          <a:latin typeface="Graphik"/>
                          <a:ea typeface="Graphik"/>
                          <a:cs typeface="Graphik"/>
                        </a:rPr>
                        <a:t>Reduce bank workload</a:t>
                      </a:r>
                    </a:p>
                  </a:txBody>
                  <a:tcPr marL="50800" marR="50800" marT="50800" marB="50800" anchor="ctr" anchorCtr="0" horzOverflow="overflow"/>
                </a:tc>
                <a:tc>
                  <a:txBody>
                    <a:bodyPr/>
                    <a:lstStyle/>
                    <a:p>
                      <a:pPr defTabSz="914400">
                        <a:defRPr sz="1800"/>
                      </a:pPr>
                      <a:r>
                        <a:rPr sz="3200"/>
                        <a:t>Possibility of frauds</a:t>
                      </a:r>
                    </a:p>
                  </a:txBody>
                  <a:tcPr marL="50800" marR="50800" marT="50800" marB="50800" anchor="ctr" anchorCtr="0" horzOverflow="overflow"/>
                </a:tc>
              </a:tr>
              <a:tr h="1684020">
                <a:tc>
                  <a:txBody>
                    <a:bodyPr/>
                    <a:lstStyle/>
                    <a:p>
                      <a:pPr defTabSz="914400">
                        <a:tabLst>
                          <a:tab pos="1663700" algn="l"/>
                        </a:tabLst>
                        <a:defRPr b="0" sz="1800"/>
                      </a:pPr>
                      <a:r>
                        <a:rPr sz="3200">
                          <a:latin typeface="Graphik"/>
                          <a:ea typeface="Graphik"/>
                          <a:cs typeface="Graphik"/>
                        </a:rPr>
                        <a:t>Access to bank account from anywhere</a:t>
                      </a:r>
                    </a:p>
                  </a:txBody>
                  <a:tcPr marL="50800" marR="50800" marT="50800" marB="50800" anchor="ctr" anchorCtr="0" horzOverflow="overflow"/>
                </a:tc>
                <a:tc>
                  <a:txBody>
                    <a:bodyPr/>
                    <a:lstStyle/>
                    <a:p>
                      <a:pPr defTabSz="914400">
                        <a:defRPr sz="1800"/>
                      </a:pPr>
                      <a:r>
                        <a:rPr sz="3200"/>
                        <a:t>Non-reachable in rural areas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Project introduction"/>
          <p:cNvSpPr txBox="1"/>
          <p:nvPr/>
        </p:nvSpPr>
        <p:spPr>
          <a:xfrm>
            <a:off x="4997337" y="-125422"/>
            <a:ext cx="21844001" cy="3879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lvl1pPr>
          </a:lstStyle>
          <a:p>
            <a:pPr/>
            <a:r>
              <a:t>Project introduction</a:t>
            </a:r>
          </a:p>
        </p:txBody>
      </p:sp>
      <p:pic>
        <p:nvPicPr>
          <p:cNvPr id="184" name="2022-02-17 21.03.49 - Screenshot.png" descr="2022-02-17 21.03.49 - Screenshot.png"/>
          <p:cNvPicPr>
            <a:picLocks noChangeAspect="1"/>
          </p:cNvPicPr>
          <p:nvPr/>
        </p:nvPicPr>
        <p:blipFill>
          <a:blip r:embed="rId2">
            <a:extLst/>
          </a:blip>
          <a:stretch>
            <a:fillRect/>
          </a:stretch>
        </p:blipFill>
        <p:spPr>
          <a:xfrm>
            <a:off x="1270150" y="1375536"/>
            <a:ext cx="7087465" cy="11471306"/>
          </a:xfrm>
          <a:prstGeom prst="rect">
            <a:avLst/>
          </a:prstGeom>
          <a:ln w="12700">
            <a:miter lim="400000"/>
          </a:ln>
        </p:spPr>
      </p:pic>
      <p:sp>
        <p:nvSpPr>
          <p:cNvPr id="185" name="Our project contains an ATM Simulation Web Design. Which is made using tools named HTML, CSS, JavaScript.…"/>
          <p:cNvSpPr txBox="1"/>
          <p:nvPr/>
        </p:nvSpPr>
        <p:spPr>
          <a:xfrm>
            <a:off x="8726159" y="4050605"/>
            <a:ext cx="11592921" cy="80086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024466" indent="-465666" algn="l">
              <a:spcBef>
                <a:spcPts val="4000"/>
              </a:spcBef>
              <a:buClr>
                <a:srgbClr val="000000"/>
              </a:buClr>
              <a:buSzPct val="100000"/>
              <a:buChar char="•"/>
              <a:defRPr sz="4000"/>
            </a:pPr>
            <a:r>
              <a:t>Our project contains an ATM Simulation Web Design. Which is made using tools named HTML, CSS, JavaScript. </a:t>
            </a:r>
          </a:p>
          <a:p>
            <a:pPr lvl="1" marL="1024466" indent="-465666" algn="l">
              <a:spcBef>
                <a:spcPts val="4000"/>
              </a:spcBef>
              <a:buClr>
                <a:srgbClr val="000000"/>
              </a:buClr>
              <a:buSzPct val="100000"/>
              <a:buChar char="•"/>
              <a:defRPr sz="4000"/>
            </a:pPr>
            <a:r>
              <a:t>For this project we created an atm machine using div in html and absolutely fixing their position in the page. And for adding colours in the web page we used css. And for different functions of the machine like clicking on the button, withdraw, deposit, account details we use javascript to change the div and display the respective views.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echnologies used"/>
          <p:cNvSpPr txBox="1"/>
          <p:nvPr/>
        </p:nvSpPr>
        <p:spPr>
          <a:xfrm>
            <a:off x="861195" y="-1087316"/>
            <a:ext cx="21844001" cy="3879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lvl1pPr>
          </a:lstStyle>
          <a:p>
            <a:pPr/>
            <a:r>
              <a:t>Technologies used</a:t>
            </a:r>
          </a:p>
        </p:txBody>
      </p:sp>
      <p:pic>
        <p:nvPicPr>
          <p:cNvPr id="188" name="html5-logo-31819.png" descr="html5-logo-31819.png"/>
          <p:cNvPicPr>
            <a:picLocks noChangeAspect="1"/>
          </p:cNvPicPr>
          <p:nvPr/>
        </p:nvPicPr>
        <p:blipFill>
          <a:blip r:embed="rId2">
            <a:extLst/>
          </a:blip>
          <a:stretch>
            <a:fillRect/>
          </a:stretch>
        </p:blipFill>
        <p:spPr>
          <a:xfrm>
            <a:off x="7788215" y="3402721"/>
            <a:ext cx="7068401" cy="3185332"/>
          </a:xfrm>
          <a:prstGeom prst="rect">
            <a:avLst/>
          </a:prstGeom>
          <a:ln w="12700">
            <a:miter lim="400000"/>
          </a:ln>
        </p:spPr>
      </p:pic>
      <p:sp>
        <p:nvSpPr>
          <p:cNvPr id="189" name="Softwares used"/>
          <p:cNvSpPr txBox="1"/>
          <p:nvPr/>
        </p:nvSpPr>
        <p:spPr>
          <a:xfrm>
            <a:off x="861195" y="5206841"/>
            <a:ext cx="21844001" cy="3879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lvl1pPr>
          </a:lstStyle>
          <a:p>
            <a:pPr/>
            <a:r>
              <a:t>Softwares used</a:t>
            </a:r>
          </a:p>
        </p:txBody>
      </p:sp>
      <p:pic>
        <p:nvPicPr>
          <p:cNvPr id="190" name="Image" descr="Image"/>
          <p:cNvPicPr>
            <a:picLocks noChangeAspect="1"/>
          </p:cNvPicPr>
          <p:nvPr/>
        </p:nvPicPr>
        <p:blipFill>
          <a:blip r:embed="rId3">
            <a:extLst/>
          </a:blip>
          <a:stretch>
            <a:fillRect/>
          </a:stretch>
        </p:blipFill>
        <p:spPr>
          <a:xfrm>
            <a:off x="8472928" y="9216846"/>
            <a:ext cx="2634735" cy="2634734"/>
          </a:xfrm>
          <a:prstGeom prst="rect">
            <a:avLst/>
          </a:prstGeom>
          <a:ln w="12700">
            <a:miter lim="400000"/>
          </a:ln>
        </p:spPr>
      </p:pic>
      <p:pic>
        <p:nvPicPr>
          <p:cNvPr id="191" name="Image" descr="Image"/>
          <p:cNvPicPr>
            <a:picLocks noChangeAspect="1"/>
          </p:cNvPicPr>
          <p:nvPr/>
        </p:nvPicPr>
        <p:blipFill>
          <a:blip r:embed="rId4">
            <a:extLst/>
          </a:blip>
          <a:stretch>
            <a:fillRect/>
          </a:stretch>
        </p:blipFill>
        <p:spPr>
          <a:xfrm>
            <a:off x="11685455" y="9330296"/>
            <a:ext cx="2407835" cy="240783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Different Functions of the project."/>
          <p:cNvSpPr txBox="1"/>
          <p:nvPr/>
        </p:nvSpPr>
        <p:spPr>
          <a:xfrm>
            <a:off x="1438331" y="4275240"/>
            <a:ext cx="21844001" cy="3879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438338">
              <a:lnSpc>
                <a:spcPct val="90000"/>
              </a:lnSpc>
              <a:defRPr spc="-348" sz="11600">
                <a:gradFill flip="none" rotWithShape="1">
                  <a:gsLst>
                    <a:gs pos="0">
                      <a:srgbClr val="1E98FD"/>
                    </a:gs>
                    <a:gs pos="100000">
                      <a:srgbClr val="FF00F7"/>
                    </a:gs>
                  </a:gsLst>
                  <a:lin ang="3960000" scaled="0"/>
                </a:gradFill>
                <a:latin typeface="+mn-lt"/>
                <a:ea typeface="+mn-ea"/>
                <a:cs typeface="+mn-cs"/>
                <a:sym typeface="Graphik Semibold"/>
              </a:defRPr>
            </a:lvl1pPr>
          </a:lstStyle>
          <a:p>
            <a:pPr/>
            <a:r>
              <a:t>Different Functions of the project.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