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60" r:id="rId5"/>
    <p:sldId id="261" r:id="rId6"/>
    <p:sldId id="263" r:id="rId7"/>
    <p:sldId id="259" r:id="rId8"/>
    <p:sldId id="262" r:id="rId9"/>
    <p:sldId id="264" r:id="rId1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 snapToGrid="0">
      <p:cViewPr>
        <p:scale>
          <a:sx n="76" d="100"/>
          <a:sy n="76" d="100"/>
        </p:scale>
        <p:origin x="212" y="2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35559-4101-4362-B124-BC5A5B384A8B}" type="datetimeFigureOut">
              <a:rPr kumimoji="1" lang="ja-JP" altLang="en-US" smtClean="0"/>
              <a:t>2025/6/29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5830CC-601C-4AB4-90FC-C4F71D39C4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1778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5830CC-601C-4AB4-90FC-C4F71D39C4F2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14737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AFC2899-D257-A1B6-7BC8-55986E0D72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213B991-4D1F-7B5A-3100-1C534638B5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7ED724C-52F2-F8B3-9418-822BD9930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81320-F13C-49C9-9F78-2BA6DFE98400}" type="datetimeFigureOut">
              <a:rPr kumimoji="1" lang="ja-JP" altLang="en-US" smtClean="0"/>
              <a:t>2025/6/29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39D1987-10BF-38D6-D4F9-ABA09FE28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1A82982-49B2-1554-E5AC-9D8C7F0E0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946A0-78C1-4C49-8AF5-6404DAD499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9135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EB9EEFF-B7CD-4A70-49BA-8347BF135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CEA0729-8EA9-AD0E-3A29-3208E34F24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BAA49BD-7208-4B3F-9C39-1D1D72CAD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81320-F13C-49C9-9F78-2BA6DFE98400}" type="datetimeFigureOut">
              <a:rPr kumimoji="1" lang="ja-JP" altLang="en-US" smtClean="0"/>
              <a:t>2025/6/29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74B14C2-2F7F-B8CB-3EC0-177504162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0D14E57-4F16-B413-9DF6-6A0720559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946A0-78C1-4C49-8AF5-6404DAD499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3520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167F00ED-F331-8BC3-5C9D-ED682C7D2E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A0C50DC-3113-41D9-F243-668BF59886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31A90B5-034A-D19B-3270-A3F79FD42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81320-F13C-49C9-9F78-2BA6DFE98400}" type="datetimeFigureOut">
              <a:rPr kumimoji="1" lang="ja-JP" altLang="en-US" smtClean="0"/>
              <a:t>2025/6/29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1C923AD-E781-8862-8B32-F956E4D60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B7F3B30-B0B9-B910-324C-34F154D3D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946A0-78C1-4C49-8AF5-6404DAD499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0141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8443EAA-DDA7-88BA-C784-79272EB20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807C9CE-D725-2AC5-C261-E6773A2997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0B02B7B-F037-385D-D7CC-AE88EE67F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81320-F13C-49C9-9F78-2BA6DFE98400}" type="datetimeFigureOut">
              <a:rPr kumimoji="1" lang="ja-JP" altLang="en-US" smtClean="0"/>
              <a:t>2025/6/29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0040CF2-B9FF-EACB-9A2D-A65303359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7B9C6FF-981E-85B1-975A-B54E719E5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946A0-78C1-4C49-8AF5-6404DAD499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7209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4748BE5-B18D-B810-DBED-F23F6EF84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F8FFA0F-50C2-C9FA-C3B8-65C1B597D6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CEC1B3E-4BAA-A756-6AA3-E3932D68A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81320-F13C-49C9-9F78-2BA6DFE98400}" type="datetimeFigureOut">
              <a:rPr kumimoji="1" lang="ja-JP" altLang="en-US" smtClean="0"/>
              <a:t>2025/6/29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1D443A6-C0FA-443E-F5C6-06906F9BC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4C4B861-DF34-77BE-FC64-CD8633DC1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946A0-78C1-4C49-8AF5-6404DAD499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102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38CC055-D073-B652-BBA0-8939CA17B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1548A34-B42C-3594-6E2B-EBDBC0EC5C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FD2FBEF-685D-1766-54F1-0742710A31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CA08B58-22DA-DC8F-51C7-50FA28D29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81320-F13C-49C9-9F78-2BA6DFE98400}" type="datetimeFigureOut">
              <a:rPr kumimoji="1" lang="ja-JP" altLang="en-US" smtClean="0"/>
              <a:t>2025/6/29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415098A-8713-6D62-F0B6-6AF938AEB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78665C2-D924-2045-475C-B32464D5D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946A0-78C1-4C49-8AF5-6404DAD499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0227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0CB67EB-107E-803E-33A8-CF49C058D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3E231CC-2476-4DD4-9532-80C8956D93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4846D0B-0B3D-C265-063D-D70086D42E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1852058-0E11-8310-6401-C3300D79FF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75DFD3F6-318A-16F8-4BB5-BE046EE45C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4B3E7984-B561-61D9-6251-A073B968B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81320-F13C-49C9-9F78-2BA6DFE98400}" type="datetimeFigureOut">
              <a:rPr kumimoji="1" lang="ja-JP" altLang="en-US" smtClean="0"/>
              <a:t>2025/6/29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15427DB9-B5BB-F9D0-D6F6-D2942A100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C8930E10-FABC-E0CB-86B4-9C4F9E701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946A0-78C1-4C49-8AF5-6404DAD499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644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75A8068-0E0D-D6DF-E5E3-BCBD2ED7C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00FD60D3-DC27-841B-5A3D-76FF7E812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81320-F13C-49C9-9F78-2BA6DFE98400}" type="datetimeFigureOut">
              <a:rPr kumimoji="1" lang="ja-JP" altLang="en-US" smtClean="0"/>
              <a:t>2025/6/29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D7004FB-E07F-6CA8-B72D-0F263E2AB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675E1E7-F21D-6517-606F-8716B4215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946A0-78C1-4C49-8AF5-6404DAD499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1185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6B3F5598-881F-C628-BF8B-B68AC7966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81320-F13C-49C9-9F78-2BA6DFE98400}" type="datetimeFigureOut">
              <a:rPr kumimoji="1" lang="ja-JP" altLang="en-US" smtClean="0"/>
              <a:t>2025/6/29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8211FD8-403C-F5DE-B565-A548456C7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746885E-79C5-D0D2-4586-B0AC4D873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946A0-78C1-4C49-8AF5-6404DAD499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7089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BA99502-0DB0-6023-9B7D-275A4518E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5CE094C-B7AE-2473-AF0C-18E5311C8D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F3D0408-B186-0886-F8BA-A979C20288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EA027E3-C9C5-BF12-D3A3-D2B083E60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81320-F13C-49C9-9F78-2BA6DFE98400}" type="datetimeFigureOut">
              <a:rPr kumimoji="1" lang="ja-JP" altLang="en-US" smtClean="0"/>
              <a:t>2025/6/29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EDF8935-7CC4-170C-38E4-65148BE71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70E33B1-0E07-1F5D-DBD6-7E0645663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946A0-78C1-4C49-8AF5-6404DAD499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5533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5A9A336-15D7-D5F6-1ED7-D4A111A66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08692C93-8309-2D6F-0C01-B95AD8A7F6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E407067-70DD-C42A-BDB4-0F55404128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1A75A0E-3B83-96D8-573A-16FE37F84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81320-F13C-49C9-9F78-2BA6DFE98400}" type="datetimeFigureOut">
              <a:rPr kumimoji="1" lang="ja-JP" altLang="en-US" smtClean="0"/>
              <a:t>2025/6/29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9ACE303-7CF8-0E76-8588-63109080D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166E239-35A2-37F9-5FA7-821091CAE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946A0-78C1-4C49-8AF5-6404DAD499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0479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8088D94F-9A41-3047-0788-937F49A7A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C9FF55E-44E6-EA9B-8725-2FFCF425EC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5ABE989-58B2-406B-2BD5-BD9D2FE570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5881320-F13C-49C9-9F78-2BA6DFE98400}" type="datetimeFigureOut">
              <a:rPr kumimoji="1" lang="ja-JP" altLang="en-US" smtClean="0"/>
              <a:t>2025/6/29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BEB023F-5690-438F-0EC0-2BFBFF4921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B5B9D3C-1E47-029F-ABF6-6456396B76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B6946A0-78C1-4C49-8AF5-6404DAD499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1750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03474E5F-ADC6-6426-BD9D-7F932A21D9F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4986" y="-381965"/>
            <a:ext cx="10668269" cy="7384649"/>
          </a:xfrm>
          <a:prstGeom prst="rect">
            <a:avLst/>
          </a:prstGeom>
          <a:effectLst>
            <a:glow>
              <a:schemeClr val="accent1"/>
            </a:glow>
            <a:softEdge rad="0"/>
          </a:effectLst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1FCAF51-7422-9AC3-671C-225F1E0001DE}"/>
              </a:ext>
            </a:extLst>
          </p:cNvPr>
          <p:cNvSpPr txBox="1"/>
          <p:nvPr/>
        </p:nvSpPr>
        <p:spPr>
          <a:xfrm>
            <a:off x="0" y="0"/>
            <a:ext cx="6010102" cy="68760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kumimoji="1" lang="ja-JP" altLang="en-US" dirty="0"/>
              <a:t>課題研究情報分野</a:t>
            </a:r>
            <a:endParaRPr kumimoji="1" lang="en-US" altLang="ja-JP" dirty="0"/>
          </a:p>
          <a:p>
            <a:pPr algn="ctr"/>
            <a:endParaRPr lang="en-US" altLang="ja-JP" dirty="0"/>
          </a:p>
          <a:p>
            <a:pPr algn="ctr"/>
            <a:endParaRPr lang="en-US" altLang="ja-JP" dirty="0"/>
          </a:p>
          <a:p>
            <a:pPr algn="ctr"/>
            <a:r>
              <a:rPr kumimoji="1" lang="ja-JP" altLang="en-US" sz="3200" dirty="0"/>
              <a:t>環境音による人の声の模倣</a:t>
            </a:r>
            <a:endParaRPr lang="en-US" altLang="ja-JP" dirty="0"/>
          </a:p>
          <a:p>
            <a:pPr algn="ctr"/>
            <a:endParaRPr lang="en-US" altLang="ja-JP" dirty="0"/>
          </a:p>
          <a:p>
            <a:pPr algn="ctr"/>
            <a:endParaRPr lang="en-US" altLang="ja-JP" dirty="0"/>
          </a:p>
          <a:p>
            <a:pPr algn="ctr"/>
            <a:r>
              <a:rPr kumimoji="1" lang="ja-JP" altLang="en-US" dirty="0"/>
              <a:t>７班：石井雅也　大内碧貴</a:t>
            </a:r>
            <a:endParaRPr kumimoji="1" lang="en-US" altLang="ja-JP" dirty="0"/>
          </a:p>
          <a:p>
            <a:pPr algn="ctr"/>
            <a:r>
              <a:rPr lang="ja-JP" altLang="en-US" dirty="0"/>
              <a:t>　　　　　　　　　阪本晋一朗　ハンフリージェームス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091381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矢印: 下 22">
            <a:extLst>
              <a:ext uri="{FF2B5EF4-FFF2-40B4-BE49-F238E27FC236}">
                <a16:creationId xmlns:a16="http://schemas.microsoft.com/office/drawing/2014/main" id="{11FEE95C-1E56-BDC6-5BBE-F8230B70E920}"/>
              </a:ext>
            </a:extLst>
          </p:cNvPr>
          <p:cNvSpPr/>
          <p:nvPr/>
        </p:nvSpPr>
        <p:spPr>
          <a:xfrm>
            <a:off x="5494895" y="4056657"/>
            <a:ext cx="1350627" cy="1076987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AE40349-11E8-1AB2-41AA-E3A939BABB5A}"/>
              </a:ext>
            </a:extLst>
          </p:cNvPr>
          <p:cNvSpPr txBox="1"/>
          <p:nvPr/>
        </p:nvSpPr>
        <p:spPr>
          <a:xfrm>
            <a:off x="166255" y="191193"/>
            <a:ext cx="54531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/>
              <a:t>1.</a:t>
            </a:r>
            <a:r>
              <a:rPr kumimoji="1" lang="ja-JP" altLang="en-US" sz="2800" dirty="0"/>
              <a:t>研究目的と背景</a:t>
            </a:r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086E8277-F71E-170A-A30E-F6443A02A946}"/>
              </a:ext>
            </a:extLst>
          </p:cNvPr>
          <p:cNvGrpSpPr/>
          <p:nvPr/>
        </p:nvGrpSpPr>
        <p:grpSpPr>
          <a:xfrm>
            <a:off x="1240671" y="709235"/>
            <a:ext cx="3031808" cy="3183984"/>
            <a:chOff x="4297681" y="1540416"/>
            <a:chExt cx="3031808" cy="3183984"/>
          </a:xfrm>
        </p:grpSpPr>
        <p:pic>
          <p:nvPicPr>
            <p:cNvPr id="1026" name="Picture 2" descr="ゆらぎ解析君～1/fのゆらぎ">
              <a:extLst>
                <a:ext uri="{FF2B5EF4-FFF2-40B4-BE49-F238E27FC236}">
                  <a16:creationId xmlns:a16="http://schemas.microsoft.com/office/drawing/2014/main" id="{FC762E8E-7AC0-5D69-2959-0573A2C418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97681" y="1540416"/>
              <a:ext cx="3031808" cy="31839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テキスト ボックス 3">
              <a:extLst>
                <a:ext uri="{FF2B5EF4-FFF2-40B4-BE49-F238E27FC236}">
                  <a16:creationId xmlns:a16="http://schemas.microsoft.com/office/drawing/2014/main" id="{752E8B56-8AA0-6A45-8280-1C10C169759D}"/>
                </a:ext>
              </a:extLst>
            </p:cNvPr>
            <p:cNvSpPr txBox="1"/>
            <p:nvPr/>
          </p:nvSpPr>
          <p:spPr>
            <a:xfrm>
              <a:off x="4372495" y="3491346"/>
              <a:ext cx="2862284" cy="83099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kumimoji="1" lang="en-US" altLang="ja-JP" sz="4800" dirty="0"/>
                <a:t>f/1</a:t>
              </a:r>
              <a:r>
                <a:rPr kumimoji="1" lang="ja-JP" altLang="en-US" sz="4800" dirty="0"/>
                <a:t>ゆらぎ</a:t>
              </a:r>
            </a:p>
          </p:txBody>
        </p:sp>
      </p:grpSp>
      <p:sp>
        <p:nvSpPr>
          <p:cNvPr id="7" name="加算記号 6">
            <a:extLst>
              <a:ext uri="{FF2B5EF4-FFF2-40B4-BE49-F238E27FC236}">
                <a16:creationId xmlns:a16="http://schemas.microsoft.com/office/drawing/2014/main" id="{FB4C53FB-1066-E7B4-9158-3DEBFCA1B0B4}"/>
              </a:ext>
            </a:extLst>
          </p:cNvPr>
          <p:cNvSpPr/>
          <p:nvPr/>
        </p:nvSpPr>
        <p:spPr>
          <a:xfrm>
            <a:off x="5310447" y="1539045"/>
            <a:ext cx="1571106" cy="1529542"/>
          </a:xfrm>
          <a:prstGeom prst="mathPlus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FB09A8D7-16FF-329E-7CBF-E84CC511A6D0}"/>
              </a:ext>
            </a:extLst>
          </p:cNvPr>
          <p:cNvGrpSpPr/>
          <p:nvPr/>
        </p:nvGrpSpPr>
        <p:grpSpPr>
          <a:xfrm>
            <a:off x="8364876" y="709235"/>
            <a:ext cx="2578142" cy="3183984"/>
            <a:chOff x="6096000" y="876303"/>
            <a:chExt cx="2578142" cy="3183984"/>
          </a:xfrm>
        </p:grpSpPr>
        <p:grpSp>
          <p:nvGrpSpPr>
            <p:cNvPr id="9" name="グループ化 8">
              <a:extLst>
                <a:ext uri="{FF2B5EF4-FFF2-40B4-BE49-F238E27FC236}">
                  <a16:creationId xmlns:a16="http://schemas.microsoft.com/office/drawing/2014/main" id="{29E8F127-F05C-81AE-C224-E52BEFE605D8}"/>
                </a:ext>
              </a:extLst>
            </p:cNvPr>
            <p:cNvGrpSpPr/>
            <p:nvPr/>
          </p:nvGrpSpPr>
          <p:grpSpPr>
            <a:xfrm>
              <a:off x="6096000" y="876303"/>
              <a:ext cx="2578142" cy="3183984"/>
              <a:chOff x="6096000" y="876303"/>
              <a:chExt cx="2578142" cy="3183984"/>
            </a:xfrm>
          </p:grpSpPr>
          <p:pic>
            <p:nvPicPr>
              <p:cNvPr id="1028" name="Picture 4" descr="全国500人に聞いた、「初音ミク」の魅力とは？ 「限界のない音楽」「現実世界にないビジュアル」 - All About ニュース">
                <a:extLst>
                  <a:ext uri="{FF2B5EF4-FFF2-40B4-BE49-F238E27FC236}">
                    <a16:creationId xmlns:a16="http://schemas.microsoft.com/office/drawing/2014/main" id="{9DFFFEE2-BD2C-642B-45DE-EB621AE78D5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96000" y="876303"/>
                <a:ext cx="2578142" cy="318398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87336BA2-06A4-2252-2D96-8C7BA22DDF86}"/>
                  </a:ext>
                </a:extLst>
              </p:cNvPr>
              <p:cNvSpPr txBox="1"/>
              <p:nvPr/>
            </p:nvSpPr>
            <p:spPr>
              <a:xfrm>
                <a:off x="6210205" y="2956562"/>
                <a:ext cx="2349731" cy="52322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2800" dirty="0"/>
                  <a:t>ボーカロイド</a:t>
                </a:r>
              </a:p>
            </p:txBody>
          </p:sp>
        </p:grpSp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70F70C9B-C235-4AF2-4F09-E18AE24C0756}"/>
                </a:ext>
              </a:extLst>
            </p:cNvPr>
            <p:cNvSpPr/>
            <p:nvPr/>
          </p:nvSpPr>
          <p:spPr>
            <a:xfrm>
              <a:off x="7049193" y="1230284"/>
              <a:ext cx="615142" cy="124691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BF4BB278-D4D6-D633-E28C-1903DE25E25F}"/>
              </a:ext>
            </a:extLst>
          </p:cNvPr>
          <p:cNvGrpSpPr/>
          <p:nvPr/>
        </p:nvGrpSpPr>
        <p:grpSpPr>
          <a:xfrm>
            <a:off x="1755468" y="498748"/>
            <a:ext cx="8681063" cy="5627931"/>
            <a:chOff x="2576355" y="2940687"/>
            <a:chExt cx="7356856" cy="4904571"/>
          </a:xfrm>
        </p:grpSpPr>
        <p:pic>
          <p:nvPicPr>
            <p:cNvPr id="1030" name="Picture 6" descr="全世界を席巻するピコ太郎の「PPAP」が世界”初”のVRに！「 PPAP VR ver. 」12月26日（月）からdTVで配信開始 ...">
              <a:extLst>
                <a:ext uri="{FF2B5EF4-FFF2-40B4-BE49-F238E27FC236}">
                  <a16:creationId xmlns:a16="http://schemas.microsoft.com/office/drawing/2014/main" id="{0DB44664-9FB5-9717-26D4-1C141F583E7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76355" y="2940687"/>
              <a:ext cx="7356856" cy="49045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2" name="グループ化 11">
              <a:extLst>
                <a:ext uri="{FF2B5EF4-FFF2-40B4-BE49-F238E27FC236}">
                  <a16:creationId xmlns:a16="http://schemas.microsoft.com/office/drawing/2014/main" id="{9153979C-1EDC-4792-9F8C-3EF04E6A25A5}"/>
                </a:ext>
              </a:extLst>
            </p:cNvPr>
            <p:cNvGrpSpPr/>
            <p:nvPr/>
          </p:nvGrpSpPr>
          <p:grpSpPr>
            <a:xfrm rot="1572465">
              <a:off x="6839738" y="4164139"/>
              <a:ext cx="986208" cy="1460253"/>
              <a:chOff x="6096000" y="876303"/>
              <a:chExt cx="2578142" cy="3183984"/>
            </a:xfrm>
          </p:grpSpPr>
          <p:pic>
            <p:nvPicPr>
              <p:cNvPr id="15" name="Picture 4" descr="全国500人に聞いた、「初音ミク」の魅力とは？ 「限界のない音楽」「現実世界にないビジュアル」 - All About ニュース">
                <a:extLst>
                  <a:ext uri="{FF2B5EF4-FFF2-40B4-BE49-F238E27FC236}">
                    <a16:creationId xmlns:a16="http://schemas.microsoft.com/office/drawing/2014/main" id="{0B9F229D-E0AA-B372-7A4F-B205C4B0709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alphaModFix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96000" y="876303"/>
                <a:ext cx="2578142" cy="318398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4" name="正方形/長方形 13">
                <a:extLst>
                  <a:ext uri="{FF2B5EF4-FFF2-40B4-BE49-F238E27FC236}">
                    <a16:creationId xmlns:a16="http://schemas.microsoft.com/office/drawing/2014/main" id="{0F897547-D054-1019-1EAA-2DC8A2068944}"/>
                  </a:ext>
                </a:extLst>
              </p:cNvPr>
              <p:cNvSpPr/>
              <p:nvPr/>
            </p:nvSpPr>
            <p:spPr>
              <a:xfrm>
                <a:off x="7049193" y="1230284"/>
                <a:ext cx="615142" cy="124691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pic>
          <p:nvPicPr>
            <p:cNvPr id="18" name="Picture 2" descr="ゆらぎ解析君～1/fのゆらぎ">
              <a:extLst>
                <a:ext uri="{FF2B5EF4-FFF2-40B4-BE49-F238E27FC236}">
                  <a16:creationId xmlns:a16="http://schemas.microsoft.com/office/drawing/2014/main" id="{DF4E83B4-77EF-EA3C-AE8F-13EFB861D6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866701">
              <a:off x="4387564" y="4238647"/>
              <a:ext cx="1180603" cy="12136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E6448A8D-1DB8-A0A6-1C98-48BBE1E9B837}"/>
                </a:ext>
              </a:extLst>
            </p:cNvPr>
            <p:cNvSpPr/>
            <p:nvPr/>
          </p:nvSpPr>
          <p:spPr>
            <a:xfrm>
              <a:off x="5694218" y="4021428"/>
              <a:ext cx="1246909" cy="243001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E6B94704-A084-0FD2-5EC5-589B57D7B3D8}"/>
              </a:ext>
            </a:extLst>
          </p:cNvPr>
          <p:cNvSpPr txBox="1"/>
          <p:nvPr/>
        </p:nvSpPr>
        <p:spPr>
          <a:xfrm>
            <a:off x="647229" y="5759051"/>
            <a:ext cx="108975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/>
              <a:t>聞くだけでリラックス効果のあるボーカロイド</a:t>
            </a:r>
          </a:p>
        </p:txBody>
      </p:sp>
    </p:spTree>
    <p:extLst>
      <p:ext uri="{BB962C8B-B14F-4D97-AF65-F5344CB8AC3E}">
        <p14:creationId xmlns:p14="http://schemas.microsoft.com/office/powerpoint/2010/main" val="599587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7" grpId="0" animBg="1"/>
      <p:bldP spid="2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E5453F0-03FC-2AB4-0E94-D299E95285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50DAEB0D-9208-7A2A-3788-DFE3D4157334}"/>
              </a:ext>
            </a:extLst>
          </p:cNvPr>
          <p:cNvSpPr txBox="1"/>
          <p:nvPr/>
        </p:nvSpPr>
        <p:spPr>
          <a:xfrm>
            <a:off x="192947" y="218113"/>
            <a:ext cx="52263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2.</a:t>
            </a:r>
            <a:r>
              <a:rPr kumimoji="1" lang="ja-JP" altLang="en-US" sz="2800" dirty="0"/>
              <a:t>研究仮説・方法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0562170-C987-BE9C-F4E1-A484A5A6524B}"/>
              </a:ext>
            </a:extLst>
          </p:cNvPr>
          <p:cNvSpPr txBox="1"/>
          <p:nvPr/>
        </p:nvSpPr>
        <p:spPr>
          <a:xfrm>
            <a:off x="136321" y="3075057"/>
            <a:ext cx="1191935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400" dirty="0"/>
              <a:t>フォルマント構造こそ声質を左右するのでは？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988953A-14A7-78A0-B12D-2C9CD7C82745}"/>
              </a:ext>
            </a:extLst>
          </p:cNvPr>
          <p:cNvSpPr txBox="1"/>
          <p:nvPr/>
        </p:nvSpPr>
        <p:spPr>
          <a:xfrm>
            <a:off x="783322" y="3013501"/>
            <a:ext cx="106253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dirty="0"/>
              <a:t>いや、まてよ、フォルマントって何？</a:t>
            </a:r>
          </a:p>
        </p:txBody>
      </p:sp>
    </p:spTree>
    <p:extLst>
      <p:ext uri="{BB962C8B-B14F-4D97-AF65-F5344CB8AC3E}">
        <p14:creationId xmlns:p14="http://schemas.microsoft.com/office/powerpoint/2010/main" val="1974443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1"/>
      <p:bldP spid="5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8D18552-4B8E-54C5-9836-BFA9E25788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2BCC7562-5AEF-9ED5-1D01-26DE0FA4E037}"/>
              </a:ext>
            </a:extLst>
          </p:cNvPr>
          <p:cNvSpPr txBox="1"/>
          <p:nvPr/>
        </p:nvSpPr>
        <p:spPr>
          <a:xfrm>
            <a:off x="192947" y="218113"/>
            <a:ext cx="52263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110004020202020204"/>
                <a:ea typeface="游ゴシック" panose="020B0400000000000000" pitchFamily="50" charset="-128"/>
                <a:cs typeface="+mn-cs"/>
              </a:rPr>
              <a:t>2.</a:t>
            </a:r>
            <a:r>
              <a:rPr kumimoji="1" lang="ja-JP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110004020202020204"/>
                <a:ea typeface="游ゴシック" panose="020B0400000000000000" pitchFamily="50" charset="-128"/>
                <a:cs typeface="+mn-cs"/>
              </a:rPr>
              <a:t>研究仮説・方法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9DD6115-3127-627B-BF6E-0D5A1BBA558A}"/>
              </a:ext>
            </a:extLst>
          </p:cNvPr>
          <p:cNvSpPr txBox="1"/>
          <p:nvPr/>
        </p:nvSpPr>
        <p:spPr>
          <a:xfrm>
            <a:off x="768991" y="2090172"/>
            <a:ext cx="1065401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フォルマント（</a:t>
            </a:r>
            <a:r>
              <a:rPr kumimoji="1" lang="en-US" altLang="ja-JP" sz="2800" dirty="0"/>
              <a:t>formant</a:t>
            </a:r>
            <a:r>
              <a:rPr kumimoji="1" lang="ja-JP" altLang="en-US" sz="2800" dirty="0"/>
              <a:t>）</a:t>
            </a:r>
          </a:p>
          <a:p>
            <a:r>
              <a:rPr kumimoji="1" lang="ja-JP" altLang="en-US" sz="2800" dirty="0"/>
              <a:t>音声のスペクトル分析において、ある音声を特徴づける特定の周波数領域。周波数の低い順から第</a:t>
            </a:r>
            <a:r>
              <a:rPr kumimoji="1" lang="en-US" altLang="ja-JP" sz="2800" dirty="0"/>
              <a:t>1</a:t>
            </a:r>
            <a:r>
              <a:rPr kumimoji="1" lang="ja-JP" altLang="en-US" sz="2800" dirty="0"/>
              <a:t>フォルマント、第</a:t>
            </a:r>
            <a:r>
              <a:rPr kumimoji="1" lang="en-US" altLang="ja-JP" sz="2800" dirty="0"/>
              <a:t>2</a:t>
            </a:r>
            <a:r>
              <a:rPr kumimoji="1" lang="ja-JP" altLang="en-US" sz="2800" dirty="0"/>
              <a:t>フォルマントと名付けられ、音のエネルギーが集中する。音韻の区別に用いられる。</a:t>
            </a:r>
          </a:p>
          <a:p>
            <a:r>
              <a:rPr kumimoji="1" lang="ja-JP" altLang="en-US" sz="2800" dirty="0"/>
              <a:t>出典　小学館デジタル大辞泉について</a:t>
            </a:r>
          </a:p>
        </p:txBody>
      </p:sp>
      <p:pic>
        <p:nvPicPr>
          <p:cNvPr id="2051" name="Picture 3" descr="頭の悪い人 freetoedit #頭の悪い人 sticker by @n0l">
            <a:extLst>
              <a:ext uri="{FF2B5EF4-FFF2-40B4-BE49-F238E27FC236}">
                <a16:creationId xmlns:a16="http://schemas.microsoft.com/office/drawing/2014/main" id="{3F7729F6-34AB-16DF-3E9F-E05522B391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947" y="1862422"/>
            <a:ext cx="2479652" cy="3133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吹き出し: 円形 4">
            <a:extLst>
              <a:ext uri="{FF2B5EF4-FFF2-40B4-BE49-F238E27FC236}">
                <a16:creationId xmlns:a16="http://schemas.microsoft.com/office/drawing/2014/main" id="{460FB33E-7E69-7BE2-BF5A-363E28F272FD}"/>
              </a:ext>
            </a:extLst>
          </p:cNvPr>
          <p:cNvSpPr/>
          <p:nvPr/>
        </p:nvSpPr>
        <p:spPr>
          <a:xfrm>
            <a:off x="1937863" y="741333"/>
            <a:ext cx="2621560" cy="1432073"/>
          </a:xfrm>
          <a:prstGeom prst="wedgeEllipseCallou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6000" dirty="0">
                <a:solidFill>
                  <a:schemeClr val="tx1"/>
                </a:solidFill>
              </a:rPr>
              <a:t>あ</a:t>
            </a:r>
          </a:p>
        </p:txBody>
      </p:sp>
      <p:pic>
        <p:nvPicPr>
          <p:cNvPr id="7" name="図 6" descr="グラフ&#10;&#10;AI 生成コンテンツは誤りを含む可能性があります。">
            <a:extLst>
              <a:ext uri="{FF2B5EF4-FFF2-40B4-BE49-F238E27FC236}">
                <a16:creationId xmlns:a16="http://schemas.microsoft.com/office/drawing/2014/main" id="{2B52CE5C-5198-25DF-08FB-4854423A9F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5446" y="926374"/>
            <a:ext cx="6953607" cy="4451579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4D0132D-5EA8-4014-1B6C-60B3CD6BB143}"/>
              </a:ext>
            </a:extLst>
          </p:cNvPr>
          <p:cNvSpPr txBox="1"/>
          <p:nvPr/>
        </p:nvSpPr>
        <p:spPr>
          <a:xfrm>
            <a:off x="7608815" y="3136612"/>
            <a:ext cx="2239859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sz="3200" dirty="0"/>
              <a:t>スペクトル</a:t>
            </a: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AFA930DA-D5B8-55C6-2A00-6A7B76AC5507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0170" y="2173406"/>
            <a:ext cx="7704158" cy="4165682"/>
          </a:xfrm>
          <a:prstGeom prst="rect">
            <a:avLst/>
          </a:prstGeom>
          <a:effectLst>
            <a:glow>
              <a:schemeClr val="accent1"/>
            </a:glow>
            <a:softEdge rad="0"/>
          </a:effectLst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12851FA-D793-07BD-1A46-3BD0DFE29A9B}"/>
              </a:ext>
            </a:extLst>
          </p:cNvPr>
          <p:cNvSpPr txBox="1"/>
          <p:nvPr/>
        </p:nvSpPr>
        <p:spPr>
          <a:xfrm>
            <a:off x="7316311" y="2567388"/>
            <a:ext cx="2633031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sz="3200" dirty="0"/>
              <a:t>フォルマント</a:t>
            </a:r>
          </a:p>
        </p:txBody>
      </p:sp>
    </p:spTree>
    <p:extLst>
      <p:ext uri="{BB962C8B-B14F-4D97-AF65-F5344CB8AC3E}">
        <p14:creationId xmlns:p14="http://schemas.microsoft.com/office/powerpoint/2010/main" val="2075998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 animBg="1"/>
      <p:bldP spid="8" grpId="0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50DBBF4-F29F-6742-2C0B-1713175983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C918D950-3EFC-8433-2F58-688F8EB599D3}"/>
              </a:ext>
            </a:extLst>
          </p:cNvPr>
          <p:cNvSpPr txBox="1"/>
          <p:nvPr/>
        </p:nvSpPr>
        <p:spPr>
          <a:xfrm>
            <a:off x="192947" y="218113"/>
            <a:ext cx="52263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110004020202020204"/>
                <a:ea typeface="游ゴシック" panose="020B0400000000000000" pitchFamily="50" charset="-128"/>
                <a:cs typeface="+mn-cs"/>
              </a:rPr>
              <a:t>2.</a:t>
            </a:r>
            <a:r>
              <a:rPr kumimoji="1" lang="ja-JP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110004020202020204"/>
                <a:ea typeface="游ゴシック" panose="020B0400000000000000" pitchFamily="50" charset="-128"/>
                <a:cs typeface="+mn-cs"/>
              </a:rPr>
              <a:t>研究仮説・方法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E9FF5EA-E7EA-E993-8C80-2A7D4757641B}"/>
              </a:ext>
            </a:extLst>
          </p:cNvPr>
          <p:cNvSpPr txBox="1"/>
          <p:nvPr/>
        </p:nvSpPr>
        <p:spPr>
          <a:xfrm>
            <a:off x="318781" y="830510"/>
            <a:ext cx="96976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/>
              <a:t>方法①</a:t>
            </a:r>
            <a:endParaRPr kumimoji="1" lang="en-US" altLang="ja-JP" sz="2000" dirty="0"/>
          </a:p>
          <a:p>
            <a:r>
              <a:rPr kumimoji="1" lang="ja-JP" altLang="en-US" sz="2000" dirty="0"/>
              <a:t>川のせせらぎ音（ホワイトノイズ）から母音のフォルマントに近い部分を切り出す</a:t>
            </a:r>
          </a:p>
        </p:txBody>
      </p:sp>
      <p:grpSp>
        <p:nvGrpSpPr>
          <p:cNvPr id="22" name="グループ化 21">
            <a:extLst>
              <a:ext uri="{FF2B5EF4-FFF2-40B4-BE49-F238E27FC236}">
                <a16:creationId xmlns:a16="http://schemas.microsoft.com/office/drawing/2014/main" id="{1A08D4D0-2168-CD78-A5A0-6A65067F43B8}"/>
              </a:ext>
            </a:extLst>
          </p:cNvPr>
          <p:cNvGrpSpPr/>
          <p:nvPr/>
        </p:nvGrpSpPr>
        <p:grpSpPr>
          <a:xfrm>
            <a:off x="2105637" y="3020036"/>
            <a:ext cx="3061981" cy="1870745"/>
            <a:chOff x="1208015" y="3020036"/>
            <a:chExt cx="3061981" cy="1870745"/>
          </a:xfrm>
        </p:grpSpPr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B1154AD4-6EF7-5616-3002-A6FECDF96F6F}"/>
                </a:ext>
              </a:extLst>
            </p:cNvPr>
            <p:cNvSpPr/>
            <p:nvPr/>
          </p:nvSpPr>
          <p:spPr>
            <a:xfrm>
              <a:off x="1208015" y="3020036"/>
              <a:ext cx="3061981" cy="1870745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2" name="直線コネクタ 11">
              <a:extLst>
                <a:ext uri="{FF2B5EF4-FFF2-40B4-BE49-F238E27FC236}">
                  <a16:creationId xmlns:a16="http://schemas.microsoft.com/office/drawing/2014/main" id="{B962B1C5-6D59-24F6-F8DD-2BE15258EBF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08015" y="3020036"/>
              <a:ext cx="1530991" cy="1870745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コネクタ 13">
              <a:extLst>
                <a:ext uri="{FF2B5EF4-FFF2-40B4-BE49-F238E27FC236}">
                  <a16:creationId xmlns:a16="http://schemas.microsoft.com/office/drawing/2014/main" id="{186C3E8D-BC4C-B20E-8C90-A36D308B0A5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39006" y="3020036"/>
              <a:ext cx="1530990" cy="1870745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二等辺三角形 20">
            <a:extLst>
              <a:ext uri="{FF2B5EF4-FFF2-40B4-BE49-F238E27FC236}">
                <a16:creationId xmlns:a16="http://schemas.microsoft.com/office/drawing/2014/main" id="{DBA24316-31A0-F113-D5AB-5B19935E9313}"/>
              </a:ext>
            </a:extLst>
          </p:cNvPr>
          <p:cNvSpPr/>
          <p:nvPr/>
        </p:nvSpPr>
        <p:spPr>
          <a:xfrm>
            <a:off x="6698609" y="3020035"/>
            <a:ext cx="3061981" cy="1870745"/>
          </a:xfrm>
          <a:prstGeom prst="triangle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矢印: 右 23">
            <a:extLst>
              <a:ext uri="{FF2B5EF4-FFF2-40B4-BE49-F238E27FC236}">
                <a16:creationId xmlns:a16="http://schemas.microsoft.com/office/drawing/2014/main" id="{A0BA1E24-B2E7-A07C-7B97-CF640E39ADE5}"/>
              </a:ext>
            </a:extLst>
          </p:cNvPr>
          <p:cNvSpPr/>
          <p:nvPr/>
        </p:nvSpPr>
        <p:spPr>
          <a:xfrm>
            <a:off x="5633873" y="3247521"/>
            <a:ext cx="924254" cy="1015068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071E79C1-E401-C651-63E2-A3450D3E9F30}"/>
              </a:ext>
            </a:extLst>
          </p:cNvPr>
          <p:cNvSpPr txBox="1"/>
          <p:nvPr/>
        </p:nvSpPr>
        <p:spPr>
          <a:xfrm>
            <a:off x="7164197" y="4984350"/>
            <a:ext cx="2290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目的のフォルマント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DF59CE76-AAB8-BE93-44D0-5EFA543B2923}"/>
              </a:ext>
            </a:extLst>
          </p:cNvPr>
          <p:cNvSpPr txBox="1"/>
          <p:nvPr/>
        </p:nvSpPr>
        <p:spPr>
          <a:xfrm>
            <a:off x="2840372" y="5093515"/>
            <a:ext cx="1592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川のせせらぎ</a:t>
            </a:r>
          </a:p>
        </p:txBody>
      </p:sp>
    </p:spTree>
    <p:extLst>
      <p:ext uri="{BB962C8B-B14F-4D97-AF65-F5344CB8AC3E}">
        <p14:creationId xmlns:p14="http://schemas.microsoft.com/office/powerpoint/2010/main" val="3313188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84B3DD3-9063-77C0-3014-A7FF2DDC98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B0D5F269-8AB4-2767-D99F-78A4291F82D1}"/>
              </a:ext>
            </a:extLst>
          </p:cNvPr>
          <p:cNvSpPr txBox="1"/>
          <p:nvPr/>
        </p:nvSpPr>
        <p:spPr>
          <a:xfrm>
            <a:off x="192947" y="218113"/>
            <a:ext cx="52263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110004020202020204"/>
                <a:ea typeface="游ゴシック" panose="020B0400000000000000" pitchFamily="50" charset="-128"/>
                <a:cs typeface="+mn-cs"/>
              </a:rPr>
              <a:t>2.</a:t>
            </a:r>
            <a:r>
              <a:rPr kumimoji="1" lang="ja-JP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110004020202020204"/>
                <a:ea typeface="游ゴシック" panose="020B0400000000000000" pitchFamily="50" charset="-128"/>
                <a:cs typeface="+mn-cs"/>
              </a:rPr>
              <a:t>研究仮説・方法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6D27476-71DC-9C1A-C567-4BD809FE392F}"/>
              </a:ext>
            </a:extLst>
          </p:cNvPr>
          <p:cNvSpPr txBox="1"/>
          <p:nvPr/>
        </p:nvSpPr>
        <p:spPr>
          <a:xfrm>
            <a:off x="318781" y="830510"/>
            <a:ext cx="58806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110004020202020204"/>
                <a:ea typeface="游ゴシック" panose="020B0400000000000000" pitchFamily="50" charset="-128"/>
                <a:cs typeface="+mn-cs"/>
              </a:rPr>
              <a:t>方法②</a:t>
            </a:r>
            <a:endParaRPr kumimoji="1" lang="en-US" altLang="ja-JP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110004020202020204"/>
              <a:ea typeface="游ゴシック" panose="020B0400000000000000" pitchFamily="50" charset="-128"/>
              <a:cs typeface="+mn-cs"/>
            </a:endParaRPr>
          </a:p>
          <a:p>
            <a:pPr lvl="0"/>
            <a:r>
              <a:rPr lang="ja-JP" altLang="en-US" sz="2000" dirty="0"/>
              <a:t>目的声質のフォルマントに川の音を合わせて変換</a:t>
            </a:r>
            <a:endParaRPr kumimoji="1" lang="ja-JP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11000402020202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4" name="二等辺三角形 3">
            <a:extLst>
              <a:ext uri="{FF2B5EF4-FFF2-40B4-BE49-F238E27FC236}">
                <a16:creationId xmlns:a16="http://schemas.microsoft.com/office/drawing/2014/main" id="{E24A7F21-41FD-EDAC-0E95-582D474A179D}"/>
              </a:ext>
            </a:extLst>
          </p:cNvPr>
          <p:cNvSpPr/>
          <p:nvPr/>
        </p:nvSpPr>
        <p:spPr>
          <a:xfrm>
            <a:off x="1728131" y="2493627"/>
            <a:ext cx="3061981" cy="1870745"/>
          </a:xfrm>
          <a:prstGeom prst="triangle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CF25807-D600-F22B-963F-D759B0EE52C9}"/>
              </a:ext>
            </a:extLst>
          </p:cNvPr>
          <p:cNvSpPr txBox="1"/>
          <p:nvPr/>
        </p:nvSpPr>
        <p:spPr>
          <a:xfrm>
            <a:off x="2114023" y="4481010"/>
            <a:ext cx="2290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目的のフォルマント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F387B72F-3575-7BF9-D747-CF20928A922A}"/>
              </a:ext>
            </a:extLst>
          </p:cNvPr>
          <p:cNvSpPr/>
          <p:nvPr/>
        </p:nvSpPr>
        <p:spPr>
          <a:xfrm>
            <a:off x="6937695" y="4093828"/>
            <a:ext cx="243281" cy="27054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BC79C362-9A6A-B133-39D0-3DAB3BA176B9}"/>
              </a:ext>
            </a:extLst>
          </p:cNvPr>
          <p:cNvSpPr/>
          <p:nvPr/>
        </p:nvSpPr>
        <p:spPr>
          <a:xfrm>
            <a:off x="7180976" y="3783435"/>
            <a:ext cx="243281" cy="580937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8E3A6475-8AB1-C165-8DE8-2CEC7A7D9930}"/>
              </a:ext>
            </a:extLst>
          </p:cNvPr>
          <p:cNvSpPr/>
          <p:nvPr/>
        </p:nvSpPr>
        <p:spPr>
          <a:xfrm>
            <a:off x="7424257" y="3506599"/>
            <a:ext cx="243281" cy="85777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9096DD28-B2E1-A638-82F9-B5DD2997D1EF}"/>
              </a:ext>
            </a:extLst>
          </p:cNvPr>
          <p:cNvSpPr/>
          <p:nvPr/>
        </p:nvSpPr>
        <p:spPr>
          <a:xfrm>
            <a:off x="7667538" y="3221372"/>
            <a:ext cx="243281" cy="114299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7B6DB602-8CF3-C4AD-0A98-D120176B5F9D}"/>
              </a:ext>
            </a:extLst>
          </p:cNvPr>
          <p:cNvSpPr/>
          <p:nvPr/>
        </p:nvSpPr>
        <p:spPr>
          <a:xfrm>
            <a:off x="7910819" y="2910980"/>
            <a:ext cx="243281" cy="1453391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40F857FA-92B4-9FED-880A-B13D011AE6DF}"/>
              </a:ext>
            </a:extLst>
          </p:cNvPr>
          <p:cNvSpPr/>
          <p:nvPr/>
        </p:nvSpPr>
        <p:spPr>
          <a:xfrm>
            <a:off x="8154100" y="2676088"/>
            <a:ext cx="243281" cy="1688283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E7D846F8-C519-C184-265F-89637222A90C}"/>
              </a:ext>
            </a:extLst>
          </p:cNvPr>
          <p:cNvSpPr/>
          <p:nvPr/>
        </p:nvSpPr>
        <p:spPr>
          <a:xfrm>
            <a:off x="8397381" y="2608976"/>
            <a:ext cx="243281" cy="175539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4267F088-EA2A-009D-E436-AA87C145B038}"/>
              </a:ext>
            </a:extLst>
          </p:cNvPr>
          <p:cNvSpPr/>
          <p:nvPr/>
        </p:nvSpPr>
        <p:spPr>
          <a:xfrm>
            <a:off x="8640662" y="2910980"/>
            <a:ext cx="243281" cy="145339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B8432E31-1597-B934-EC0E-1FF4B49991B8}"/>
              </a:ext>
            </a:extLst>
          </p:cNvPr>
          <p:cNvSpPr/>
          <p:nvPr/>
        </p:nvSpPr>
        <p:spPr>
          <a:xfrm>
            <a:off x="8883943" y="3221372"/>
            <a:ext cx="243281" cy="1142998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192312D0-DABE-CD4F-1515-D9208244BF52}"/>
              </a:ext>
            </a:extLst>
          </p:cNvPr>
          <p:cNvSpPr/>
          <p:nvPr/>
        </p:nvSpPr>
        <p:spPr>
          <a:xfrm>
            <a:off x="9127924" y="3506598"/>
            <a:ext cx="242582" cy="857771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B1AF3C54-B96F-100B-F757-1EE4F5969A46}"/>
              </a:ext>
            </a:extLst>
          </p:cNvPr>
          <p:cNvSpPr/>
          <p:nvPr/>
        </p:nvSpPr>
        <p:spPr>
          <a:xfrm>
            <a:off x="9370505" y="3875714"/>
            <a:ext cx="242582" cy="48865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5FE06367-5348-ED93-BA2F-928D526A469B}"/>
              </a:ext>
            </a:extLst>
          </p:cNvPr>
          <p:cNvSpPr/>
          <p:nvPr/>
        </p:nvSpPr>
        <p:spPr>
          <a:xfrm>
            <a:off x="9613087" y="4169328"/>
            <a:ext cx="242582" cy="19504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D8993C37-3CCA-5F8B-B4DB-1768BCBC1165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6998166" y="4238025"/>
            <a:ext cx="493203" cy="436737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AE0A624A-9064-3CC4-119D-A1CD330F1353}"/>
              </a:ext>
            </a:extLst>
          </p:cNvPr>
          <p:cNvSpPr txBox="1"/>
          <p:nvPr/>
        </p:nvSpPr>
        <p:spPr>
          <a:xfrm>
            <a:off x="7491369" y="4490096"/>
            <a:ext cx="2055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川のせせらぎ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C97C72F0-D5B0-C37A-3E6E-2ACEF13DD1B2}"/>
              </a:ext>
            </a:extLst>
          </p:cNvPr>
          <p:cNvSpPr txBox="1"/>
          <p:nvPr/>
        </p:nvSpPr>
        <p:spPr>
          <a:xfrm rot="1188822">
            <a:off x="7898017" y="2447823"/>
            <a:ext cx="34301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いわば区分求積法</a:t>
            </a:r>
          </a:p>
        </p:txBody>
      </p:sp>
    </p:spTree>
    <p:extLst>
      <p:ext uri="{BB962C8B-B14F-4D97-AF65-F5344CB8AC3E}">
        <p14:creationId xmlns:p14="http://schemas.microsoft.com/office/powerpoint/2010/main" val="30128579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54D5F9B-0FCC-4826-3D97-86D7DC99CA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 made of river (online-video-cutter.com)">
            <a:hlinkClick r:id="" action="ppaction://media"/>
            <a:extLst>
              <a:ext uri="{FF2B5EF4-FFF2-40B4-BE49-F238E27FC236}">
                <a16:creationId xmlns:a16="http://schemas.microsoft.com/office/drawing/2014/main" id="{42C243C1-9A3B-C85D-7196-E6D8AF032F96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960070" y="1293070"/>
            <a:ext cx="4271860" cy="4271860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E4E8EC9B-2E2E-8C0F-60BF-FAB4BD6D6E27}"/>
              </a:ext>
            </a:extLst>
          </p:cNvPr>
          <p:cNvSpPr txBox="1"/>
          <p:nvPr/>
        </p:nvSpPr>
        <p:spPr>
          <a:xfrm>
            <a:off x="260058" y="209725"/>
            <a:ext cx="44126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3.</a:t>
            </a:r>
            <a:r>
              <a:rPr kumimoji="1" lang="ja-JP" altLang="en-US" sz="2800" dirty="0"/>
              <a:t>研究結果（方法</a:t>
            </a:r>
            <a:r>
              <a:rPr lang="ja-JP" altLang="en-US" sz="2800" dirty="0"/>
              <a:t>①</a:t>
            </a:r>
            <a:r>
              <a:rPr kumimoji="1" lang="ja-JP" altLang="en-US" sz="2800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961124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55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33DFD5E-4747-A162-6E38-7063215A39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5DAD25C-727B-7DAB-D121-14A07EDEF1A4}"/>
              </a:ext>
            </a:extLst>
          </p:cNvPr>
          <p:cNvSpPr txBox="1"/>
          <p:nvPr/>
        </p:nvSpPr>
        <p:spPr>
          <a:xfrm>
            <a:off x="260058" y="209725"/>
            <a:ext cx="44126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110004020202020204"/>
                <a:ea typeface="游ゴシック" panose="020B0400000000000000" pitchFamily="50" charset="-128"/>
                <a:cs typeface="+mn-cs"/>
              </a:rPr>
              <a:t>3.</a:t>
            </a:r>
            <a:r>
              <a:rPr kumimoji="1" lang="ja-JP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110004020202020204"/>
                <a:ea typeface="游ゴシック" panose="020B0400000000000000" pitchFamily="50" charset="-128"/>
                <a:cs typeface="+mn-cs"/>
              </a:rPr>
              <a:t>研究結果（方法</a:t>
            </a:r>
            <a:r>
              <a:rPr lang="ja-JP" altLang="en-US" sz="2800" dirty="0">
                <a:solidFill>
                  <a:prstClr val="black"/>
                </a:solidFill>
                <a:latin typeface="游ゴシック" panose="02110004020202020204"/>
                <a:ea typeface="游ゴシック" panose="020B0400000000000000" pitchFamily="50" charset="-128"/>
              </a:rPr>
              <a:t>②</a:t>
            </a:r>
            <a:r>
              <a:rPr kumimoji="1" lang="ja-JP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110004020202020204"/>
                <a:ea typeface="游ゴシック" panose="020B0400000000000000" pitchFamily="50" charset="-128"/>
                <a:cs typeface="+mn-cs"/>
              </a:rPr>
              <a:t>）</a:t>
            </a:r>
          </a:p>
        </p:txBody>
      </p:sp>
      <p:pic>
        <p:nvPicPr>
          <p:cNvPr id="4" name="aiueo made of river">
            <a:hlinkClick r:id="" action="ppaction://media"/>
            <a:extLst>
              <a:ext uri="{FF2B5EF4-FFF2-40B4-BE49-F238E27FC236}">
                <a16:creationId xmlns:a16="http://schemas.microsoft.com/office/drawing/2014/main" id="{3B97380A-2F7B-DFAA-266E-8C7B8B44D9F6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801785" y="1134785"/>
            <a:ext cx="4588429" cy="4588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109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56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3DCACB6-63F0-1D04-AD05-429854C7CC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598A4531-7FF0-E515-14F4-0557E0A65680}"/>
              </a:ext>
            </a:extLst>
          </p:cNvPr>
          <p:cNvSpPr txBox="1"/>
          <p:nvPr/>
        </p:nvSpPr>
        <p:spPr>
          <a:xfrm>
            <a:off x="260058" y="209725"/>
            <a:ext cx="44126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110004020202020204"/>
                <a:ea typeface="游ゴシック" panose="020B0400000000000000" pitchFamily="50" charset="-128"/>
                <a:cs typeface="+mn-cs"/>
              </a:rPr>
              <a:t>3.</a:t>
            </a:r>
            <a:r>
              <a:rPr lang="ja-JP" altLang="en-US" sz="2800" dirty="0">
                <a:solidFill>
                  <a:prstClr val="black"/>
                </a:solidFill>
                <a:latin typeface="游ゴシック" panose="02110004020202020204"/>
                <a:ea typeface="游ゴシック" panose="020B0400000000000000" pitchFamily="50" charset="-128"/>
              </a:rPr>
              <a:t>考察・展望</a:t>
            </a:r>
            <a:endParaRPr kumimoji="1" lang="ja-JP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11000402020202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A63535E-D1A2-CE04-4470-59F14BF9E2DB}"/>
              </a:ext>
            </a:extLst>
          </p:cNvPr>
          <p:cNvSpPr txBox="1"/>
          <p:nvPr/>
        </p:nvSpPr>
        <p:spPr>
          <a:xfrm>
            <a:off x="840297" y="1659285"/>
            <a:ext cx="1051140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/>
              <a:t>今回の研究では方法②のほうがより自然に近いように感じられた。</a:t>
            </a:r>
            <a:endParaRPr lang="en-US" altLang="ja-JP" sz="2800" dirty="0"/>
          </a:p>
          <a:p>
            <a:r>
              <a:rPr lang="ja-JP" altLang="en-US" sz="2800" dirty="0"/>
              <a:t>今後の課題として以下の三点があげられる。</a:t>
            </a:r>
            <a:endParaRPr lang="en-US" altLang="ja-JP" sz="2800" dirty="0"/>
          </a:p>
          <a:p>
            <a:endParaRPr lang="en-US" altLang="ja-JP" sz="2800" dirty="0"/>
          </a:p>
          <a:p>
            <a:r>
              <a:rPr lang="ja-JP" altLang="en-US" sz="2800" dirty="0"/>
              <a:t>子音の再現：爆発音・摩擦音など時間的な変化の処理が必要</a:t>
            </a:r>
          </a:p>
          <a:p>
            <a:r>
              <a:rPr lang="ja-JP" altLang="en-US" sz="2800" dirty="0"/>
              <a:t>素材の改良：ホワイトノイズ以外の自然音の活用</a:t>
            </a:r>
          </a:p>
          <a:p>
            <a:r>
              <a:rPr lang="ja-JP" altLang="en-US" sz="2800" dirty="0"/>
              <a:t>ノイズの除去：よりクリアな母音再現のための信号処理技術の強化</a:t>
            </a:r>
          </a:p>
        </p:txBody>
      </p:sp>
    </p:spTree>
    <p:extLst>
      <p:ext uri="{BB962C8B-B14F-4D97-AF65-F5344CB8AC3E}">
        <p14:creationId xmlns:p14="http://schemas.microsoft.com/office/powerpoint/2010/main" val="38570810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675</TotalTime>
  <Words>284</Words>
  <Application>Microsoft Office PowerPoint</Application>
  <PresentationFormat>ワイド画面</PresentationFormat>
  <Paragraphs>43</Paragraphs>
  <Slides>9</Slides>
  <Notes>1</Notes>
  <HiddenSlides>0</HiddenSlides>
  <MMClips>2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3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旭丘高生徒01623</dc:creator>
  <cp:lastModifiedBy>旭丘高生徒01623</cp:lastModifiedBy>
  <cp:revision>8</cp:revision>
  <dcterms:created xsi:type="dcterms:W3CDTF">2025-06-29T01:51:02Z</dcterms:created>
  <dcterms:modified xsi:type="dcterms:W3CDTF">2025-06-29T13:06:49Z</dcterms:modified>
</cp:coreProperties>
</file>