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0" r:id="rId4"/>
    <p:sldId id="264" r:id="rId5"/>
    <p:sldId id="261" r:id="rId6"/>
    <p:sldId id="259" r:id="rId7"/>
    <p:sldId id="258" r:id="rId8"/>
    <p:sldId id="265" r:id="rId9"/>
    <p:sldId id="267" r:id="rId10"/>
    <p:sldId id="278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3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4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1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F509-2052-417C-9C8D-9C2AB72176CA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3819-4889-4260-9F42-EE55CE33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academic/class/15213-f14/www/exams.html" TargetMode="External"/><Relationship Id="rId2" Type="http://schemas.openxmlformats.org/officeDocument/2006/relationships/hyperlink" Target="http://www.cs.cmu.edu/afs/cs/academic/class/15213-f10/www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2015.9.17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7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多想想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大端法和小端法分别是什么？</a:t>
            </a:r>
            <a:endParaRPr lang="en-US" altLang="zh-CN" dirty="0" smtClean="0"/>
          </a:p>
          <a:p>
            <a:r>
              <a:rPr lang="zh-CN" altLang="en-US" dirty="0" smtClean="0"/>
              <a:t>各有什么优点？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16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大端法还是小端法？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isBigEndian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06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130158" y="2268076"/>
            <a:ext cx="366300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dirty="0" smtClean="0"/>
              <a:t>#include &lt;</a:t>
            </a:r>
            <a:r>
              <a:rPr lang="en-US" altLang="zh-CN" sz="3200" dirty="0" err="1" smtClean="0"/>
              <a:t>stdio.h</a:t>
            </a:r>
            <a:r>
              <a:rPr lang="en-US" altLang="zh-CN" sz="3200" dirty="0" smtClean="0"/>
              <a:t>&gt;</a:t>
            </a:r>
          </a:p>
          <a:p>
            <a:pPr marL="0" indent="0"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a, g;</a:t>
            </a:r>
          </a:p>
          <a:p>
            <a:pPr marL="0" indent="0">
              <a:buNone/>
            </a:pPr>
            <a:r>
              <a:rPr lang="en-US" altLang="zh-CN" sz="3200" dirty="0" smtClean="0"/>
              <a:t>unsigned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b, h;</a:t>
            </a:r>
          </a:p>
          <a:p>
            <a:pPr marL="0" indent="0">
              <a:buNone/>
            </a:pPr>
            <a:r>
              <a:rPr lang="en-US" altLang="zh-CN" sz="3200" dirty="0" smtClean="0"/>
              <a:t>char c, d;</a:t>
            </a:r>
          </a:p>
          <a:p>
            <a:pPr marL="0" indent="0">
              <a:buNone/>
            </a:pPr>
            <a:r>
              <a:rPr lang="en-US" altLang="zh-CN" sz="3200" dirty="0" smtClean="0"/>
              <a:t>unsigned char e, f;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360980" y="660092"/>
            <a:ext cx="5181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zh-CN" dirty="0" smtClean="0"/>
              <a:t>int main(){</a:t>
            </a:r>
          </a:p>
          <a:p>
            <a:pPr marL="0" indent="0">
              <a:buNone/>
            </a:pPr>
            <a:r>
              <a:rPr lang="pt-BR" altLang="zh-CN" dirty="0" smtClean="0"/>
              <a:t>	a = -1;b = -1;</a:t>
            </a:r>
          </a:p>
          <a:p>
            <a:pPr marL="0" indent="0">
              <a:buNone/>
            </a:pPr>
            <a:r>
              <a:rPr lang="pt-BR" altLang="zh-CN" dirty="0" smtClean="0"/>
              <a:t>	c = a;d = b;</a:t>
            </a:r>
          </a:p>
          <a:p>
            <a:pPr marL="0" indent="0">
              <a:buNone/>
            </a:pPr>
            <a:r>
              <a:rPr lang="pt-BR" altLang="zh-CN" dirty="0" smtClean="0"/>
              <a:t>	e = c;f = d;</a:t>
            </a:r>
          </a:p>
          <a:p>
            <a:pPr marL="0" indent="0">
              <a:buNone/>
            </a:pPr>
            <a:r>
              <a:rPr lang="pt-BR" altLang="zh-CN" dirty="0" smtClean="0"/>
              <a:t>	g = e;h = d;</a:t>
            </a:r>
          </a:p>
          <a:p>
            <a:pPr marL="0" indent="0">
              <a:buNone/>
            </a:pPr>
            <a:r>
              <a:rPr lang="pt-BR" altLang="zh-CN" dirty="0" smtClean="0"/>
              <a:t>	printf("%d\n", a);</a:t>
            </a:r>
          </a:p>
          <a:p>
            <a:pPr marL="0" indent="0">
              <a:buNone/>
            </a:pPr>
            <a:r>
              <a:rPr lang="pt-BR" altLang="zh-CN" dirty="0" smtClean="0"/>
              <a:t>	printf("%d\n", b);</a:t>
            </a:r>
          </a:p>
          <a:p>
            <a:pPr marL="0" indent="0">
              <a:buNone/>
            </a:pPr>
            <a:r>
              <a:rPr lang="pt-BR" altLang="zh-CN" dirty="0" smtClean="0"/>
              <a:t>	printf("%d\n", c);</a:t>
            </a:r>
          </a:p>
          <a:p>
            <a:pPr marL="0" indent="0">
              <a:buNone/>
            </a:pPr>
            <a:r>
              <a:rPr lang="pt-BR" altLang="zh-CN" dirty="0" smtClean="0"/>
              <a:t>	printf("%d\n", d);</a:t>
            </a:r>
          </a:p>
          <a:p>
            <a:pPr marL="0" indent="0">
              <a:buNone/>
            </a:pPr>
            <a:r>
              <a:rPr lang="pt-BR" altLang="zh-CN" dirty="0" smtClean="0"/>
              <a:t>	printf("%d\n", e);</a:t>
            </a:r>
          </a:p>
          <a:p>
            <a:pPr marL="0" indent="0">
              <a:buNone/>
            </a:pPr>
            <a:r>
              <a:rPr lang="pt-BR" altLang="zh-CN" dirty="0" smtClean="0"/>
              <a:t>	printf("%d\n", f);</a:t>
            </a:r>
          </a:p>
          <a:p>
            <a:pPr marL="0" indent="0">
              <a:buNone/>
            </a:pPr>
            <a:r>
              <a:rPr lang="pt-BR" altLang="zh-CN" dirty="0" smtClean="0"/>
              <a:t>	printf("%d\n", g);</a:t>
            </a:r>
          </a:p>
          <a:p>
            <a:pPr marL="0" indent="0">
              <a:buNone/>
            </a:pPr>
            <a:r>
              <a:rPr lang="pt-BR" altLang="zh-CN" dirty="0" smtClean="0"/>
              <a:t>	printf("%d\n", h);</a:t>
            </a:r>
          </a:p>
          <a:p>
            <a:pPr marL="0" indent="0">
              <a:buNone/>
            </a:pPr>
            <a:r>
              <a:rPr lang="pt-BR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odd(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% 2 == 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true;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false;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1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printSomething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 smtClean="0"/>
              <a:t>        http://www.baidu.com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(“URL:”);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0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mul9(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x &lt;&lt; 3 + 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</a:t>
            </a:r>
          </a:p>
          <a:p>
            <a:pPr marL="0" indent="0">
              <a:buNone/>
            </a:pPr>
            <a:r>
              <a:rPr lang="en-US" altLang="zh-CN" dirty="0" smtClean="0"/>
              <a:t>        a = a ^ b;</a:t>
            </a:r>
          </a:p>
          <a:p>
            <a:pPr marL="0" indent="0">
              <a:buNone/>
            </a:pPr>
            <a:r>
              <a:rPr lang="en-US" altLang="zh-CN" dirty="0" smtClean="0"/>
              <a:t>        b = a ^ b;</a:t>
            </a:r>
          </a:p>
          <a:p>
            <a:pPr marL="0" indent="0">
              <a:buNone/>
            </a:pPr>
            <a:r>
              <a:rPr lang="en-US" altLang="zh-CN" dirty="0" smtClean="0"/>
              <a:t>        a = a ^ b;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61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void 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*b) {</a:t>
            </a:r>
          </a:p>
          <a:p>
            <a:pPr marL="0" indent="0">
              <a:buNone/>
            </a:pPr>
            <a:r>
              <a:rPr lang="en-US" altLang="zh-CN" dirty="0" smtClean="0"/>
              <a:t>        *a = *a ^ *b;</a:t>
            </a:r>
          </a:p>
          <a:p>
            <a:pPr marL="0" indent="0">
              <a:buNone/>
            </a:pPr>
            <a:r>
              <a:rPr lang="en-US" altLang="zh-CN" dirty="0" smtClean="0"/>
              <a:t>        *b = *a ^ *b;</a:t>
            </a:r>
          </a:p>
          <a:p>
            <a:pPr marL="0" indent="0">
              <a:buNone/>
            </a:pPr>
            <a:r>
              <a:rPr lang="en-US" altLang="zh-CN" dirty="0" smtClean="0"/>
              <a:t>        *a = *a ^ *b;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434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sign(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 {</a:t>
            </a:r>
          </a:p>
          <a:p>
            <a:pPr marL="0" indent="0">
              <a:buNone/>
            </a:pPr>
            <a:r>
              <a:rPr lang="en-US" altLang="zh-CN" dirty="0" smtClean="0"/>
              <a:t>      if(x &gt; 0)return 1;</a:t>
            </a:r>
          </a:p>
          <a:p>
            <a:pPr marL="0" indent="0">
              <a:buNone/>
            </a:pPr>
            <a:r>
              <a:rPr lang="en-US" altLang="zh-CN" dirty="0" smtClean="0"/>
              <a:t>      if(x = 0)return 0;</a:t>
            </a:r>
          </a:p>
          <a:p>
            <a:pPr marL="0" indent="0">
              <a:buNone/>
            </a:pPr>
            <a:r>
              <a:rPr lang="en-US" altLang="zh-CN" dirty="0" smtClean="0"/>
              <a:t>      return -1;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0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考查位运算的掌握熟练程度</a:t>
            </a:r>
            <a:endParaRPr lang="en-US" altLang="zh-CN" dirty="0" smtClean="0"/>
          </a:p>
          <a:p>
            <a:r>
              <a:rPr lang="zh-CN" altLang="en-US" dirty="0" smtClean="0"/>
              <a:t>鼓励精（</a:t>
            </a:r>
            <a:r>
              <a:rPr lang="en-US" altLang="zh-CN" dirty="0" smtClean="0"/>
              <a:t>sang</a:t>
            </a:r>
            <a:r>
              <a:rPr lang="zh-CN" altLang="en-US" dirty="0" smtClean="0"/>
              <a:t>）益（</a:t>
            </a:r>
            <a:r>
              <a:rPr lang="en-US" altLang="zh-CN" dirty="0" err="1" smtClean="0"/>
              <a:t>xin</a:t>
            </a:r>
            <a:r>
              <a:rPr lang="zh-CN" altLang="en-US" dirty="0" smtClean="0"/>
              <a:t>）求（</a:t>
            </a:r>
            <a:r>
              <a:rPr lang="en-US" altLang="zh-CN" dirty="0" err="1" smtClean="0"/>
              <a:t>bing</a:t>
            </a:r>
            <a:r>
              <a:rPr lang="zh-CN" altLang="en-US" dirty="0" smtClean="0"/>
              <a:t>）精（</a:t>
            </a:r>
            <a:r>
              <a:rPr lang="en-US" altLang="zh-CN" dirty="0" err="1" smtClean="0"/>
              <a:t>kuang</a:t>
            </a:r>
            <a:r>
              <a:rPr lang="zh-CN" altLang="en-US" dirty="0" smtClean="0"/>
              <a:t>）地刷分</a:t>
            </a:r>
          </a:p>
        </p:txBody>
      </p:sp>
    </p:spTree>
    <p:extLst>
      <p:ext uri="{BB962C8B-B14F-4D97-AF65-F5344CB8AC3E}">
        <p14:creationId xmlns:p14="http://schemas.microsoft.com/office/powerpoint/2010/main" val="386733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&amp; Have Fun!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8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书名：深入理解</a:t>
            </a:r>
            <a:r>
              <a:rPr lang="zh-CN" altLang="en-US" b="1" dirty="0" smtClean="0"/>
              <a:t>计算机系统</a:t>
            </a:r>
            <a:r>
              <a:rPr lang="zh-CN" altLang="en-US" dirty="0" smtClean="0"/>
              <a:t>（与操作系统几乎毫无关系）</a:t>
            </a:r>
            <a:endParaRPr lang="en-US" altLang="zh-CN" dirty="0" smtClean="0"/>
          </a:p>
          <a:p>
            <a:r>
              <a:rPr lang="zh-CN" altLang="en-US" dirty="0" smtClean="0"/>
              <a:t>实际上是在程序员的角度对计算机系统的所有方面进行入门介绍</a:t>
            </a:r>
            <a:endParaRPr lang="en-US" altLang="zh-CN" dirty="0" smtClean="0"/>
          </a:p>
          <a:p>
            <a:r>
              <a:rPr lang="zh-CN" altLang="en-US" dirty="0" smtClean="0"/>
              <a:t>中文版</a:t>
            </a:r>
            <a:r>
              <a:rPr lang="en-US" altLang="zh-CN" dirty="0" smtClean="0"/>
              <a:t>700</a:t>
            </a:r>
            <a:r>
              <a:rPr lang="zh-CN" altLang="en-US" dirty="0" smtClean="0"/>
              <a:t>页，英文版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页，比外国人节省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的时间！</a:t>
            </a:r>
            <a:endParaRPr lang="en-US" altLang="zh-CN" dirty="0" smtClean="0"/>
          </a:p>
          <a:p>
            <a:r>
              <a:rPr lang="zh-CN" altLang="en-US" dirty="0" smtClean="0"/>
              <a:t>配套的</a:t>
            </a:r>
            <a:r>
              <a:rPr lang="en-US" altLang="zh-CN" dirty="0" smtClean="0"/>
              <a:t>lab</a:t>
            </a:r>
            <a:r>
              <a:rPr lang="zh-CN" altLang="en-US" dirty="0" smtClean="0"/>
              <a:t>是非常优秀的辅助学习资料。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环境，大部分时间可以使用课程提供的</a:t>
            </a:r>
            <a:r>
              <a:rPr lang="en-US" altLang="zh-CN" dirty="0" err="1" smtClean="0"/>
              <a:t>Autolab</a:t>
            </a:r>
            <a:r>
              <a:rPr lang="zh-CN" altLang="en-US" dirty="0" smtClean="0"/>
              <a:t>服务器进行学习，但强烈推荐在虚拟机（</a:t>
            </a:r>
            <a:r>
              <a:rPr lang="en-US" altLang="zh-CN" dirty="0" smtClean="0"/>
              <a:t>VMWare/PD</a:t>
            </a:r>
            <a:r>
              <a:rPr lang="zh-CN" altLang="en-US" dirty="0" smtClean="0"/>
              <a:t>）中安装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或安装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双系统。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有很多种，建议使用易于上手的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76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小班教学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鼓励大家互相讨论，互相学习</a:t>
            </a:r>
            <a:endParaRPr lang="en-US" altLang="zh-CN" dirty="0" smtClean="0"/>
          </a:p>
          <a:p>
            <a:r>
              <a:rPr lang="zh-CN" altLang="en-US" dirty="0" smtClean="0"/>
              <a:t>随意提问，不要害羞</a:t>
            </a:r>
            <a:endParaRPr lang="en-US" altLang="zh-CN" dirty="0" smtClean="0"/>
          </a:p>
          <a:p>
            <a:r>
              <a:rPr lang="zh-CN" altLang="en-US" dirty="0" smtClean="0"/>
              <a:t>给大家自由发挥和展示的空间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85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英语资料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http://www.cs.cmu.edu/afs/cs/academic/class/15213-f10/www/index.html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http://www.cs.cmu.edu/afs/cs/academic/class/15213-f14/www/exams.html</a:t>
            </a:r>
            <a:endParaRPr lang="en-US" altLang="zh-CN" dirty="0" smtClean="0"/>
          </a:p>
          <a:p>
            <a:r>
              <a:rPr lang="zh-CN" altLang="en-US" dirty="0" smtClean="0"/>
              <a:t>基本上是用来长信心用的。</a:t>
            </a:r>
            <a:endParaRPr lang="en-US" altLang="zh-CN" dirty="0" smtClean="0"/>
          </a:p>
          <a:p>
            <a:r>
              <a:rPr lang="zh-CN" altLang="en-US" dirty="0" smtClean="0"/>
              <a:t>“题目偏重基础，题型千篇一律，基本只需要走马观花地翻阅一下教材，然后把一套卷子弄懂，其它的卷子就都不在话下了。”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9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之老师见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刷书固然好，课件是精华</a:t>
            </a:r>
            <a:endParaRPr lang="en-US" altLang="zh-CN" dirty="0" smtClean="0"/>
          </a:p>
          <a:p>
            <a:r>
              <a:rPr lang="zh-CN" altLang="en-US" dirty="0" smtClean="0"/>
              <a:t>上课掌握核心知识，书本了解非核心知识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trike="sngStrike" dirty="0" smtClean="0"/>
              <a:t>考试多出点非核心知识否则大家都满分</a:t>
            </a:r>
            <a:endParaRPr lang="en-US" altLang="zh-CN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22825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之我见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精读书本：书的角落里说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的话会发生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的情况！</a:t>
            </a:r>
            <a:endParaRPr lang="en-US" altLang="zh-CN" dirty="0" smtClean="0"/>
          </a:p>
          <a:p>
            <a:r>
              <a:rPr lang="zh-CN" altLang="en-US" dirty="0" smtClean="0"/>
              <a:t>举一反三：如果</a:t>
            </a:r>
            <a:r>
              <a:rPr lang="en-US" altLang="zh-CN" dirty="0" smtClean="0"/>
              <a:t>YYY</a:t>
            </a:r>
            <a:r>
              <a:rPr lang="zh-CN" altLang="en-US" dirty="0" smtClean="0"/>
              <a:t>的话会发生什么情况？</a:t>
            </a:r>
            <a:endParaRPr lang="en-US" altLang="zh-CN" dirty="0" smtClean="0"/>
          </a:p>
          <a:p>
            <a:r>
              <a:rPr lang="zh-CN" altLang="en-US" dirty="0" smtClean="0"/>
              <a:t>动手实践：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main() { YYY } ……</a:t>
            </a:r>
          </a:p>
          <a:p>
            <a:r>
              <a:rPr lang="zh-CN" altLang="en-US" dirty="0" smtClean="0"/>
              <a:t>搜索引擎：打开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，输入“</a:t>
            </a:r>
            <a:r>
              <a:rPr lang="en-US" altLang="zh-CN" dirty="0" smtClean="0"/>
              <a:t>why YYY then </a:t>
            </a:r>
            <a:r>
              <a:rPr lang="en-US" altLang="zh-CN" dirty="0" err="1" smtClean="0"/>
              <a:t>yyy</a:t>
            </a:r>
            <a:r>
              <a:rPr lang="zh-CN" altLang="en-US" dirty="0" smtClean="0"/>
              <a:t>”，回车</a:t>
            </a:r>
            <a:endParaRPr lang="en-US" altLang="zh-CN" dirty="0" smtClean="0"/>
          </a:p>
          <a:p>
            <a:r>
              <a:rPr lang="zh-CN" altLang="en-US" dirty="0" smtClean="0"/>
              <a:t>交流讨论：你们知道如果</a:t>
            </a:r>
            <a:r>
              <a:rPr lang="en-US" altLang="zh-CN" dirty="0" smtClean="0"/>
              <a:t>YYY</a:t>
            </a:r>
            <a:r>
              <a:rPr lang="zh-CN" altLang="en-US" dirty="0" smtClean="0"/>
              <a:t>的话会发生什么情况么？</a:t>
            </a:r>
            <a:endParaRPr lang="en-US" altLang="zh-CN" dirty="0" smtClean="0"/>
          </a:p>
          <a:p>
            <a:r>
              <a:rPr lang="zh-CN" altLang="en-US" dirty="0" smtClean="0"/>
              <a:t>保持好奇：太神奇了！</a:t>
            </a:r>
            <a:endParaRPr lang="en-US" altLang="zh-CN" dirty="0" smtClean="0"/>
          </a:p>
          <a:p>
            <a:r>
              <a:rPr lang="zh-CN" altLang="en-US" dirty="0" smtClean="0"/>
              <a:t>批判态度：这是设计缺陷！</a:t>
            </a:r>
            <a:endParaRPr lang="en-US" altLang="zh-CN" dirty="0" smtClean="0"/>
          </a:p>
          <a:p>
            <a:r>
              <a:rPr lang="zh-CN" altLang="en-US" strike="sngStrike" dirty="0" smtClean="0"/>
              <a:t>阅读能力：这题啥意思？</a:t>
            </a:r>
            <a:endParaRPr lang="en-US" altLang="zh-CN" strike="sngStrike" dirty="0" smtClean="0"/>
          </a:p>
          <a:p>
            <a:r>
              <a:rPr lang="zh-CN" altLang="en-US" strike="sngStrike" dirty="0" smtClean="0"/>
              <a:t>怀疑态度：这题答案错了！吧？</a:t>
            </a:r>
            <a:endParaRPr lang="en-US" altLang="zh-CN" strike="sngStrike" dirty="0" smtClean="0"/>
          </a:p>
        </p:txBody>
      </p:sp>
    </p:spTree>
    <p:extLst>
      <p:ext uri="{BB962C8B-B14F-4D97-AF65-F5344CB8AC3E}">
        <p14:creationId xmlns:p14="http://schemas.microsoft.com/office/powerpoint/2010/main" val="3973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Bits and Bytes/Integers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多想想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现在的程序中，负数如何用二进制表示？</a:t>
            </a:r>
            <a:endParaRPr lang="en-US" altLang="zh-CN" dirty="0" smtClean="0"/>
          </a:p>
          <a:p>
            <a:r>
              <a:rPr lang="zh-CN" altLang="en-US" dirty="0" smtClean="0"/>
              <a:t>除了这种方式，有符号数是否存在其它表示方式？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566</Words>
  <Application>Microsoft Office PowerPoint</Application>
  <PresentationFormat>宽屏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ICS小班课</vt:lpstr>
      <vt:lpstr>课程简介</vt:lpstr>
      <vt:lpstr>ICS简介</vt:lpstr>
      <vt:lpstr>小班教学</vt:lpstr>
      <vt:lpstr>英语资料</vt:lpstr>
      <vt:lpstr>ICS之老师见</vt:lpstr>
      <vt:lpstr>ICS之我见</vt:lpstr>
      <vt:lpstr>Bits and Bytes/Integers</vt:lpstr>
      <vt:lpstr>多想想</vt:lpstr>
      <vt:lpstr>多想想</vt:lpstr>
      <vt:lpstr>大端法还是小端法？</vt:lpstr>
      <vt:lpstr>强制类型转换</vt:lpstr>
      <vt:lpstr>判断题</vt:lpstr>
      <vt:lpstr>判断题</vt:lpstr>
      <vt:lpstr>判断题</vt:lpstr>
      <vt:lpstr>判断题</vt:lpstr>
      <vt:lpstr>判断题</vt:lpstr>
      <vt:lpstr>判断题</vt:lpstr>
      <vt:lpstr>Datalab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97</cp:revision>
  <dcterms:created xsi:type="dcterms:W3CDTF">2015-09-17T02:42:31Z</dcterms:created>
  <dcterms:modified xsi:type="dcterms:W3CDTF">2016-09-16T06:09:04Z</dcterms:modified>
</cp:coreProperties>
</file>