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presProps" Id="rId2" Target="presProps.xml"/><Relationship Type="http://schemas.openxmlformats.org/officeDocument/2006/relationships/slide" Id="rId12" Target="slides/slide7.xml"/><Relationship Type="http://schemas.openxmlformats.org/officeDocument/2006/relationships/theme" Id="rId1" Target="theme/theme2.xml"/><Relationship Type="http://schemas.openxmlformats.org/officeDocument/2006/relationships/slide" Id="rId13" Target="slides/slide8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5.xml"/><Relationship Type="http://schemas.openxmlformats.org/officeDocument/2006/relationships/tableStyles" Id="rId3" Target="tableStyles.xml"/><Relationship Type="http://schemas.openxmlformats.org/officeDocument/2006/relationships/slide" Id="rId11" Target="slides/slide6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1" id="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" id="42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3" id="4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5" id="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6" id="9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7" id="9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Team BBBBBB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7" id="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8" id="4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9" id="4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3" id="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4" id="5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5" id="5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Jo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9" id="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0" id="6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1" id="6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Jo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5" id="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6" id="6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7" id="6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Rich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1" id="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2" id="7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3" id="7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Rich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8" id="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9" id="7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0" id="8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Jenny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4" id="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5" id="8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6" id="8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Jenny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0" id="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1" id="9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2" id="9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OB GREDD JEGG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/>
        </p:nvSpPr>
        <p:spPr>
          <a:xfrm rot="10800000" flipH="1">
            <a:off y="3979800" x="0"/>
            <a:ext cy="28781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9" id="9"/>
          <p:cNvSpPr/>
          <p:nvPr/>
        </p:nvSpPr>
        <p:spPr>
          <a:xfrm>
            <a:off y="3190900" x="0"/>
            <a:ext cy="790108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0" id="10"/>
          <p:cNvSpPr/>
          <p:nvPr/>
        </p:nvSpPr>
        <p:spPr>
          <a:xfrm rot="10800000" flipH="1">
            <a:off y="3980458" x="0"/>
            <a:ext cy="759612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1" id="11"/>
          <p:cNvSpPr txBox="1"/>
          <p:nvPr>
            <p:ph type="ctrTitle"/>
          </p:nvPr>
        </p:nvSpPr>
        <p:spPr>
          <a:xfrm>
            <a:off y="2329190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subTitle" idx="1"/>
          </p:nvPr>
        </p:nvSpPr>
        <p:spPr>
          <a:xfrm>
            <a:off y="4124476" x="685800"/>
            <a:ext cy="8888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/>
          <p:nvPr/>
        </p:nvSpPr>
        <p:spPr>
          <a:xfrm rot="10800000" flipH="1">
            <a:off y="1550999" x="0"/>
            <a:ext cy="53070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5" id="15"/>
          <p:cNvSpPr/>
          <p:nvPr/>
        </p:nvSpPr>
        <p:spPr>
          <a:xfrm flipH="1">
            <a:off y="761799" x="4526627"/>
            <a:ext cy="790108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6" id="16"/>
          <p:cNvSpPr/>
          <p:nvPr/>
        </p:nvSpPr>
        <p:spPr>
          <a:xfrm rot="10800000">
            <a:off y="1551358" x="4526627"/>
            <a:ext cy="759612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7" id="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18" id="1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/>
          <p:nvPr/>
        </p:nvSpPr>
        <p:spPr>
          <a:xfrm rot="10800000" flipH="1">
            <a:off y="1550999" x="0"/>
            <a:ext cy="53070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1" id="21"/>
          <p:cNvSpPr/>
          <p:nvPr/>
        </p:nvSpPr>
        <p:spPr>
          <a:xfrm rot="10800000">
            <a:off y="1551358" x="4526627"/>
            <a:ext cy="759612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2" id="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23" id="23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24" id="24"/>
          <p:cNvSpPr/>
          <p:nvPr/>
        </p:nvSpPr>
        <p:spPr>
          <a:xfrm flipH="1">
            <a:off y="761799" x="4526627"/>
            <a:ext cy="790108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5" id="25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26" id="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" id="27"/>
          <p:cNvSpPr/>
          <p:nvPr/>
        </p:nvSpPr>
        <p:spPr>
          <a:xfrm rot="10800000" flipH="1">
            <a:off y="1550999" x="0"/>
            <a:ext cy="53070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8" id="28"/>
          <p:cNvSpPr/>
          <p:nvPr/>
        </p:nvSpPr>
        <p:spPr>
          <a:xfrm flipH="1">
            <a:off y="761799" x="4526627"/>
            <a:ext cy="790108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9" id="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30" id="30"/>
          <p:cNvSpPr/>
          <p:nvPr/>
        </p:nvSpPr>
        <p:spPr>
          <a:xfrm rot="10800000">
            <a:off y="1551358" x="4526627"/>
            <a:ext cy="759612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/>
          <p:nvPr/>
        </p:nvSpPr>
        <p:spPr>
          <a:xfrm rot="10800000" flipH="1">
            <a:off y="5883599" x="0"/>
            <a:ext cy="9744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3" id="33"/>
          <p:cNvSpPr/>
          <p:nvPr/>
        </p:nvSpPr>
        <p:spPr>
          <a:xfrm flipH="1">
            <a:off y="5094446" x="4526627"/>
            <a:ext cy="790108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4" id="34"/>
          <p:cNvSpPr/>
          <p:nvPr/>
        </p:nvSpPr>
        <p:spPr>
          <a:xfrm rot="10800000">
            <a:off y="5884005" x="4526627"/>
            <a:ext cy="759612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5" id="35"/>
          <p:cNvSpPr txBox="1"/>
          <p:nvPr>
            <p:ph type="body" idx="1"/>
          </p:nvPr>
        </p:nvSpPr>
        <p:spPr>
          <a:xfrm>
            <a:off y="5895635" x="457200"/>
            <a:ext cy="6738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i="1" sz="2400">
                <a:solidFill>
                  <a:schemeClr val="dk2"/>
                </a:solidFill>
              </a:defRPr>
            </a:lvl1pPr>
            <a:lvl2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i="1" sz="2400">
                <a:solidFill>
                  <a:schemeClr val="dk2"/>
                </a:solidFill>
              </a:defRPr>
            </a:lvl2pPr>
            <a:lvl3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i="1" sz="2400">
                <a:solidFill>
                  <a:schemeClr val="dk2"/>
                </a:solidFill>
              </a:defRPr>
            </a:lvl3pPr>
            <a:lvl4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i="1" sz="2400">
                <a:solidFill>
                  <a:schemeClr val="dk2"/>
                </a:solidFill>
              </a:defRPr>
            </a:lvl4pPr>
            <a:lvl5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i="1" sz="2400">
                <a:solidFill>
                  <a:schemeClr val="dk2"/>
                </a:solidFill>
              </a:defRPr>
            </a:lvl5pPr>
            <a:lvl6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i="1" sz="2400">
                <a:solidFill>
                  <a:schemeClr val="dk2"/>
                </a:solidFill>
              </a:defRPr>
            </a:lvl6pPr>
            <a:lvl7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i="1" sz="2400">
                <a:solidFill>
                  <a:schemeClr val="dk2"/>
                </a:solidFill>
              </a:defRPr>
            </a:lvl7pPr>
            <a:lvl8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i="1" sz="2400">
                <a:solidFill>
                  <a:schemeClr val="dk2"/>
                </a:solidFill>
              </a:defRPr>
            </a:lvl8pPr>
            <a:lvl9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i="1"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36" id="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" id="37"/>
          <p:cNvSpPr/>
          <p:nvPr/>
        </p:nvSpPr>
        <p:spPr>
          <a:xfrm>
            <a:off y="101675" x="6676"/>
            <a:ext cy="6739722" cx="9134130"/>
          </a:xfrm>
          <a:custGeom>
            <a:pathLst>
              <a:path extrusionOk="0" h="6739723" w="91570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8" id="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" id="39"/>
          <p:cNvSpPr txBox="1"/>
          <p:nvPr>
            <p:ph type="ctrTitle"/>
          </p:nvPr>
        </p:nvSpPr>
        <p:spPr>
          <a:xfrm>
            <a:off y="2329190" x="685800"/>
            <a:ext cy="1650599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Pizza Delivery System (PDS)</a:t>
            </a:r>
          </a:p>
        </p:txBody>
      </p:sp>
      <p:sp>
        <p:nvSpPr>
          <p:cNvPr name="Shape 40" id="40"/>
          <p:cNvSpPr txBox="1"/>
          <p:nvPr>
            <p:ph type="subTitle" idx="1"/>
          </p:nvPr>
        </p:nvSpPr>
        <p:spPr>
          <a:xfrm>
            <a:off y="4124476" x="685800"/>
            <a:ext cy="888899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Release 2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3" id="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4" id="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Q &amp; 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4" id="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5" id="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 sz="4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Team B: s361-02b</a:t>
            </a:r>
          </a:p>
        </p:txBody>
      </p:sp>
      <p:sp>
        <p:nvSpPr>
          <p:cNvPr name="Shape 46" id="46"/>
          <p:cNvSpPr txBox="1"/>
          <p:nvPr>
            <p:ph type="body" idx="1"/>
          </p:nvPr>
        </p:nvSpPr>
        <p:spPr>
          <a:xfrm>
            <a:off y="2107094" x="457200"/>
            <a:ext cy="44606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298450" marL="4572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5476"/>
              <a:buFont typeface="Arial"/>
              <a:buChar char="•"/>
            </a:pPr>
            <a:r>
              <a:rPr lang="en" sz="2800">
                <a:solidFill>
                  <a:srgbClr val="000000"/>
                </a:solidFill>
              </a:rPr>
              <a:t>Jedd Haberstro </a:t>
            </a:r>
            <a:r>
              <a:rPr lang="en" sz="2000">
                <a:solidFill>
                  <a:srgbClr val="000000"/>
                </a:solidFill>
              </a:rPr>
              <a:t>(Configuration/QA Coordinator)</a:t>
            </a:r>
          </a:p>
          <a:p>
            <a:pPr indent="-298450" marL="4572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5476"/>
              <a:buFont typeface="Arial"/>
              <a:buChar char="•"/>
            </a:pPr>
            <a:r>
              <a:rPr lang="en" sz="2800">
                <a:solidFill>
                  <a:srgbClr val="000000"/>
                </a:solidFill>
              </a:rPr>
              <a:t>Obaseki Idemudia </a:t>
            </a:r>
            <a:r>
              <a:rPr lang="en" sz="2000">
                <a:solidFill>
                  <a:srgbClr val="000000"/>
                </a:solidFill>
              </a:rPr>
              <a:t>(Development Coordinator)</a:t>
            </a:r>
          </a:p>
          <a:p>
            <a:pPr indent="-298450" marL="4572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5476"/>
              <a:buFont typeface="Arial"/>
              <a:buChar char="•"/>
            </a:pPr>
            <a:r>
              <a:rPr lang="en" sz="2800">
                <a:solidFill>
                  <a:srgbClr val="000000"/>
                </a:solidFill>
              </a:rPr>
              <a:t>Gregg Miller </a:t>
            </a:r>
            <a:r>
              <a:rPr lang="en" sz="2000">
                <a:solidFill>
                  <a:srgbClr val="000000"/>
                </a:solidFill>
              </a:rPr>
              <a:t>(Team Coordinator)</a:t>
            </a:r>
          </a:p>
          <a:p>
            <a:pPr indent="-298450" marL="4572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5476"/>
              <a:buFont typeface="Arial"/>
              <a:buChar char="•"/>
            </a:pPr>
            <a:r>
              <a:rPr lang="en" sz="2800">
                <a:solidFill>
                  <a:srgbClr val="000000"/>
                </a:solidFill>
              </a:rPr>
              <a:t>Johanna Calderon </a:t>
            </a:r>
            <a:r>
              <a:rPr lang="en" sz="2000">
                <a:solidFill>
                  <a:srgbClr val="000000"/>
                </a:solidFill>
              </a:rPr>
              <a:t>(Requirements Coordinator)</a:t>
            </a:r>
          </a:p>
          <a:p>
            <a:pPr indent="-298450" marL="4572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5476"/>
              <a:buFont typeface="Arial"/>
              <a:buChar char="•"/>
            </a:pPr>
            <a:r>
              <a:rPr lang="en" sz="2800">
                <a:solidFill>
                  <a:srgbClr val="000000"/>
                </a:solidFill>
              </a:rPr>
              <a:t>Jenny Zhen </a:t>
            </a:r>
            <a:r>
              <a:rPr lang="en" sz="2000">
                <a:solidFill>
                  <a:srgbClr val="000000"/>
                </a:solidFill>
              </a:rPr>
              <a:t>(Test Coordinator)</a:t>
            </a:r>
          </a:p>
          <a:p>
            <a:pPr indent="-298450" marL="4572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5476"/>
              <a:buFont typeface="Arial"/>
              <a:buChar char="•"/>
            </a:pPr>
            <a:r>
              <a:rPr lang="en" sz="2800">
                <a:solidFill>
                  <a:srgbClr val="000000"/>
                </a:solidFill>
              </a:rPr>
              <a:t>Richard Sperrazza </a:t>
            </a:r>
            <a:r>
              <a:rPr lang="en" sz="2000">
                <a:solidFill>
                  <a:srgbClr val="000000"/>
                </a:solidFill>
              </a:rPr>
              <a:t>(Development Coordinator)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0" id="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1" id="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Overview</a:t>
            </a:r>
          </a:p>
        </p:txBody>
      </p:sp>
      <p:sp>
        <p:nvSpPr>
          <p:cNvPr name="Shape 52" id="5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78571"/>
              <a:buFont typeface="Arial"/>
              <a:buChar char="•"/>
            </a:pPr>
            <a:r>
              <a:rPr lang="en" sz="2800">
                <a:solidFill>
                  <a:srgbClr val="000000"/>
                </a:solidFill>
              </a:rPr>
              <a:t>Pizza Delivery System</a:t>
            </a:r>
          </a:p>
          <a:p>
            <a:r>
              <a:t/>
            </a:r>
          </a:p>
          <a:p>
            <a:pPr indent="-419100" marL="457200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78571"/>
              <a:buFont typeface="Arial"/>
              <a:buChar char="•"/>
            </a:pPr>
            <a:r>
              <a:rPr lang="en" sz="2800">
                <a:solidFill>
                  <a:srgbClr val="000000"/>
                </a:solidFill>
              </a:rPr>
              <a:t>Take orders placed over the phone</a:t>
            </a:r>
          </a:p>
          <a:p>
            <a:r>
              <a:t/>
            </a:r>
          </a:p>
          <a:p>
            <a:pPr indent="-419100" marL="457200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78571"/>
              <a:buFont typeface="Arial"/>
              <a:buChar char="•"/>
            </a:pPr>
            <a:r>
              <a:rPr lang="en" sz="2800">
                <a:solidFill>
                  <a:srgbClr val="000000"/>
                </a:solidFill>
              </a:rPr>
              <a:t>Send the order to the kitchen</a:t>
            </a:r>
          </a:p>
          <a:p>
            <a:r>
              <a:t/>
            </a:r>
          </a:p>
          <a:p>
            <a:pPr indent="-419100" marL="457200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78571"/>
              <a:buFont typeface="Arial"/>
              <a:buChar char="•"/>
            </a:pPr>
            <a:r>
              <a:rPr lang="en" sz="2800">
                <a:solidFill>
                  <a:srgbClr val="000000"/>
                </a:solidFill>
              </a:rPr>
              <a:t>Fill ovens with food to cook</a:t>
            </a:r>
          </a:p>
          <a:p>
            <a:r>
              <a:t/>
            </a:r>
          </a:p>
          <a:p>
            <a:pPr indent="-419100" marL="457200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78571"/>
              <a:buFont typeface="Arial"/>
              <a:buChar char="•"/>
            </a:pPr>
            <a:r>
              <a:rPr lang="en" sz="2800">
                <a:solidFill>
                  <a:srgbClr val="000000"/>
                </a:solidFill>
              </a:rPr>
              <a:t>Send the finalized orders out for delivery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6" id="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7" id="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 sz="4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</a:t>
            </a:r>
          </a:p>
        </p:txBody>
      </p:sp>
      <p:sp>
        <p:nvSpPr>
          <p:cNvPr name="Shape 58" id="5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4572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Creates Customers</a:t>
            </a:r>
          </a:p>
          <a:p>
            <a:pPr indent="-381000" marL="4572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Creates Orders</a:t>
            </a:r>
          </a:p>
          <a:p>
            <a:pPr indent="-381000" marL="4572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View order progress</a:t>
            </a:r>
          </a:p>
          <a:p>
            <a:pPr indent="-381000" marL="4572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Modify Order</a:t>
            </a:r>
          </a:p>
          <a:p>
            <a:pPr indent="-381000" marL="4953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Cancel Order</a:t>
            </a:r>
          </a:p>
          <a:p>
            <a:pPr indent="-381000" marL="4953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Configure the Menu</a:t>
            </a:r>
          </a:p>
          <a:p>
            <a:pPr indent="-381000" marL="4953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Configure chefs, ovens, and drivers</a:t>
            </a:r>
          </a:p>
          <a:p>
            <a:pPr indent="-381000" marL="4572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Database of customers and orders</a:t>
            </a:r>
          </a:p>
          <a:p>
            <a:pPr indent="-381000" marL="4572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View Reports</a:t>
            </a:r>
          </a:p>
          <a:p>
            <a:pPr indent="-381000" marL="4572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Saved preferences for customers</a:t>
            </a:r>
          </a:p>
          <a:p>
            <a:pPr indent="-381000" marL="914400" lvl="1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Based on last order placed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2" id="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3" id="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Missing Features</a:t>
            </a:r>
          </a:p>
        </p:txBody>
      </p:sp>
      <p:sp>
        <p:nvSpPr>
          <p:cNvPr name="Shape 64" id="6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Official Features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Manager UI incomplete</a:t>
            </a:r>
          </a:p>
          <a:p>
            <a:pPr indent="-381000" marL="1371600" rtl="0" lvl="2">
              <a:spcBef>
                <a:spcPts val="480"/>
              </a:spcBef>
              <a:buClr>
                <a:schemeClr val="dk1"/>
              </a:buClr>
              <a:buSzPct val="133333"/>
              <a:buFont typeface="Wingdings"/>
              <a:buChar char="§"/>
            </a:pPr>
            <a:r>
              <a:rPr lang="en" sz="1800"/>
              <a:t>Stage times (preparation, cooking, delivery, etc.)</a:t>
            </a:r>
          </a:p>
          <a:p>
            <a:pPr indent="-381000" marL="1371600" rtl="0" lvl="2">
              <a:spcBef>
                <a:spcPts val="480"/>
              </a:spcBef>
              <a:buClr>
                <a:schemeClr val="dk1"/>
              </a:buClr>
              <a:buSzPct val="133333"/>
              <a:buFont typeface="Wingdings"/>
              <a:buChar char="§"/>
            </a:pPr>
            <a:r>
              <a:rPr lang="en" sz="1800"/>
              <a:t>Error was found extremely late</a:t>
            </a:r>
          </a:p>
          <a:p>
            <a:r>
              <a:t/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Unofficial Features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Delivery system is not optimized for multiple orders in a delivery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Orders database is not saved continually </a:t>
            </a:r>
          </a:p>
          <a:p>
            <a:pPr indent="-381000" marL="1371600" rtl="0" lvl="2">
              <a:buClr>
                <a:schemeClr val="dk1"/>
              </a:buClr>
              <a:buSzPct val="133333"/>
              <a:buFont typeface="Wingdings"/>
              <a:buChar char="§"/>
            </a:pPr>
            <a:r>
              <a:rPr lang="en" sz="1800"/>
              <a:t>Unsaved work is lost in a crash</a:t>
            </a:r>
          </a:p>
          <a:p>
            <a:pPr indent="-381000" marL="1371600" rtl="0" lvl="2">
              <a:buClr>
                <a:schemeClr val="dk1"/>
              </a:buClr>
              <a:buSzPct val="133333"/>
              <a:buFont typeface="Wingdings"/>
              <a:buChar char="§"/>
            </a:pPr>
            <a:r>
              <a:rPr lang="en" sz="1800"/>
              <a:t>Saving an order in progress corrupts database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8" id="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9" id="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System Requirements</a:t>
            </a:r>
          </a:p>
        </p:txBody>
      </p:sp>
      <p:sp>
        <p:nvSpPr>
          <p:cNvPr name="Shape 70" id="7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A computer with an Operating System installed.</a:t>
            </a:r>
          </a:p>
          <a:p>
            <a:pPr rtl="0" lvl="0">
              <a:buNone/>
            </a:pPr>
            <a:r>
              <a:rPr lang="en" sz="2400">
                <a:solidFill>
                  <a:srgbClr val="000000"/>
                </a:solidFill>
              </a:rPr>
              <a:t>      </a:t>
            </a:r>
            <a:r>
              <a:rPr lang="en" sz="1800">
                <a:solidFill>
                  <a:srgbClr val="000000"/>
                </a:solidFill>
              </a:rPr>
              <a:t>E.g. Windows 7.</a:t>
            </a:r>
          </a:p>
          <a:p>
            <a:r>
              <a:t/>
            </a:r>
          </a:p>
          <a:p>
            <a:pPr indent="-419100" marL="457200" rtl="0" lv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Java run-time environment SE 1.6</a:t>
            </a:r>
          </a:p>
          <a:p>
            <a:r>
              <a:t/>
            </a:r>
          </a:p>
          <a:p>
            <a:pPr indent="-419100" marL="457200" rtl="0" lv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Configure menu.txt and config.txt as desired</a:t>
            </a:r>
          </a:p>
          <a:p>
            <a:r>
              <a:t/>
            </a:r>
          </a:p>
          <a:p>
            <a:pPr indent="-419100" marL="457200" rtl="0" lv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Run pds.jar </a:t>
            </a:r>
          </a:p>
          <a:p>
            <a:pPr indent="0" marL="457200" rtl="0" lvl="0">
              <a:buNone/>
            </a:pPr>
            <a:r>
              <a:rPr lang="en" sz="1800">
                <a:solidFill>
                  <a:srgbClr val="000000"/>
                </a:solidFill>
              </a:rPr>
              <a:t>(double click or by command line)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4" id="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5" id="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User's Profile</a:t>
            </a:r>
          </a:p>
        </p:txBody>
      </p:sp>
      <p:sp>
        <p:nvSpPr>
          <p:cNvPr name="Shape 76" id="76"/>
          <p:cNvSpPr txBox="1"/>
          <p:nvPr>
            <p:ph type="body" idx="1"/>
          </p:nvPr>
        </p:nvSpPr>
        <p:spPr>
          <a:xfrm>
            <a:off y="2352600" x="457200"/>
            <a:ext cy="40730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algn="just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i="1" sz="2400" b="1">
                <a:solidFill>
                  <a:srgbClr val="000000"/>
                </a:solidFill>
              </a:rPr>
              <a:t>Phone Operator</a:t>
            </a:r>
            <a:r>
              <a:rPr lang="en" sz="2400" b="1">
                <a:solidFill>
                  <a:srgbClr val="000000"/>
                </a:solidFill>
              </a:rPr>
              <a:t> </a:t>
            </a:r>
            <a:r>
              <a:rPr lang="en" sz="2400">
                <a:solidFill>
                  <a:srgbClr val="000000"/>
                </a:solidFill>
              </a:rPr>
              <a:t>– Place order, modify or cancel order, forwards order to kitchen. </a:t>
            </a:r>
          </a:p>
          <a:p>
            <a:r>
              <a:t/>
            </a:r>
          </a:p>
          <a:p>
            <a:pPr indent="-342900" algn="just" marL="457200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</a:rPr>
              <a:t>Order Entry Display</a:t>
            </a:r>
          </a:p>
          <a:p>
            <a:pPr indent="-342900" algn="just" marL="457200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</a:rPr>
              <a:t>View Order Tracking Display. 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i="1" sz="2400" b="1">
                <a:solidFill>
                  <a:srgbClr val="000000"/>
                </a:solidFill>
              </a:rPr>
              <a:t>Manager</a:t>
            </a:r>
            <a:r>
              <a:rPr lang="en" i="1" sz="2400">
                <a:solidFill>
                  <a:srgbClr val="000000"/>
                </a:solidFill>
              </a:rPr>
              <a:t> </a:t>
            </a:r>
            <a:r>
              <a:rPr lang="en" sz="2400">
                <a:solidFill>
                  <a:srgbClr val="000000"/>
                </a:solidFill>
              </a:rPr>
              <a:t>– Change the menu, set ovens and employees at the start of the day, and view reports of completed orders. </a:t>
            </a:r>
          </a:p>
          <a:p>
            <a:r>
              <a:t/>
            </a:r>
          </a:p>
          <a:p>
            <a:pPr indent="-342900" marL="457200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</a:rPr>
              <a:t>Manager Reports Display</a:t>
            </a:r>
          </a:p>
          <a:p>
            <a:pPr indent="-342900" marL="457200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</a:rPr>
              <a:t>Editable text files for menu and system settings</a:t>
            </a:r>
          </a:p>
        </p:txBody>
      </p:sp>
      <p:sp>
        <p:nvSpPr>
          <p:cNvPr name="Shape 77" id="77"/>
          <p:cNvSpPr txBox="1"/>
          <p:nvPr/>
        </p:nvSpPr>
        <p:spPr>
          <a:xfrm>
            <a:off y="1669800" x="561550"/>
            <a:ext cy="614699" cx="67271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just" rtl="0" lvl="0">
              <a:lnSpc>
                <a:spcPct val="115000"/>
              </a:lnSpc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Basic knowledge of computer is required.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1" id="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2" id="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Testing Approach</a:t>
            </a:r>
          </a:p>
        </p:txBody>
      </p:sp>
      <p:sp>
        <p:nvSpPr>
          <p:cNvPr name="Shape 83" id="8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At first, each part was created and tested individually</a:t>
            </a:r>
          </a:p>
          <a:p>
            <a:r>
              <a:t/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Then individual parts were tested as a whole by the developer team</a:t>
            </a:r>
          </a:p>
          <a:p>
            <a:r>
              <a:t/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Team A provided external testing</a:t>
            </a:r>
          </a:p>
          <a:p>
            <a:r>
              <a:t/>
            </a:r>
          </a:p>
          <a:p>
            <a:pPr indent="-419100" marL="45720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Freshman Seminar found the last of the errors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7" id="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8" id="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Demonstration</a:t>
            </a:r>
          </a:p>
        </p:txBody>
      </p:sp>
      <p:sp>
        <p:nvSpPr>
          <p:cNvPr name="Shape 89" id="89"/>
          <p:cNvSpPr/>
          <p:nvPr/>
        </p:nvSpPr>
        <p:spPr>
          <a:xfrm>
            <a:off y="2135451" x="1565139"/>
            <a:ext cy="4025598" cx="601372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