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presProps" Id="rId2" Target="presProps.xml"/><Relationship Type="http://schemas.openxmlformats.org/officeDocument/2006/relationships/theme" Id="rId1" Target="theme/theme2.xml"/><Relationship Type="http://schemas.openxmlformats.org/officeDocument/2006/relationships/slide" Id="rId10" Target="slides/slide5.xml"/><Relationship Type="http://schemas.openxmlformats.org/officeDocument/2006/relationships/slideMaster" Id="rId4" Target="slideMasters/slideMaster1.xml"/><Relationship Type="http://schemas.openxmlformats.org/officeDocument/2006/relationships/tableStyles" Id="rId3" Target="tableStyles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5" id="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" id="3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7" id="3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1" id="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" id="4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3" id="4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9" id="4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3600" b="1">
                <a:latin typeface="Trebuchet MS"/>
                <a:ea typeface="Trebuchet MS"/>
                <a:cs typeface="Trebuchet MS"/>
                <a:sym typeface="Trebuchet MS"/>
              </a:rPr>
              <a:t>Richard - UML tools</a:t>
            </a:r>
          </a:p>
          <a:p>
            <a:pPr>
              <a:buNone/>
            </a:pPr>
            <a:r>
              <a:rPr lang="en" sz="3600" b="1">
                <a:latin typeface="Trebuchet MS"/>
                <a:ea typeface="Trebuchet MS"/>
                <a:cs typeface="Trebuchet MS"/>
                <a:sym typeface="Trebuchet MS"/>
              </a:rPr>
              <a:t>Jedd - Windows Builder Pro, Google Docs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4" id="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" id="5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6" id="5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2" id="6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>
            <a:off y="3886198" x="0"/>
            <a:ext cy="29717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9" id="9"/>
          <p:cNvCxnSpPr/>
          <p:nvPr/>
        </p:nvCxnSpPr>
        <p:spPr>
          <a:xfrm>
            <a:off y="3886198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10" id="10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1" id="11"/>
          <p:cNvSpPr txBox="1"/>
          <p:nvPr>
            <p:ph type="subTitle" idx="1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2" id="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" id="13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14" id="14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15" id="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6" id="1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19" id="19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20" id="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21" id="21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22" id="22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3" id="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" id="24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25" id="25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26" id="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27" id="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" id="28"/>
          <p:cNvSpPr/>
          <p:nvPr/>
        </p:nvSpPr>
        <p:spPr>
          <a:xfrm>
            <a:off y="5633442" x="0"/>
            <a:ext cy="12245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29" id="29"/>
          <p:cNvCxnSpPr/>
          <p:nvPr/>
        </p:nvCxnSpPr>
        <p:spPr>
          <a:xfrm>
            <a:off y="5633442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30" id="3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algn="l" marL="20574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algn="l" marL="25146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algn="l" marL="29718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algn="l" marL="34290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algn="l" marL="38862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3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2" id="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" id="33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Post Mortem Review</a:t>
            </a:r>
          </a:p>
        </p:txBody>
      </p:sp>
      <p:sp>
        <p:nvSpPr>
          <p:cNvPr name="Shape 34" id="34"/>
          <p:cNvSpPr txBox="1"/>
          <p:nvPr>
            <p:ph type="subTitle" idx="1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0" algn="r" marL="457200">
              <a:buNone/>
            </a:pPr>
            <a:r>
              <a:rPr lang="en"/>
              <a:t>
</a:t>
            </a:r>
            <a:r>
              <a:rPr lang="en"/>
              <a:t>Team B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Reflection</a:t>
            </a:r>
          </a:p>
        </p:txBody>
      </p:sp>
      <p:sp>
        <p:nvSpPr>
          <p:cNvPr name="Shape 40" id="4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Releases were planned well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Flexible process and workflow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Setting deadlines and starting work early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Some code was rushed due to last-minute fixes</a:t>
            </a:r>
          </a:p>
          <a:p>
            <a:r>
              <a:t/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Varying levels of experience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Coding in Java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Using Subversion SVN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Junit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Working in a team environment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" id="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Useful Tools</a:t>
            </a:r>
          </a:p>
        </p:txBody>
      </p:sp>
      <p:sp>
        <p:nvSpPr>
          <p:cNvPr name="Shape 46" id="4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UML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Web Sequence Diagrams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Eclipse ObjectAid Explorer</a:t>
            </a:r>
          </a:p>
          <a:p>
            <a:r>
              <a:t/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Google's Windows Builder Pro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Great for initial layout, but...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Broken in many ways</a:t>
            </a:r>
          </a:p>
          <a:p>
            <a:r>
              <a:t/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Google Docs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PPT templates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0" id="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" id="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Team Roles</a:t>
            </a:r>
          </a:p>
        </p:txBody>
      </p:sp>
      <p:sp>
        <p:nvSpPr>
          <p:cNvPr name="Shape 52" id="52"/>
          <p:cNvSpPr txBox="1"/>
          <p:nvPr>
            <p:ph type="body" idx="1"/>
          </p:nvPr>
        </p:nvSpPr>
        <p:spPr>
          <a:xfrm>
            <a:off y="1891250" x="457200"/>
            <a:ext cy="851099" cx="861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400"/>
              <a:t>How did it go?</a:t>
            </a:r>
          </a:p>
          <a:p>
            <a:pPr indent="-381000" marL="45720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400"/>
              <a:t>Would do it again?</a:t>
            </a:r>
          </a:p>
        </p:txBody>
      </p:sp>
      <p:sp>
        <p:nvSpPr>
          <p:cNvPr name="Shape 53" id="53"/>
          <p:cNvSpPr txBox="1"/>
          <p:nvPr>
            <p:ph type="body" idx="2"/>
          </p:nvPr>
        </p:nvSpPr>
        <p:spPr>
          <a:xfrm>
            <a:off y="2742350" x="1020900"/>
            <a:ext cy="3280800" cx="74849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400"/>
              <a:t>
</a:t>
            </a:r>
            <a:r>
              <a:rPr lang="en" sz="2400"/>
              <a:t>Team Coordinator (Gregg Miller)</a:t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400"/>
              <a:t>Requirements Coordinator (Johanna Calderon)</a:t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400"/>
              <a:t>Testing Coordinator (Jenny Zhen)</a:t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400"/>
              <a:t>Configuration Coordinator (Jedd Haberstro)</a:t>
            </a:r>
          </a:p>
          <a:p>
            <a:pPr indent="-3810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400"/>
              <a:t>Development Coordinators (Richard Sperrazza &amp; Obaseki Idemudia)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7" id="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" id="58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The End</a:t>
            </a:r>
          </a:p>
        </p:txBody>
      </p:sp>
      <p:sp>
        <p:nvSpPr>
          <p:cNvPr name="Shape 59" id="59"/>
          <p:cNvSpPr txBox="1"/>
          <p:nvPr>
            <p:ph type="subTitle" idx="1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