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48"/>
  </p:notesMasterIdLst>
  <p:handoutMasterIdLst>
    <p:handoutMasterId r:id="rId49"/>
  </p:handoutMasterIdLst>
  <p:sldIdLst>
    <p:sldId id="672" r:id="rId2"/>
    <p:sldId id="1230" r:id="rId3"/>
    <p:sldId id="1186" r:id="rId4"/>
    <p:sldId id="1173" r:id="rId5"/>
    <p:sldId id="1176" r:id="rId6"/>
    <p:sldId id="1177" r:id="rId7"/>
    <p:sldId id="1179" r:id="rId8"/>
    <p:sldId id="1174" r:id="rId9"/>
    <p:sldId id="1175" r:id="rId10"/>
    <p:sldId id="1187" r:id="rId11"/>
    <p:sldId id="1134" r:id="rId12"/>
    <p:sldId id="1135" r:id="rId13"/>
    <p:sldId id="1148" r:id="rId14"/>
    <p:sldId id="1231" r:id="rId15"/>
    <p:sldId id="1203" r:id="rId16"/>
    <p:sldId id="1150" r:id="rId17"/>
    <p:sldId id="1219" r:id="rId18"/>
    <p:sldId id="1220" r:id="rId19"/>
    <p:sldId id="1232" r:id="rId20"/>
    <p:sldId id="1189" r:id="rId21"/>
    <p:sldId id="1156" r:id="rId22"/>
    <p:sldId id="1190" r:id="rId23"/>
    <p:sldId id="1226" r:id="rId24"/>
    <p:sldId id="1166" r:id="rId25"/>
    <p:sldId id="1167" r:id="rId26"/>
    <p:sldId id="1227" r:id="rId27"/>
    <p:sldId id="1228" r:id="rId28"/>
    <p:sldId id="1164" r:id="rId29"/>
    <p:sldId id="1192" r:id="rId30"/>
    <p:sldId id="1205" r:id="rId31"/>
    <p:sldId id="1204" r:id="rId32"/>
    <p:sldId id="1193" r:id="rId33"/>
    <p:sldId id="1200" r:id="rId34"/>
    <p:sldId id="1224" r:id="rId35"/>
    <p:sldId id="1195" r:id="rId36"/>
    <p:sldId id="1196" r:id="rId37"/>
    <p:sldId id="1199" r:id="rId38"/>
    <p:sldId id="1201" r:id="rId39"/>
    <p:sldId id="1202" r:id="rId40"/>
    <p:sldId id="1217" r:id="rId41"/>
    <p:sldId id="1206" r:id="rId42"/>
    <p:sldId id="1180" r:id="rId43"/>
    <p:sldId id="1159" r:id="rId44"/>
    <p:sldId id="1161" r:id="rId45"/>
    <p:sldId id="1222" r:id="rId46"/>
    <p:sldId id="1225" r:id="rId47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CC33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09" autoAdjust="0"/>
    <p:restoredTop sz="86156" autoAdjust="0"/>
  </p:normalViewPr>
  <p:slideViewPr>
    <p:cSldViewPr snapToGrid="0">
      <p:cViewPr>
        <p:scale>
          <a:sx n="112" d="100"/>
          <a:sy n="112" d="100"/>
        </p:scale>
        <p:origin x="1280" y="-96"/>
      </p:cViewPr>
      <p:guideLst>
        <p:guide orient="horz" pos="3888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commentAuthors" Target="commentAuthors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37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75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5691D3-A157-48F6-8FA0-A025F564B5A1}" type="slidenum">
              <a:rPr lang="en-US"/>
              <a:pPr/>
              <a:t>1</a:t>
            </a:fld>
            <a:endParaRPr lang="en-US"/>
          </a:p>
        </p:txBody>
      </p:sp>
      <p:sp>
        <p:nvSpPr>
          <p:cNvPr id="98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112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2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60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54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63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73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8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97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5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51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4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4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79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5795" y="2612508"/>
            <a:ext cx="659107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484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2016 A. </a:t>
            </a:r>
            <a:r>
              <a:rPr lang="de-DE" sz="900" dirty="0" err="1" smtClean="0"/>
              <a:t>Haeberlen</a:t>
            </a:r>
            <a:r>
              <a:rPr lang="de-DE" sz="900" dirty="0" smtClean="0"/>
              <a:t>, Z. Ives</a:t>
            </a:r>
            <a:endParaRPr lang="en-GB" sz="900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3F590D-1EE3-4679-BAB2-47D8C4772F51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AAF25D-2282-4A01-B1B7-8122C6628E7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43" name="Rectangle 27"/>
          <p:cNvSpPr>
            <a:spLocks noChangeArrowheads="1"/>
          </p:cNvSpPr>
          <p:nvPr/>
        </p:nvSpPr>
        <p:spPr bwMode="auto">
          <a:xfrm>
            <a:off x="495300" y="295275"/>
            <a:ext cx="457200" cy="1762125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2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969963" y="304800"/>
            <a:ext cx="77930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9082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58938"/>
            <a:ext cx="7772400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908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fld id="{05072F42-4DFA-4725-86F9-7594E4AB4EB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90827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605588"/>
            <a:ext cx="2886074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900"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University of Pennsylvania</a:t>
            </a:r>
            <a:endParaRPr lang="en-GB"/>
          </a:p>
        </p:txBody>
      </p:sp>
      <p:pic>
        <p:nvPicPr>
          <p:cNvPr id="9" name="Picture 8" descr="Penn shield.gif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41116" y="629979"/>
            <a:ext cx="659107" cy="740196"/>
          </a:xfrm>
          <a:prstGeom prst="rect">
            <a:avLst/>
          </a:prstGeom>
        </p:spPr>
      </p:pic>
      <p:sp>
        <p:nvSpPr>
          <p:cNvPr id="11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7855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2016 A. </a:t>
            </a:r>
            <a:r>
              <a:rPr lang="de-DE" sz="900" dirty="0" err="1" smtClean="0"/>
              <a:t>Haeberlen</a:t>
            </a:r>
            <a:r>
              <a:rPr lang="de-DE" sz="900" dirty="0" smtClean="0"/>
              <a:t>, Z. Ives</a:t>
            </a:r>
            <a:endParaRPr lang="en-GB" sz="9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3" r:id="rId2"/>
    <p:sldLayoutId id="2147483657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wseducate.com/" TargetMode="Externa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4" Type="http://schemas.openxmlformats.org/officeDocument/2006/relationships/image" Target="../media/image7.gif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wmf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21.gi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21.gi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25.wmf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gif"/><Relationship Id="rId3" Type="http://schemas.openxmlformats.org/officeDocument/2006/relationships/image" Target="../media/image29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smtClean="0"/>
              <a:t>NETS 212: Scalable and Cloud Computing</a:t>
            </a:r>
            <a:endParaRPr lang="en-US" sz="300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8E567325-2963-4A7A-BA2E-40008A41508F}" type="slidenum">
              <a:rPr lang="en-GB"/>
              <a:pPr/>
              <a:t>1</a:t>
            </a:fld>
            <a:endParaRPr lang="en-GB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96947" y="3944938"/>
            <a:ext cx="6351587" cy="1150937"/>
          </a:xfrm>
        </p:spPr>
        <p:txBody>
          <a:bodyPr/>
          <a:lstStyle/>
          <a:p>
            <a:r>
              <a:rPr lang="en-US" sz="2000" dirty="0" smtClean="0"/>
              <a:t>Cloud basics; Amazon AWS</a:t>
            </a:r>
          </a:p>
          <a:p>
            <a:endParaRPr lang="en-US" sz="2000" dirty="0" smtClean="0"/>
          </a:p>
          <a:p>
            <a:r>
              <a:rPr lang="en-US" sz="2000" dirty="0" smtClean="0"/>
              <a:t>September 13, 2016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CC00"/>
                </a:solidFill>
              </a:rPr>
              <a:t>A brief history of cloud computing</a:t>
            </a:r>
          </a:p>
          <a:p>
            <a:r>
              <a:rPr lang="en-US" smtClean="0">
                <a:solidFill>
                  <a:srgbClr val="FF9900"/>
                </a:solidFill>
              </a:rPr>
              <a:t>Introduce one specific commercial cloud</a:t>
            </a:r>
          </a:p>
          <a:p>
            <a:pPr lvl="1"/>
            <a:r>
              <a:rPr lang="en-US" smtClean="0">
                <a:solidFill>
                  <a:srgbClr val="FF9900"/>
                </a:solidFill>
              </a:rPr>
              <a:t>Amazon Web Services (AWS)</a:t>
            </a:r>
          </a:p>
          <a:p>
            <a:pPr lvl="1"/>
            <a:r>
              <a:rPr lang="en-US" smtClean="0"/>
              <a:t>Elastic Compute Cloud (EC2)</a:t>
            </a:r>
          </a:p>
          <a:p>
            <a:pPr lvl="1"/>
            <a:r>
              <a:rPr lang="en-US" smtClean="0"/>
              <a:t>Elastic Block Storage (EBS)</a:t>
            </a:r>
          </a:p>
          <a:p>
            <a:pPr lvl="1"/>
            <a:r>
              <a:rPr lang="en-US" smtClean="0"/>
              <a:t>Other services: Mechanical Turk, CloudFront, ...</a:t>
            </a:r>
          </a:p>
          <a:p>
            <a:pPr lvl="1"/>
            <a:r>
              <a:rPr lang="en-US" smtClean="0"/>
              <a:t>Next time: S3 and SimpleDB / DynamoDB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7834852" y="2233046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9066" y="1698950"/>
            <a:ext cx="495300" cy="495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Amazon AWS and not             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538" y="1315863"/>
            <a:ext cx="8153400" cy="5008737"/>
          </a:xfrm>
        </p:spPr>
        <p:txBody>
          <a:bodyPr/>
          <a:lstStyle/>
          <a:p>
            <a:r>
              <a:rPr lang="en-US" dirty="0" smtClean="0"/>
              <a:t>Amazon is only one of several cloud providers</a:t>
            </a:r>
          </a:p>
          <a:p>
            <a:pPr lvl="1"/>
            <a:r>
              <a:rPr lang="en-US" dirty="0" smtClean="0"/>
              <a:t>Others include Microsoft Azure, Google Cloud Engine / </a:t>
            </a:r>
            <a:br>
              <a:rPr lang="en-US" dirty="0" smtClean="0"/>
            </a:br>
            <a:r>
              <a:rPr lang="en-US" dirty="0" smtClean="0"/>
              <a:t>App Engine, …</a:t>
            </a:r>
            <a:br>
              <a:rPr lang="en-US" dirty="0" smtClean="0"/>
            </a:br>
            <a:endParaRPr lang="en-US" sz="800" dirty="0" smtClean="0"/>
          </a:p>
          <a:p>
            <a:r>
              <a:rPr lang="en-US" dirty="0" smtClean="0"/>
              <a:t>But there is no common standard (yet)</a:t>
            </a:r>
          </a:p>
          <a:p>
            <a:pPr lvl="1"/>
            <a:r>
              <a:rPr lang="en-US" dirty="0" smtClean="0"/>
              <a:t>Initially, MS and Google supported </a:t>
            </a:r>
            <a:r>
              <a:rPr lang="en-US" dirty="0" err="1" smtClean="0"/>
              <a:t>PaaS</a:t>
            </a:r>
            <a:r>
              <a:rPr lang="en-US" dirty="0" smtClean="0"/>
              <a:t> (.NET and Java, resp.)</a:t>
            </a:r>
          </a:p>
          <a:p>
            <a:pPr lvl="1"/>
            <a:r>
              <a:rPr lang="en-US" dirty="0" smtClean="0"/>
              <a:t>Gradually each has grown to support both </a:t>
            </a:r>
            <a:r>
              <a:rPr lang="en-US" dirty="0" err="1" smtClean="0"/>
              <a:t>IaaS</a:t>
            </a:r>
            <a:r>
              <a:rPr lang="en-US" dirty="0" smtClean="0"/>
              <a:t> and </a:t>
            </a:r>
            <a:r>
              <a:rPr lang="en-US" dirty="0" err="1" smtClean="0"/>
              <a:t>PaaS</a:t>
            </a:r>
            <a:endParaRPr lang="en-US" dirty="0" smtClean="0"/>
          </a:p>
          <a:p>
            <a:pPr lvl="1"/>
            <a:r>
              <a:rPr lang="en-US" dirty="0" smtClean="0"/>
              <a:t>AWS is </a:t>
            </a:r>
            <a:r>
              <a:rPr lang="en-US" dirty="0" err="1" smtClean="0"/>
              <a:t>PaaS</a:t>
            </a:r>
            <a:r>
              <a:rPr lang="en-US" dirty="0" smtClean="0"/>
              <a:t>/</a:t>
            </a:r>
            <a:r>
              <a:rPr lang="en-US" dirty="0" err="1" smtClean="0"/>
              <a:t>IaaS</a:t>
            </a:r>
            <a:r>
              <a:rPr lang="en-US" dirty="0" smtClean="0"/>
              <a:t> with a broad menu of choices</a:t>
            </a:r>
          </a:p>
          <a:p>
            <a:pPr lvl="1"/>
            <a:endParaRPr lang="en-US" sz="800" dirty="0" smtClean="0"/>
          </a:p>
          <a:p>
            <a:r>
              <a:rPr lang="en-US" dirty="0" smtClean="0"/>
              <a:t>So we had to pick one specific provider</a:t>
            </a:r>
          </a:p>
          <a:p>
            <a:pPr lvl="1"/>
            <a:r>
              <a:rPr lang="en-US" dirty="0" smtClean="0"/>
              <a:t>Amazon AWS is going to be used for the rest of this class</a:t>
            </a:r>
          </a:p>
          <a:p>
            <a:pPr lvl="1"/>
            <a:r>
              <a:rPr lang="en-US" dirty="0" smtClean="0"/>
              <a:t>Full disclosure: Amazon's only involvement is providing free AWS access for this class (through AWS Educate)</a:t>
            </a:r>
          </a:p>
          <a:p>
            <a:pPr lvl="1"/>
            <a:r>
              <a:rPr lang="en-US" dirty="0" smtClean="0"/>
              <a:t>Everything we do on AWS has an equivalent on Azure, GCE/GAE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682154" y="803868"/>
            <a:ext cx="1597688" cy="38183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31165" y="110532"/>
            <a:ext cx="1493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Insert your favorite</a:t>
            </a:r>
            <a:br>
              <a:rPr lang="en-US" sz="1200" smtClean="0"/>
            </a:br>
            <a:r>
              <a:rPr lang="en-US" sz="1200" smtClean="0"/>
              <a:t>cloud here</a:t>
            </a:r>
            <a:endParaRPr lang="en-US" sz="1200"/>
          </a:p>
        </p:txBody>
      </p: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 bwMode="auto">
          <a:xfrm rot="16200000" flipH="1">
            <a:off x="7363618" y="686487"/>
            <a:ext cx="231671" cy="309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Amazon AWS?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22400"/>
            <a:ext cx="7772400" cy="4918110"/>
          </a:xfrm>
        </p:spPr>
        <p:txBody>
          <a:bodyPr/>
          <a:lstStyle/>
          <a:p>
            <a:r>
              <a:rPr lang="en-US" dirty="0" smtClean="0"/>
              <a:t>Amazon Web Services (AWS) provides a number of different services, including:</a:t>
            </a:r>
          </a:p>
          <a:p>
            <a:pPr lvl="1"/>
            <a:r>
              <a:rPr lang="en-US" dirty="0" smtClean="0"/>
              <a:t>Amazon Elastic Compute Cloud (EC2)</a:t>
            </a:r>
            <a:br>
              <a:rPr lang="en-US" dirty="0" smtClean="0"/>
            </a:br>
            <a:r>
              <a:rPr lang="en-US" dirty="0" smtClean="0"/>
              <a:t>Virtual machines for running custom software</a:t>
            </a:r>
          </a:p>
          <a:p>
            <a:pPr lvl="1"/>
            <a:r>
              <a:rPr lang="en-US" dirty="0" smtClean="0"/>
              <a:t>Amazon Simple Storage Service (S3)</a:t>
            </a:r>
            <a:br>
              <a:rPr lang="en-US" dirty="0" smtClean="0"/>
            </a:br>
            <a:r>
              <a:rPr lang="en-US" dirty="0" smtClean="0"/>
              <a:t>Simple key-value store, accessible as a web service</a:t>
            </a:r>
          </a:p>
          <a:p>
            <a:pPr lvl="1"/>
            <a:r>
              <a:rPr lang="en-US" dirty="0" smtClean="0"/>
              <a:t>Amazon </a:t>
            </a:r>
            <a:r>
              <a:rPr lang="en-US" dirty="0" err="1" smtClean="0"/>
              <a:t>DynamoDB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Distributed NoSQL database, one of several in AWS</a:t>
            </a:r>
          </a:p>
          <a:p>
            <a:pPr lvl="1"/>
            <a:r>
              <a:rPr lang="en-US" dirty="0" smtClean="0"/>
              <a:t>Amazon Elastic </a:t>
            </a:r>
            <a:r>
              <a:rPr lang="en-US" dirty="0" err="1" smtClean="0"/>
              <a:t>MapReduce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Scalable </a:t>
            </a:r>
            <a:r>
              <a:rPr lang="en-US" dirty="0" err="1" smtClean="0"/>
              <a:t>MapReduce</a:t>
            </a:r>
            <a:r>
              <a:rPr lang="en-US" dirty="0" smtClean="0"/>
              <a:t> computation</a:t>
            </a:r>
          </a:p>
          <a:p>
            <a:pPr lvl="1"/>
            <a:r>
              <a:rPr lang="en-US" dirty="0" smtClean="0"/>
              <a:t>Amazon Mechanical Turk (</a:t>
            </a:r>
            <a:r>
              <a:rPr lang="en-US" dirty="0" err="1" smtClean="0"/>
              <a:t>MTurk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A 'marketplace for work'</a:t>
            </a:r>
          </a:p>
          <a:p>
            <a:pPr lvl="1"/>
            <a:r>
              <a:rPr lang="en-US" dirty="0" smtClean="0"/>
              <a:t>Amazon </a:t>
            </a:r>
            <a:r>
              <a:rPr lang="en-US" dirty="0" err="1" smtClean="0"/>
              <a:t>SimpleDB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Simple NoSQL database</a:t>
            </a:r>
          </a:p>
          <a:p>
            <a:pPr lvl="1"/>
            <a:r>
              <a:rPr lang="en-US" dirty="0" smtClean="0"/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ight Brace 5"/>
          <p:cNvSpPr/>
          <p:nvPr/>
        </p:nvSpPr>
        <p:spPr bwMode="auto">
          <a:xfrm>
            <a:off x="7636747" y="2662813"/>
            <a:ext cx="203386" cy="2324054"/>
          </a:xfrm>
          <a:prstGeom prst="righ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5400000">
            <a:off x="6969073" y="3678350"/>
            <a:ext cx="2082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Used for the projects</a:t>
            </a:r>
            <a:endParaRPr 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60" y="1674275"/>
            <a:ext cx="4163909" cy="30946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up an AWS account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rot="5400000" flipH="1" flipV="1">
            <a:off x="2655816" y="1606129"/>
            <a:ext cx="612948" cy="1607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 flipH="1" flipV="1">
            <a:off x="2811561" y="1852314"/>
            <a:ext cx="281354" cy="1406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V="1">
            <a:off x="3444608" y="1792023"/>
            <a:ext cx="1708220" cy="2713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3454657" y="1380041"/>
            <a:ext cx="1698171" cy="6129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025561" y="1380040"/>
            <a:ext cx="212814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aws.amazon.com</a:t>
            </a:r>
            <a:endParaRPr lang="en-US"/>
          </a:p>
        </p:txBody>
      </p:sp>
      <p:sp>
        <p:nvSpPr>
          <p:cNvPr id="16" name="Oval 15"/>
          <p:cNvSpPr/>
          <p:nvPr/>
        </p:nvSpPr>
        <p:spPr bwMode="auto">
          <a:xfrm>
            <a:off x="5162573" y="2516292"/>
            <a:ext cx="836272" cy="39793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990600" y="4672484"/>
            <a:ext cx="7772400" cy="151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 up for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 account on aws.amazon.com</a:t>
            </a:r>
          </a:p>
          <a:p>
            <a:pPr marL="800100" lvl="1" indent="-342900" algn="l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kern="0" noProof="0" smtClean="0">
                <a:latin typeface="+mn-lt"/>
              </a:rPr>
              <a:t>You need to choose an username and a password</a:t>
            </a:r>
          </a:p>
          <a:p>
            <a:pPr marL="800100" lvl="1" indent="-342900" algn="l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kumimoji="0" lang="en-US" b="0" i="0" u="none" strike="noStrike" kern="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These</a:t>
            </a:r>
            <a:r>
              <a:rPr kumimoji="0" lang="en-US" b="0" i="0" u="none" strike="noStrike" kern="0" cap="none" spc="0" normalizeH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for the management interface only</a:t>
            </a:r>
          </a:p>
          <a:p>
            <a:pPr marL="800100" lvl="1" indent="-342900" algn="l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kern="0" baseline="0" noProof="0" smtClean="0">
                <a:latin typeface="+mn-lt"/>
              </a:rPr>
              <a:t>Your programs</a:t>
            </a:r>
            <a:r>
              <a:rPr lang="en-US" kern="0" noProof="0" smtClean="0">
                <a:latin typeface="+mn-lt"/>
              </a:rPr>
              <a:t> will use other credentials (RSA keypairs, access keys, ...) to interact with AWS</a:t>
            </a: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Signing up for AWS Educate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754880"/>
            <a:ext cx="7772400" cy="1436370"/>
          </a:xfrm>
        </p:spPr>
        <p:txBody>
          <a:bodyPr/>
          <a:lstStyle/>
          <a:p>
            <a:r>
              <a:rPr lang="en-US" sz="2400" dirty="0" smtClean="0"/>
              <a:t>Complete the web form on </a:t>
            </a:r>
            <a:r>
              <a:rPr lang="en-US" sz="2400" dirty="0" smtClean="0">
                <a:hlinkClick r:id="rId2"/>
              </a:rPr>
              <a:t>www.awseducate.com</a:t>
            </a:r>
            <a:endParaRPr lang="en-US" sz="2400" dirty="0" smtClean="0"/>
          </a:p>
          <a:p>
            <a:pPr lvl="1"/>
            <a:r>
              <a:rPr lang="en-US" sz="1600" dirty="0" smtClean="0"/>
              <a:t>Assumes you already have an AWS account</a:t>
            </a:r>
          </a:p>
          <a:p>
            <a:pPr lvl="1"/>
            <a:r>
              <a:rPr lang="en-US" sz="1600" dirty="0" smtClean="0"/>
              <a:t>Use your Penn email address!</a:t>
            </a:r>
          </a:p>
          <a:p>
            <a:pPr lvl="1"/>
            <a:r>
              <a:rPr lang="en-US" sz="1600" dirty="0" smtClean="0"/>
              <a:t>Amazon says it should only take 2-5 minutes (but don’t rely on this!!)</a:t>
            </a:r>
          </a:p>
          <a:p>
            <a:r>
              <a:rPr lang="en-US" sz="2400" dirty="0" smtClean="0"/>
              <a:t>This should give you $100/year in AWS credits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417" y="1321016"/>
            <a:ext cx="5358765" cy="3602456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 bwMode="auto">
          <a:xfrm>
            <a:off x="5486400" y="2019248"/>
            <a:ext cx="1657350" cy="232129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71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ign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6333" y="1418994"/>
            <a:ext cx="2616199" cy="1547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AWS credentials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5722705"/>
            <a:ext cx="7772400" cy="622657"/>
          </a:xfrm>
        </p:spPr>
        <p:txBody>
          <a:bodyPr/>
          <a:lstStyle/>
          <a:p>
            <a:r>
              <a:rPr lang="en-US" smtClean="0"/>
              <a:t>Why so many different types of credentials?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376737" y="3318553"/>
            <a:ext cx="673984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2717515" y="3313415"/>
            <a:ext cx="383226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Picture 9" descr="cred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60369" y="1405078"/>
            <a:ext cx="2527442" cy="1493968"/>
          </a:xfrm>
          <a:prstGeom prst="rect">
            <a:avLst/>
          </a:prstGeom>
        </p:spPr>
      </p:pic>
      <p:pic>
        <p:nvPicPr>
          <p:cNvPr id="13" name="Picture 12" descr="cred4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38328" y="3431568"/>
            <a:ext cx="2517592" cy="142757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934746" y="2928134"/>
            <a:ext cx="1842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Sign-in credentials</a:t>
            </a:r>
            <a:endParaRPr 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5611207" y="2936697"/>
            <a:ext cx="1739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X.509 certificates</a:t>
            </a:r>
            <a:endParaRPr 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2210565" y="4969267"/>
            <a:ext cx="1407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EC2 key pairs</a:t>
            </a:r>
            <a:endParaRPr lang="en-US" sz="1600"/>
          </a:p>
        </p:txBody>
      </p:sp>
      <p:sp>
        <p:nvSpPr>
          <p:cNvPr id="17" name="TextBox 16"/>
          <p:cNvSpPr txBox="1"/>
          <p:nvPr/>
        </p:nvSpPr>
        <p:spPr>
          <a:xfrm>
            <a:off x="5974507" y="4947006"/>
            <a:ext cx="1253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Access keys</a:t>
            </a:r>
            <a:endParaRPr 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245123" y="2229492"/>
            <a:ext cx="1872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</a:rPr>
              <a:t>AWS web site and</a:t>
            </a:r>
            <a:br>
              <a:rPr lang="en-US" sz="1400" smtClean="0">
                <a:solidFill>
                  <a:srgbClr val="33CC33"/>
                </a:solidFill>
              </a:rPr>
            </a:br>
            <a:r>
              <a:rPr lang="en-US" sz="1400" smtClean="0">
                <a:solidFill>
                  <a:srgbClr val="33CC33"/>
                </a:solidFill>
              </a:rPr>
              <a:t>management console</a:t>
            </a:r>
            <a:endParaRPr lang="en-US" sz="1400">
              <a:solidFill>
                <a:srgbClr val="33CC3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64609" y="789398"/>
            <a:ext cx="1760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</a:rPr>
              <a:t>Command-line tools</a:t>
            </a:r>
            <a:br>
              <a:rPr lang="en-US" sz="1400" smtClean="0">
                <a:solidFill>
                  <a:srgbClr val="33CC33"/>
                </a:solidFill>
              </a:rPr>
            </a:br>
            <a:r>
              <a:rPr lang="en-US" sz="1400" smtClean="0">
                <a:solidFill>
                  <a:srgbClr val="33CC33"/>
                </a:solidFill>
              </a:rPr>
              <a:t>SOAP APIs</a:t>
            </a:r>
            <a:endParaRPr lang="en-US" sz="1400">
              <a:solidFill>
                <a:srgbClr val="33CC33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08030" y="4928171"/>
            <a:ext cx="1010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</a:rPr>
              <a:t>REST APIs</a:t>
            </a:r>
            <a:endParaRPr lang="en-US" sz="1400">
              <a:solidFill>
                <a:srgbClr val="33CC3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8648" y="4947007"/>
            <a:ext cx="1974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</a:rPr>
              <a:t>Connecting to an</a:t>
            </a:r>
            <a:br>
              <a:rPr lang="en-US" sz="1400" smtClean="0">
                <a:solidFill>
                  <a:srgbClr val="33CC33"/>
                </a:solidFill>
              </a:rPr>
            </a:br>
            <a:r>
              <a:rPr lang="en-US" sz="1400" smtClean="0">
                <a:solidFill>
                  <a:srgbClr val="33CC33"/>
                </a:solidFill>
              </a:rPr>
              <a:t>instance (e.g., via ssh)</a:t>
            </a:r>
            <a:endParaRPr lang="en-US" sz="1400">
              <a:solidFill>
                <a:srgbClr val="33CC33"/>
              </a:solidFill>
            </a:endParaRPr>
          </a:p>
        </p:txBody>
      </p:sp>
      <p:pic>
        <p:nvPicPr>
          <p:cNvPr id="22" name="Picture 21" descr="accoun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0181" y="3505200"/>
            <a:ext cx="2982972" cy="11345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AWS management console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5629433"/>
            <a:ext cx="7772400" cy="976155"/>
          </a:xfrm>
        </p:spPr>
        <p:txBody>
          <a:bodyPr/>
          <a:lstStyle/>
          <a:p>
            <a:r>
              <a:rPr lang="en-US" smtClean="0"/>
              <a:t>Used to control many AWS services:</a:t>
            </a:r>
          </a:p>
          <a:p>
            <a:pPr lvl="1"/>
            <a:r>
              <a:rPr lang="en-US" smtClean="0"/>
              <a:t>For example, start/stop EC2 instances, create S3 buckets...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791" y="1261110"/>
            <a:ext cx="4521219" cy="46068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 and SOAP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772400" cy="5147733"/>
          </a:xfrm>
        </p:spPr>
        <p:txBody>
          <a:bodyPr/>
          <a:lstStyle/>
          <a:p>
            <a:r>
              <a:rPr lang="en-US" dirty="0" smtClean="0"/>
              <a:t>How do your programs access AWS?</a:t>
            </a:r>
          </a:p>
          <a:p>
            <a:pPr lvl="1"/>
            <a:r>
              <a:rPr lang="en-US" dirty="0"/>
              <a:t>Example: Launch an EC2 instance, store a value in S3, </a:t>
            </a:r>
            <a:r>
              <a:rPr lang="en-US" dirty="0" smtClean="0"/>
              <a:t>…</a:t>
            </a:r>
            <a:endParaRPr lang="en-US" dirty="0"/>
          </a:p>
          <a:p>
            <a:pPr lvl="1"/>
            <a:r>
              <a:rPr lang="en-US" dirty="0" smtClean="0"/>
              <a:t>Via the REST protocols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Representational </a:t>
            </a:r>
            <a:r>
              <a:rPr lang="en-US" dirty="0"/>
              <a:t>State Transfer (</a:t>
            </a:r>
            <a:r>
              <a:rPr lang="en-US" dirty="0">
                <a:solidFill>
                  <a:srgbClr val="FF9900"/>
                </a:solidFill>
              </a:rPr>
              <a:t>REST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Request submitted via HTTP (GET or POST); any parameters are encoded in the URL or included in the body</a:t>
            </a:r>
          </a:p>
          <a:p>
            <a:pPr lvl="1"/>
            <a:r>
              <a:rPr lang="en-US" dirty="0" err="1" smtClean="0"/>
              <a:t>Reponse</a:t>
            </a:r>
            <a:r>
              <a:rPr lang="en-US" dirty="0" smtClean="0"/>
              <a:t> is an XML data structure, also received via HTTP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Earlier: Simple Object Access protocol (</a:t>
            </a:r>
            <a:r>
              <a:rPr lang="en-US" dirty="0" smtClean="0">
                <a:solidFill>
                  <a:srgbClr val="FF9900"/>
                </a:solidFill>
              </a:rPr>
              <a:t>SOAP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Not as simple as the name suggests</a:t>
            </a:r>
          </a:p>
          <a:p>
            <a:pPr lvl="1"/>
            <a:r>
              <a:rPr lang="en-US" dirty="0" smtClean="0"/>
              <a:t>XML-based, extensible, general, standardized, but also somewhat heavyweight and verbose</a:t>
            </a:r>
          </a:p>
          <a:p>
            <a:pPr lvl="1"/>
            <a:r>
              <a:rPr lang="en-US" dirty="0" smtClean="0"/>
              <a:t>Supported until December 2014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8335" y="1964268"/>
            <a:ext cx="4511171" cy="315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smtClean="0"/>
              <a:t>https://</a:t>
            </a:r>
            <a:r>
              <a:rPr lang="en-US" sz="1400" dirty="0" err="1" smtClean="0"/>
              <a:t>sdb.amazonaws.com</a:t>
            </a:r>
            <a:r>
              <a:rPr lang="en-US" sz="1400" dirty="0" smtClean="0"/>
              <a:t>/?Action=</a:t>
            </a:r>
            <a:r>
              <a:rPr lang="en-US" sz="1400" dirty="0" err="1" smtClean="0"/>
              <a:t>PutAttributes</a:t>
            </a:r>
            <a:endParaRPr lang="en-US" sz="1400" dirty="0" smtClean="0"/>
          </a:p>
          <a:p>
            <a:pPr algn="l"/>
            <a:r>
              <a:rPr lang="en-US" sz="1400" dirty="0" smtClean="0"/>
              <a:t>&amp;</a:t>
            </a:r>
            <a:r>
              <a:rPr lang="en-US" sz="1400" dirty="0" err="1" smtClean="0"/>
              <a:t>DomainName</a:t>
            </a:r>
            <a:r>
              <a:rPr lang="en-US" sz="1400" dirty="0" smtClean="0"/>
              <a:t>=</a:t>
            </a:r>
            <a:r>
              <a:rPr lang="en-US" sz="1400" dirty="0" err="1" smtClean="0"/>
              <a:t>MyDomain</a:t>
            </a:r>
            <a:endParaRPr lang="en-US" sz="1400" dirty="0" smtClean="0"/>
          </a:p>
          <a:p>
            <a:pPr algn="l"/>
            <a:r>
              <a:rPr lang="en-US" sz="1400" dirty="0" smtClean="0"/>
              <a:t>&amp;</a:t>
            </a:r>
            <a:r>
              <a:rPr lang="en-US" sz="1400" dirty="0" err="1" smtClean="0"/>
              <a:t>ItemName</a:t>
            </a:r>
            <a:r>
              <a:rPr lang="en-US" sz="1400" dirty="0" smtClean="0"/>
              <a:t>=Item123</a:t>
            </a:r>
          </a:p>
          <a:p>
            <a:pPr algn="l"/>
            <a:r>
              <a:rPr lang="en-US" sz="1400" dirty="0" smtClean="0"/>
              <a:t>&amp;Attribute.1.Name=Color&amp;Attribute.1.Value=Blue</a:t>
            </a:r>
          </a:p>
          <a:p>
            <a:pPr algn="l"/>
            <a:r>
              <a:rPr lang="en-US" sz="1400" dirty="0" smtClean="0"/>
              <a:t>&amp;Attribute.2.Name=Size&amp;Attribute.2.Value=Med</a:t>
            </a:r>
          </a:p>
          <a:p>
            <a:pPr algn="l"/>
            <a:r>
              <a:rPr lang="en-US" sz="1400" dirty="0" smtClean="0"/>
              <a:t>&amp;Attribute.3.Name=Price&amp;Attribute.3.Value=0014.99</a:t>
            </a:r>
          </a:p>
          <a:p>
            <a:pPr algn="l"/>
            <a:r>
              <a:rPr lang="en-US" sz="1400" dirty="0" smtClean="0"/>
              <a:t>&amp;</a:t>
            </a:r>
            <a:r>
              <a:rPr lang="en-US" sz="1400" dirty="0" err="1" smtClean="0"/>
              <a:t>AWSAccessKeyId</a:t>
            </a:r>
            <a:r>
              <a:rPr lang="en-US" sz="1400" dirty="0" smtClean="0"/>
              <a:t>=&lt;</a:t>
            </a:r>
            <a:r>
              <a:rPr lang="en-US" sz="1400" i="1" dirty="0" err="1" smtClean="0"/>
              <a:t>valid_access_key</a:t>
            </a:r>
            <a:r>
              <a:rPr lang="en-US" sz="1400" i="1" dirty="0" smtClean="0"/>
              <a:t>&gt;</a:t>
            </a:r>
          </a:p>
          <a:p>
            <a:pPr algn="l"/>
            <a:r>
              <a:rPr lang="en-US" sz="1400" dirty="0" smtClean="0"/>
              <a:t>&amp;Version=2009-04-15</a:t>
            </a:r>
          </a:p>
          <a:p>
            <a:pPr algn="l"/>
            <a:r>
              <a:rPr lang="en-US" sz="1400" dirty="0" smtClean="0"/>
              <a:t>&amp;Signature=[valid signature]</a:t>
            </a:r>
          </a:p>
          <a:p>
            <a:pPr algn="l"/>
            <a:r>
              <a:rPr lang="en-US" sz="1400" dirty="0" smtClean="0"/>
              <a:t>&amp;</a:t>
            </a:r>
            <a:r>
              <a:rPr lang="en-US" sz="1400" dirty="0" err="1" smtClean="0"/>
              <a:t>SignatureVersion</a:t>
            </a:r>
            <a:r>
              <a:rPr lang="en-US" sz="1400" dirty="0" smtClean="0"/>
              <a:t>=2</a:t>
            </a:r>
          </a:p>
          <a:p>
            <a:pPr algn="l"/>
            <a:r>
              <a:rPr lang="en-US" sz="1400" dirty="0" smtClean="0"/>
              <a:t>&amp;</a:t>
            </a:r>
            <a:r>
              <a:rPr lang="en-US" sz="1400" dirty="0" err="1" smtClean="0"/>
              <a:t>SignatureMethod</a:t>
            </a:r>
            <a:r>
              <a:rPr lang="en-US" sz="1400" dirty="0" smtClean="0"/>
              <a:t>=HmacSHA256</a:t>
            </a:r>
          </a:p>
          <a:p>
            <a:pPr algn="l"/>
            <a:r>
              <a:rPr lang="en-US" sz="1400" dirty="0" smtClean="0"/>
              <a:t>&amp;Timestamp=2010-01-25T15%3A01%3A28-07%3A00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7267" y="1927892"/>
            <a:ext cx="3496733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smtClean="0"/>
              <a:t>&lt;PutAttributesResponse&gt;</a:t>
            </a:r>
          </a:p>
          <a:p>
            <a:pPr algn="l"/>
            <a:r>
              <a:rPr lang="en-US" sz="1400" smtClean="0"/>
              <a:t>&lt;ResponseMetadata&gt;</a:t>
            </a:r>
          </a:p>
          <a:p>
            <a:pPr algn="l"/>
            <a:r>
              <a:rPr lang="en-US" sz="1400" smtClean="0"/>
              <a:t>&lt;StatusCode&gt;Success&lt;/StatusCode&gt;</a:t>
            </a:r>
          </a:p>
          <a:p>
            <a:pPr algn="l"/>
            <a:r>
              <a:rPr lang="en-US" sz="1400" smtClean="0"/>
              <a:t>&lt;RequestId&gt;f6820318-9658-4a9d-89f8-b067c90904fc&lt;/RequestId&gt;</a:t>
            </a:r>
          </a:p>
          <a:p>
            <a:pPr algn="l"/>
            <a:r>
              <a:rPr lang="en-US" sz="1400" smtClean="0"/>
              <a:t>&lt;BoxUsage&gt;0.0000219907&lt;/BoxUsage&gt;</a:t>
            </a:r>
          </a:p>
          <a:p>
            <a:pPr algn="l"/>
            <a:r>
              <a:rPr lang="en-US" sz="1400" smtClean="0"/>
              <a:t>&lt;/ResponseMetadata&gt;</a:t>
            </a:r>
          </a:p>
          <a:p>
            <a:pPr algn="l"/>
            <a:r>
              <a:rPr lang="en-US" sz="1400" smtClean="0"/>
              <a:t>&lt;/PutAttributesResponse&gt;</a:t>
            </a:r>
          </a:p>
          <a:p>
            <a:endParaRPr 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2409931" y="5207001"/>
            <a:ext cx="176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Sample request</a:t>
            </a:r>
            <a:endParaRPr lang="en-US" sz="1800"/>
          </a:p>
        </p:txBody>
      </p:sp>
      <p:sp>
        <p:nvSpPr>
          <p:cNvPr id="9" name="TextBox 8"/>
          <p:cNvSpPr txBox="1"/>
          <p:nvPr/>
        </p:nvSpPr>
        <p:spPr>
          <a:xfrm>
            <a:off x="6254658" y="5207001"/>
            <a:ext cx="191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Sample response</a:t>
            </a:r>
            <a:endParaRPr lang="en-US" sz="1800"/>
          </a:p>
        </p:txBody>
      </p:sp>
      <p:sp>
        <p:nvSpPr>
          <p:cNvPr id="10" name="TextBox 9"/>
          <p:cNvSpPr txBox="1"/>
          <p:nvPr/>
        </p:nvSpPr>
        <p:spPr>
          <a:xfrm>
            <a:off x="2600179" y="6426200"/>
            <a:ext cx="3942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Source: http://awsdocs.s3.amazonaws.com/SDB/latest/sdb-dg.pdf</a:t>
            </a:r>
            <a:endParaRPr 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4729927" y="939800"/>
            <a:ext cx="817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Invoked</a:t>
            </a:r>
            <a:br>
              <a:rPr lang="en-US" sz="1400" smtClean="0">
                <a:solidFill>
                  <a:srgbClr val="FF0000"/>
                </a:solidFill>
              </a:rPr>
            </a:br>
            <a:r>
              <a:rPr lang="en-US" sz="1400" smtClean="0">
                <a:solidFill>
                  <a:srgbClr val="FF0000"/>
                </a:solidFill>
              </a:rPr>
              <a:t>method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224867" y="1989667"/>
            <a:ext cx="1092200" cy="262467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2" idx="2"/>
          </p:cNvCxnSpPr>
          <p:nvPr/>
        </p:nvCxnSpPr>
        <p:spPr bwMode="auto">
          <a:xfrm rot="5400000">
            <a:off x="4769728" y="1620893"/>
            <a:ext cx="526647" cy="21090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-16934" y="2726269"/>
            <a:ext cx="1073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Parameters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7" name="Left Brace 16"/>
          <p:cNvSpPr/>
          <p:nvPr/>
        </p:nvSpPr>
        <p:spPr bwMode="auto">
          <a:xfrm>
            <a:off x="1041400" y="2252134"/>
            <a:ext cx="169333" cy="1236133"/>
          </a:xfrm>
          <a:prstGeom prst="lef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-8467" y="4004736"/>
            <a:ext cx="1060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Credentials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9" name="Left Brace 18"/>
          <p:cNvSpPr/>
          <p:nvPr/>
        </p:nvSpPr>
        <p:spPr bwMode="auto">
          <a:xfrm>
            <a:off x="1041400" y="3539067"/>
            <a:ext cx="169333" cy="1236133"/>
          </a:xfrm>
          <a:prstGeom prst="lef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 bwMode="auto">
          <a:xfrm>
            <a:off x="6671734" y="2472268"/>
            <a:ext cx="1092200" cy="262467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675293" y="1092200"/>
            <a:ext cx="939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Response</a:t>
            </a:r>
            <a:br>
              <a:rPr lang="en-US" sz="1400" smtClean="0">
                <a:solidFill>
                  <a:srgbClr val="FF0000"/>
                </a:solidFill>
              </a:rPr>
            </a:br>
            <a:r>
              <a:rPr lang="en-US" sz="1400" smtClean="0">
                <a:solidFill>
                  <a:srgbClr val="FF0000"/>
                </a:solidFill>
              </a:rPr>
              <a:t>elements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6587066" y="3166534"/>
            <a:ext cx="1439333" cy="262467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 bwMode="auto">
          <a:xfrm>
            <a:off x="5799667" y="2726267"/>
            <a:ext cx="3174999" cy="41486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2" idx="2"/>
            <a:endCxn id="21" idx="0"/>
          </p:cNvCxnSpPr>
          <p:nvPr/>
        </p:nvCxnSpPr>
        <p:spPr bwMode="auto">
          <a:xfrm rot="16200000" flipH="1">
            <a:off x="6753043" y="2007477"/>
            <a:ext cx="856848" cy="7273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rot="16200000" flipH="1">
            <a:off x="7222067" y="1701800"/>
            <a:ext cx="1168400" cy="965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6" grpId="0"/>
      <p:bldP spid="17" grpId="0" animBg="1"/>
      <p:bldP spid="18" grpId="0"/>
      <p:bldP spid="19" grpId="0" animBg="1"/>
      <p:bldP spid="21" grpId="0" animBg="1"/>
      <p:bldP spid="22" grpId="0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comparison: SOAP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1363" y="5200810"/>
            <a:ext cx="176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Sample request</a:t>
            </a:r>
            <a:endParaRPr lang="en-US" sz="1800"/>
          </a:p>
        </p:txBody>
      </p:sp>
      <p:sp>
        <p:nvSpPr>
          <p:cNvPr id="9" name="TextBox 8"/>
          <p:cNvSpPr txBox="1"/>
          <p:nvPr/>
        </p:nvSpPr>
        <p:spPr>
          <a:xfrm>
            <a:off x="6061639" y="5200810"/>
            <a:ext cx="191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/>
              <a:t>Sample response</a:t>
            </a:r>
            <a:endParaRPr lang="en-US" sz="1800"/>
          </a:p>
        </p:txBody>
      </p:sp>
      <p:sp>
        <p:nvSpPr>
          <p:cNvPr id="10" name="TextBox 9"/>
          <p:cNvSpPr txBox="1"/>
          <p:nvPr/>
        </p:nvSpPr>
        <p:spPr>
          <a:xfrm>
            <a:off x="2600179" y="6426200"/>
            <a:ext cx="3942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Source: http://awsdocs.s3.amazonaws.com/SDB/latest/sdb-dg.pdf</a:t>
            </a:r>
            <a:endParaRPr lang="en-US" sz="1000"/>
          </a:p>
        </p:txBody>
      </p:sp>
      <p:sp>
        <p:nvSpPr>
          <p:cNvPr id="25" name="TextBox 24"/>
          <p:cNvSpPr txBox="1"/>
          <p:nvPr/>
        </p:nvSpPr>
        <p:spPr>
          <a:xfrm>
            <a:off x="1041400" y="1543547"/>
            <a:ext cx="50202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/>
              <a:t>&lt;?xml version='1.0' encoding='UTF-8'?&gt;</a:t>
            </a:r>
          </a:p>
          <a:p>
            <a:pPr algn="l"/>
            <a:r>
              <a:rPr lang="en-US" sz="1100" dirty="0"/>
              <a:t>&lt;</a:t>
            </a:r>
            <a:r>
              <a:rPr lang="en-US" sz="1100" dirty="0" err="1"/>
              <a:t>SOAP-ENV:Envelope</a:t>
            </a:r>
            <a:endParaRPr lang="en-US" sz="1100" dirty="0"/>
          </a:p>
          <a:p>
            <a:pPr algn="l"/>
            <a:r>
              <a:rPr lang="en-US" sz="1100" dirty="0" err="1"/>
              <a:t>xmlns:SOAP-ENV</a:t>
            </a:r>
            <a:r>
              <a:rPr lang="en-US" sz="1100" dirty="0"/>
              <a:t>='http://</a:t>
            </a:r>
            <a:r>
              <a:rPr lang="en-US" sz="1100" dirty="0" err="1"/>
              <a:t>schemas.xmlsoap.org</a:t>
            </a:r>
            <a:r>
              <a:rPr lang="en-US" sz="1100" dirty="0"/>
              <a:t>/soap/envelope/'</a:t>
            </a:r>
          </a:p>
          <a:p>
            <a:pPr algn="l"/>
            <a:r>
              <a:rPr lang="en-US" sz="1100" dirty="0" err="1"/>
              <a:t>xmlns:SOAP-ENC</a:t>
            </a:r>
            <a:r>
              <a:rPr lang="en-US" sz="1100" dirty="0"/>
              <a:t>='http://</a:t>
            </a:r>
            <a:r>
              <a:rPr lang="en-US" sz="1100" dirty="0" err="1"/>
              <a:t>schemas.xmlsoap.org</a:t>
            </a:r>
            <a:r>
              <a:rPr lang="en-US" sz="1100" dirty="0"/>
              <a:t>/soap/encoding/'</a:t>
            </a:r>
          </a:p>
          <a:p>
            <a:pPr algn="l"/>
            <a:r>
              <a:rPr lang="en-US" sz="1100" dirty="0" err="1"/>
              <a:t>xmlns:xsi</a:t>
            </a:r>
            <a:r>
              <a:rPr lang="en-US" sz="1100" dirty="0"/>
              <a:t>='http://www.w3.org/2001/</a:t>
            </a:r>
            <a:r>
              <a:rPr lang="en-US" sz="1100" dirty="0" err="1"/>
              <a:t>XMLSchema</a:t>
            </a:r>
            <a:r>
              <a:rPr lang="en-US" sz="1100" dirty="0"/>
              <a:t>-instance'</a:t>
            </a:r>
          </a:p>
          <a:p>
            <a:pPr algn="l"/>
            <a:r>
              <a:rPr lang="en-US" sz="1100" dirty="0" err="1"/>
              <a:t>xmlns:xsd</a:t>
            </a:r>
            <a:r>
              <a:rPr lang="en-US" sz="1100" dirty="0"/>
              <a:t>='http://www.w3.org/2001/</a:t>
            </a:r>
            <a:r>
              <a:rPr lang="en-US" sz="1100" dirty="0" err="1"/>
              <a:t>XMLSchema</a:t>
            </a:r>
            <a:r>
              <a:rPr lang="en-US" sz="1100" dirty="0"/>
              <a:t>'&gt;</a:t>
            </a:r>
          </a:p>
          <a:p>
            <a:pPr algn="l"/>
            <a:r>
              <a:rPr lang="en-US" sz="1100" dirty="0"/>
              <a:t>&lt;</a:t>
            </a:r>
            <a:r>
              <a:rPr lang="en-US" sz="1100" dirty="0" err="1"/>
              <a:t>SOAP-ENV:Body</a:t>
            </a:r>
            <a:r>
              <a:rPr lang="en-US" sz="1100" dirty="0"/>
              <a:t>&gt;</a:t>
            </a:r>
          </a:p>
          <a:p>
            <a:pPr algn="l"/>
            <a:r>
              <a:rPr lang="en-US" sz="1100" dirty="0"/>
              <a:t>&lt;</a:t>
            </a:r>
            <a:r>
              <a:rPr lang="en-US" sz="1100" dirty="0" err="1"/>
              <a:t>PutAttributesRequest</a:t>
            </a:r>
            <a:r>
              <a:rPr lang="en-US" sz="1100" dirty="0"/>
              <a:t> </a:t>
            </a:r>
            <a:r>
              <a:rPr lang="en-US" sz="1100" dirty="0" err="1"/>
              <a:t>xmlns</a:t>
            </a:r>
            <a:r>
              <a:rPr lang="en-US" sz="1100" dirty="0"/>
              <a:t>='http://</a:t>
            </a:r>
            <a:r>
              <a:rPr lang="en-US" sz="1100" dirty="0" err="1"/>
              <a:t>sdb.amazonaws.com</a:t>
            </a:r>
            <a:r>
              <a:rPr lang="en-US" sz="1100" dirty="0"/>
              <a:t>/doc/</a:t>
            </a:r>
            <a:br>
              <a:rPr lang="en-US" sz="1100" dirty="0"/>
            </a:br>
            <a:r>
              <a:rPr lang="en-US" sz="1100" dirty="0"/>
              <a:t>2009-04-15'&gt;</a:t>
            </a:r>
          </a:p>
          <a:p>
            <a:pPr algn="l"/>
            <a:r>
              <a:rPr lang="en-US" sz="1100" dirty="0"/>
              <a:t>&lt;Attribute&gt;&lt;Name&gt;a1&lt;/Name&gt;&lt;Value&gt;2&lt;/Value&gt;&lt;/Attribute&gt;</a:t>
            </a:r>
          </a:p>
          <a:p>
            <a:pPr algn="l"/>
            <a:r>
              <a:rPr lang="en-US" sz="1100" dirty="0"/>
              <a:t>&lt;Attribute&gt;&lt;Name&gt;a2&lt;/Name&gt;&lt;Value&gt;4&lt;/Value&gt;&lt;/Attribute&gt;</a:t>
            </a:r>
          </a:p>
          <a:p>
            <a:pPr algn="l"/>
            <a:r>
              <a:rPr lang="en-US" sz="1100" dirty="0"/>
              <a:t>&lt;</a:t>
            </a:r>
            <a:r>
              <a:rPr lang="en-US" sz="1100" dirty="0" err="1"/>
              <a:t>DomainName</a:t>
            </a:r>
            <a:r>
              <a:rPr lang="en-US" sz="1100" dirty="0"/>
              <a:t>&gt;domain1&lt;/</a:t>
            </a:r>
            <a:r>
              <a:rPr lang="en-US" sz="1100" dirty="0" err="1"/>
              <a:t>DomainName</a:t>
            </a:r>
            <a:r>
              <a:rPr lang="en-US" sz="1100" dirty="0"/>
              <a:t>&gt;</a:t>
            </a:r>
          </a:p>
          <a:p>
            <a:pPr algn="l"/>
            <a:r>
              <a:rPr lang="en-US" sz="1100" dirty="0"/>
              <a:t>&lt;</a:t>
            </a:r>
            <a:r>
              <a:rPr lang="en-US" sz="1100" dirty="0" err="1"/>
              <a:t>ItemName</a:t>
            </a:r>
            <a:r>
              <a:rPr lang="en-US" sz="1100" dirty="0"/>
              <a:t>&gt;eID001&lt;/</a:t>
            </a:r>
            <a:r>
              <a:rPr lang="en-US" sz="1100" dirty="0" err="1"/>
              <a:t>ItemName</a:t>
            </a:r>
            <a:r>
              <a:rPr lang="en-US" sz="1100" dirty="0"/>
              <a:t>&gt;</a:t>
            </a:r>
          </a:p>
          <a:p>
            <a:pPr algn="l"/>
            <a:r>
              <a:rPr lang="en-US" sz="1100" dirty="0"/>
              <a:t>&lt;Version&gt;2009-04-15&lt;/Version&gt;</a:t>
            </a:r>
          </a:p>
          <a:p>
            <a:pPr algn="l"/>
            <a:r>
              <a:rPr lang="en-US" sz="1100" dirty="0"/>
              <a:t>&lt;/</a:t>
            </a:r>
            <a:r>
              <a:rPr lang="en-US" sz="1100" dirty="0" err="1"/>
              <a:t>PutAttributesRequest</a:t>
            </a:r>
            <a:r>
              <a:rPr lang="en-US" sz="1100" dirty="0"/>
              <a:t>&gt;</a:t>
            </a:r>
          </a:p>
          <a:p>
            <a:pPr algn="l"/>
            <a:r>
              <a:rPr lang="en-US" sz="1100" dirty="0"/>
              <a:t>&lt;/</a:t>
            </a:r>
            <a:r>
              <a:rPr lang="en-US" sz="1100" dirty="0" err="1"/>
              <a:t>SOAP-ENV:Body</a:t>
            </a:r>
            <a:r>
              <a:rPr lang="en-US" sz="1100" dirty="0"/>
              <a:t>&gt;</a:t>
            </a:r>
          </a:p>
          <a:p>
            <a:pPr algn="l"/>
            <a:r>
              <a:rPr lang="en-US" sz="1100" dirty="0"/>
              <a:t>&lt;/</a:t>
            </a:r>
            <a:r>
              <a:rPr lang="en-US" sz="1100" dirty="0" err="1"/>
              <a:t>SOAP-ENV:Envelope</a:t>
            </a:r>
            <a:r>
              <a:rPr lang="en-US" sz="1100" dirty="0"/>
              <a:t>&gt;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47267" y="1507170"/>
            <a:ext cx="349673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/>
              <a:t>&lt;?xml version="1.0"?&gt;</a:t>
            </a:r>
          </a:p>
          <a:p>
            <a:pPr algn="l"/>
            <a:r>
              <a:rPr lang="en-US" sz="1100" dirty="0"/>
              <a:t>&lt;</a:t>
            </a:r>
            <a:r>
              <a:rPr lang="en-US" sz="1100" dirty="0" err="1"/>
              <a:t>SOAP-ENV:Envelope</a:t>
            </a:r>
            <a:r>
              <a:rPr lang="en-US" sz="1100" dirty="0"/>
              <a:t> </a:t>
            </a:r>
            <a:r>
              <a:rPr lang="en-US" sz="1100" dirty="0" err="1"/>
              <a:t>xmlns:SOAP-ENV</a:t>
            </a:r>
            <a:r>
              <a:rPr lang="en-US" sz="1100" dirty="0"/>
              <a:t>="http://</a:t>
            </a:r>
            <a:r>
              <a:rPr lang="en-US" sz="1100" dirty="0" err="1"/>
              <a:t>schemas.xmlsoap.org</a:t>
            </a:r>
            <a:r>
              <a:rPr lang="en-US" sz="1100" dirty="0"/>
              <a:t>/soap/envelope/"&gt;</a:t>
            </a:r>
          </a:p>
          <a:p>
            <a:pPr algn="l"/>
            <a:r>
              <a:rPr lang="en-US" sz="1100" dirty="0"/>
              <a:t>&lt;</a:t>
            </a:r>
            <a:r>
              <a:rPr lang="en-US" sz="1100" dirty="0" err="1"/>
              <a:t>SOAP-ENV:Body</a:t>
            </a:r>
            <a:r>
              <a:rPr lang="en-US" sz="1100" dirty="0"/>
              <a:t>&gt;</a:t>
            </a:r>
          </a:p>
          <a:p>
            <a:pPr algn="l"/>
            <a:r>
              <a:rPr lang="en-US" sz="1100" dirty="0"/>
              <a:t>&lt;</a:t>
            </a:r>
            <a:r>
              <a:rPr lang="en-US" sz="1100" dirty="0" err="1"/>
              <a:t>PutAttributesResponse</a:t>
            </a:r>
            <a:r>
              <a:rPr lang="en-US" sz="1100" dirty="0"/>
              <a:t>&gt;</a:t>
            </a:r>
          </a:p>
          <a:p>
            <a:pPr algn="l"/>
            <a:r>
              <a:rPr lang="en-US" sz="1100" dirty="0"/>
              <a:t>&lt;</a:t>
            </a:r>
            <a:r>
              <a:rPr lang="en-US" sz="1100" dirty="0" err="1"/>
              <a:t>ResponseMetadata</a:t>
            </a:r>
            <a:r>
              <a:rPr lang="en-US" sz="1100" dirty="0"/>
              <a:t>&gt;</a:t>
            </a:r>
          </a:p>
          <a:p>
            <a:pPr algn="l"/>
            <a:r>
              <a:rPr lang="en-US" sz="1100" dirty="0"/>
              <a:t>&lt;</a:t>
            </a:r>
            <a:r>
              <a:rPr lang="en-US" sz="1100" dirty="0" err="1"/>
              <a:t>RequestId</a:t>
            </a:r>
            <a:r>
              <a:rPr lang="en-US" sz="1100" dirty="0"/>
              <a:t>&gt;4c68e051-fe45-43b2-992a-a24017ffe7ab&lt;/</a:t>
            </a:r>
            <a:r>
              <a:rPr lang="en-US" sz="1100" dirty="0" err="1"/>
              <a:t>RequestId</a:t>
            </a:r>
            <a:r>
              <a:rPr lang="en-US" sz="1100" dirty="0"/>
              <a:t>&gt;</a:t>
            </a:r>
          </a:p>
          <a:p>
            <a:pPr algn="l"/>
            <a:r>
              <a:rPr lang="en-US" sz="1100" dirty="0"/>
              <a:t>&lt;</a:t>
            </a:r>
            <a:r>
              <a:rPr lang="en-US" sz="1100" dirty="0" err="1"/>
              <a:t>BoxUsage</a:t>
            </a:r>
            <a:r>
              <a:rPr lang="en-US" sz="1100" dirty="0"/>
              <a:t>&gt;0.0000219907&lt;/</a:t>
            </a:r>
            <a:r>
              <a:rPr lang="en-US" sz="1100" dirty="0" err="1"/>
              <a:t>BoxUsage</a:t>
            </a:r>
            <a:r>
              <a:rPr lang="en-US" sz="1100" dirty="0"/>
              <a:t>&gt;</a:t>
            </a:r>
          </a:p>
          <a:p>
            <a:pPr algn="l"/>
            <a:r>
              <a:rPr lang="en-US" sz="1100" dirty="0"/>
              <a:t>&lt;/</a:t>
            </a:r>
            <a:r>
              <a:rPr lang="en-US" sz="1100" dirty="0" err="1"/>
              <a:t>ResponseMetadata</a:t>
            </a:r>
            <a:r>
              <a:rPr lang="en-US" sz="1100" dirty="0"/>
              <a:t>&gt;</a:t>
            </a:r>
          </a:p>
          <a:p>
            <a:pPr algn="l"/>
            <a:r>
              <a:rPr lang="en-US" sz="1100" dirty="0"/>
              <a:t>&lt;/</a:t>
            </a:r>
            <a:r>
              <a:rPr lang="en-US" sz="1100" dirty="0" err="1"/>
              <a:t>PutAttributesResponse</a:t>
            </a:r>
            <a:r>
              <a:rPr lang="en-US" sz="1100" dirty="0"/>
              <a:t>&gt;</a:t>
            </a:r>
          </a:p>
          <a:p>
            <a:pPr algn="l"/>
            <a:r>
              <a:rPr lang="en-US" sz="1100" dirty="0"/>
              <a:t>&lt;/</a:t>
            </a:r>
            <a:r>
              <a:rPr lang="en-US" sz="1100" dirty="0" err="1"/>
              <a:t>SOAP-ENV:Body</a:t>
            </a:r>
            <a:r>
              <a:rPr lang="en-US" sz="1100" dirty="0"/>
              <a:t>&gt;</a:t>
            </a:r>
          </a:p>
          <a:p>
            <a:pPr algn="l"/>
            <a:r>
              <a:rPr lang="en-US" sz="1100" dirty="0"/>
              <a:t>&lt;/</a:t>
            </a:r>
            <a:r>
              <a:rPr lang="en-US" sz="1100" dirty="0" err="1"/>
              <a:t>SOAP-ENV:Envelope</a:t>
            </a:r>
            <a:r>
              <a:rPr lang="en-US" sz="11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6986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Announcements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772400" cy="4927600"/>
          </a:xfrm>
        </p:spPr>
        <p:txBody>
          <a:bodyPr/>
          <a:lstStyle/>
          <a:p>
            <a:r>
              <a:rPr lang="en-US" dirty="0" smtClean="0"/>
              <a:t>HW1MS1 is due </a:t>
            </a:r>
            <a:r>
              <a:rPr lang="en-US" dirty="0">
                <a:solidFill>
                  <a:srgbClr val="FF0000"/>
                </a:solidFill>
              </a:rPr>
              <a:t>on 9/20</a:t>
            </a:r>
            <a:r>
              <a:rPr lang="en-US" dirty="0" smtClean="0">
                <a:solidFill>
                  <a:srgbClr val="FF0000"/>
                </a:solidFill>
              </a:rPr>
              <a:t> at 10:00pm EDT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HW1MS2 code will be released soon</a:t>
            </a:r>
          </a:p>
          <a:p>
            <a:endParaRPr lang="en-US" dirty="0"/>
          </a:p>
          <a:p>
            <a:r>
              <a:rPr lang="en-US" dirty="0" smtClean="0"/>
              <a:t>If you're still on the waiting list, please come see me after class one last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CC00"/>
                </a:solidFill>
              </a:rPr>
              <a:t>A brief history of cloud computing</a:t>
            </a:r>
          </a:p>
          <a:p>
            <a:r>
              <a:rPr lang="en-US" smtClean="0">
                <a:solidFill>
                  <a:srgbClr val="33CC33"/>
                </a:solidFill>
              </a:rPr>
              <a:t>Introduce one specific commercial cloud</a:t>
            </a:r>
          </a:p>
          <a:p>
            <a:pPr lvl="1"/>
            <a:r>
              <a:rPr lang="en-US" smtClean="0">
                <a:solidFill>
                  <a:srgbClr val="33CC33"/>
                </a:solidFill>
              </a:rPr>
              <a:t>Amazon Web Services (AWS)</a:t>
            </a:r>
          </a:p>
          <a:p>
            <a:pPr lvl="1"/>
            <a:r>
              <a:rPr lang="en-US" smtClean="0">
                <a:solidFill>
                  <a:srgbClr val="FF9900"/>
                </a:solidFill>
              </a:rPr>
              <a:t>Elastic Compute Cloud (EC2)</a:t>
            </a:r>
          </a:p>
          <a:p>
            <a:pPr lvl="1"/>
            <a:r>
              <a:rPr lang="en-US" smtClean="0"/>
              <a:t>Elastic Block Storage (EBS)</a:t>
            </a:r>
          </a:p>
          <a:p>
            <a:pPr lvl="1"/>
            <a:r>
              <a:rPr lang="en-US" smtClean="0"/>
              <a:t>Other services: Mechanical Turk, CloudFront, ...</a:t>
            </a:r>
          </a:p>
          <a:p>
            <a:pPr lvl="1"/>
            <a:r>
              <a:rPr lang="en-US" smtClean="0"/>
              <a:t>Next time: S3 and SimpleDB / DynamoDB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5151942" y="3036914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9066" y="1698950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3053" y="2594927"/>
            <a:ext cx="495300" cy="495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Amazon EC2?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628" y="1500832"/>
            <a:ext cx="4841065" cy="4899324"/>
          </a:xfrm>
        </p:spPr>
        <p:txBody>
          <a:bodyPr/>
          <a:lstStyle/>
          <a:p>
            <a:r>
              <a:rPr lang="en-US" dirty="0" smtClean="0"/>
              <a:t>Infrastructure-as-a-Service (</a:t>
            </a:r>
            <a:r>
              <a:rPr lang="en-US" dirty="0" err="1" smtClean="0"/>
              <a:t>IaaS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You can rent various types of virtual machines by the hour</a:t>
            </a:r>
          </a:p>
          <a:p>
            <a:pPr lvl="1"/>
            <a:r>
              <a:rPr lang="en-US" dirty="0" smtClean="0"/>
              <a:t>In your VMs, you can run your own (Linux/Windows) programs</a:t>
            </a:r>
          </a:p>
          <a:p>
            <a:pPr lvl="2"/>
            <a:r>
              <a:rPr lang="en-US" dirty="0" smtClean="0"/>
              <a:t>Examples: Web server, search engine, movie renderer, ...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7787380" y="1103507"/>
            <a:ext cx="24978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http://</a:t>
            </a:r>
            <a:r>
              <a:rPr lang="en-US" sz="800" dirty="0" err="1" smtClean="0"/>
              <a:t>aws.amazon.com</a:t>
            </a:r>
            <a:r>
              <a:rPr lang="en-US" sz="800" dirty="0" smtClean="0"/>
              <a:t>/ec2/#pricing (9/10//2015)</a:t>
            </a:r>
            <a:endParaRPr lang="en-US" sz="800" dirty="0"/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877748" y="5458219"/>
            <a:ext cx="1478783" cy="866381"/>
          </a:xfrm>
          <a:prstGeom prst="wedgeRoundRectCallout">
            <a:avLst>
              <a:gd name="adj1" fmla="val 79906"/>
              <a:gd name="adj2" fmla="val 86723"/>
              <a:gd name="adj3" fmla="val 16667"/>
            </a:avLst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200" dirty="0" smtClean="0"/>
              <a:t>244 GB memory</a:t>
            </a:r>
            <a:br>
              <a:rPr lang="en-US" sz="1200" dirty="0" smtClean="0"/>
            </a:br>
            <a:r>
              <a:rPr lang="en-US" sz="1200" dirty="0" smtClean="0"/>
              <a:t>36 virtual cores</a:t>
            </a:r>
            <a:br>
              <a:rPr lang="en-US" sz="1200" dirty="0" smtClean="0"/>
            </a:br>
            <a:r>
              <a:rPr lang="en-US" sz="1200" dirty="0" smtClean="0"/>
              <a:t>(116 ECU)</a:t>
            </a:r>
            <a:br>
              <a:rPr lang="en-US" sz="1200" dirty="0" smtClean="0"/>
            </a:br>
            <a:r>
              <a:rPr lang="en-US" sz="1200" smtClean="0"/>
              <a:t>24x2TB HDD</a:t>
            </a:r>
            <a:endParaRPr lang="en-US" sz="1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394" y="1035347"/>
            <a:ext cx="2796904" cy="5685135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 bwMode="auto">
          <a:xfrm>
            <a:off x="5778693" y="209982"/>
            <a:ext cx="1473709" cy="825365"/>
          </a:xfrm>
          <a:prstGeom prst="wedgeRoundRectCallout">
            <a:avLst>
              <a:gd name="adj1" fmla="val -34390"/>
              <a:gd name="adj2" fmla="val 89133"/>
              <a:gd name="adj3" fmla="val 16667"/>
            </a:avLst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200" dirty="0"/>
              <a:t>0.5</a:t>
            </a:r>
            <a:r>
              <a:rPr lang="en-US" sz="1200" dirty="0" smtClean="0"/>
              <a:t> GB memory</a:t>
            </a:r>
            <a:br>
              <a:rPr lang="en-US" sz="1200" dirty="0" smtClean="0"/>
            </a:br>
            <a:r>
              <a:rPr lang="en-US" sz="1200" dirty="0" smtClean="0"/>
              <a:t>1 virtual core</a:t>
            </a:r>
            <a:br>
              <a:rPr lang="en-US" sz="1200" dirty="0" smtClean="0"/>
            </a:br>
            <a:r>
              <a:rPr lang="en-US" sz="1200" dirty="0" smtClean="0"/>
              <a:t>(</a:t>
            </a:r>
            <a:r>
              <a:rPr lang="en-US" sz="1200" dirty="0"/>
              <a:t>E</a:t>
            </a:r>
            <a:r>
              <a:rPr lang="en-US" sz="1200" dirty="0" smtClean="0"/>
              <a:t>CU variable)</a:t>
            </a:r>
            <a:br>
              <a:rPr lang="en-US" sz="1200" dirty="0" smtClean="0"/>
            </a:br>
            <a:r>
              <a:rPr lang="en-US" sz="1200" dirty="0" smtClean="0"/>
              <a:t>Storage: EBS 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658938"/>
            <a:ext cx="7942385" cy="4532312"/>
          </a:xfrm>
        </p:spPr>
        <p:txBody>
          <a:bodyPr/>
          <a:lstStyle/>
          <a:p>
            <a:r>
              <a:rPr lang="en-US" smtClean="0"/>
              <a:t>Logging into AWS Management Console</a:t>
            </a:r>
          </a:p>
          <a:p>
            <a:r>
              <a:rPr lang="en-US" smtClean="0"/>
              <a:t>Launching an instance</a:t>
            </a:r>
          </a:p>
          <a:p>
            <a:r>
              <a:rPr lang="en-US" smtClean="0"/>
              <a:t>Contacting the instance via ssh</a:t>
            </a:r>
          </a:p>
          <a:p>
            <a:r>
              <a:rPr lang="en-US" smtClean="0"/>
              <a:t>Terminating an instance</a:t>
            </a:r>
          </a:p>
          <a:p>
            <a:pPr lvl="1"/>
            <a:endParaRPr lang="en-US" smtClean="0"/>
          </a:p>
          <a:p>
            <a:r>
              <a:rPr lang="en-US" smtClean="0"/>
              <a:t>Have a look at the AWS Getting Started guide:</a:t>
            </a:r>
          </a:p>
          <a:p>
            <a:pPr lvl="1"/>
            <a:r>
              <a:rPr lang="en-US" sz="1600" smtClean="0"/>
              <a:t>http://www.cis.upenn.edu/~nets212/handouts/aws-getting-started.pdf</a:t>
            </a:r>
            <a:endParaRPr lang="en-US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Oh no - where has my data gone?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772400" cy="4751910"/>
          </a:xfrm>
        </p:spPr>
        <p:txBody>
          <a:bodyPr/>
          <a:lstStyle/>
          <a:p>
            <a:r>
              <a:rPr lang="en-US" dirty="0" smtClean="0"/>
              <a:t>Not all EC2 instances have persistent storage</a:t>
            </a:r>
          </a:p>
          <a:p>
            <a:pPr lvl="1"/>
            <a:r>
              <a:rPr lang="en-US" dirty="0" smtClean="0"/>
              <a:t>Data survives stops &amp; reboots, but not termination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where should I put persistent data?</a:t>
            </a:r>
          </a:p>
          <a:p>
            <a:pPr lvl="1"/>
            <a:r>
              <a:rPr lang="en-US" dirty="0" smtClean="0"/>
              <a:t>Elastic Block Store (EBS) - in a few slides</a:t>
            </a:r>
          </a:p>
          <a:p>
            <a:pPr lvl="1"/>
            <a:r>
              <a:rPr lang="en-US" dirty="0" smtClean="0"/>
              <a:t>Ideally, use an AMI with an EBS root (</a:t>
            </a:r>
            <a:r>
              <a:rPr lang="en-US" dirty="0" err="1" smtClean="0"/>
              <a:t>Amzon's</a:t>
            </a:r>
            <a:r>
              <a:rPr lang="en-US" dirty="0" smtClean="0"/>
              <a:t> default AMI has this property)</a:t>
            </a:r>
          </a:p>
          <a:p>
            <a:pPr lvl="1"/>
            <a:r>
              <a:rPr lang="en-US" dirty="0" smtClean="0"/>
              <a:t>Caution: Default behavior is to delete the EBS upon termination of </a:t>
            </a:r>
            <a:r>
              <a:rPr lang="en-US" smtClean="0"/>
              <a:t>the instance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7534" y="2962631"/>
            <a:ext cx="66734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If you store data on the virtual hard disk of your instance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>
                <a:solidFill>
                  <a:srgbClr val="FF0000"/>
                </a:solidFill>
              </a:rPr>
              <a:t>and the instance fails or you terminate it,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b="1" smtClean="0">
                <a:solidFill>
                  <a:srgbClr val="FF0000"/>
                </a:solidFill>
              </a:rPr>
              <a:t>your data WILL be lost!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1029" name="Picture 5" descr="C:\Users\Andreas Haeberlen\AppData\Local\Microsoft\Windows\Temporary Internet Files\Content.IE5\D49R5GBN\MC900433883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841" y="2912388"/>
            <a:ext cx="1218249" cy="1218249"/>
          </a:xfrm>
          <a:prstGeom prst="rect">
            <a:avLst/>
          </a:prstGeom>
          <a:noFill/>
        </p:spPr>
      </p:pic>
      <p:pic>
        <p:nvPicPr>
          <p:cNvPr id="11" name="Picture 5" descr="C:\Users\Andreas Haeberlen\AppData\Local\Microsoft\Windows\Temporary Internet Files\Content.IE5\D49R5GBN\MC900433883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6585" y="2924111"/>
            <a:ext cx="1218249" cy="12182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Amazon Machine Images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772400" cy="4812200"/>
          </a:xfrm>
        </p:spPr>
        <p:txBody>
          <a:bodyPr/>
          <a:lstStyle/>
          <a:p>
            <a:r>
              <a:rPr lang="en-US" smtClean="0"/>
              <a:t>When I launch an instance, what software will be installed on it?</a:t>
            </a:r>
          </a:p>
          <a:p>
            <a:pPr lvl="1"/>
            <a:r>
              <a:rPr lang="en-US" smtClean="0"/>
              <a:t>Software is taken from an </a:t>
            </a:r>
            <a:r>
              <a:rPr lang="en-US" smtClean="0">
                <a:solidFill>
                  <a:srgbClr val="FF9900"/>
                </a:solidFill>
              </a:rPr>
              <a:t>Amazon Machine Image (AMI)</a:t>
            </a:r>
          </a:p>
          <a:p>
            <a:pPr lvl="1"/>
            <a:r>
              <a:rPr lang="en-US" smtClean="0"/>
              <a:t>Selected when you launch an instance</a:t>
            </a:r>
          </a:p>
          <a:p>
            <a:pPr lvl="1"/>
            <a:r>
              <a:rPr lang="en-US" smtClean="0"/>
              <a:t>Essentially a file system that contains the operating system, applications, and potentially other data</a:t>
            </a:r>
          </a:p>
          <a:p>
            <a:pPr lvl="1"/>
            <a:r>
              <a:rPr lang="en-US" smtClean="0"/>
              <a:t>Lives in S3</a:t>
            </a:r>
          </a:p>
          <a:p>
            <a:pPr lvl="1"/>
            <a:endParaRPr lang="en-US" sz="1000" smtClean="0"/>
          </a:p>
          <a:p>
            <a:r>
              <a:rPr lang="en-US" smtClean="0"/>
              <a:t>How do I get an AMI?</a:t>
            </a:r>
          </a:p>
          <a:p>
            <a:pPr lvl="1"/>
            <a:r>
              <a:rPr lang="en-US" smtClean="0"/>
              <a:t>Amazon provides several generic ones, e.g., Amazon Linux, Fedora Core, Windows Server, ...</a:t>
            </a:r>
          </a:p>
          <a:p>
            <a:pPr lvl="1"/>
            <a:r>
              <a:rPr lang="en-US" smtClean="0"/>
              <a:t>You can make your own</a:t>
            </a:r>
          </a:p>
          <a:p>
            <a:pPr lvl="2"/>
            <a:r>
              <a:rPr lang="en-US" smtClean="0"/>
              <a:t>You can even run your own custom kernel (with some restrictions)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menu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8399" y="5664762"/>
            <a:ext cx="1148950" cy="925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Groups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557118"/>
            <a:ext cx="7772400" cy="2563795"/>
          </a:xfrm>
        </p:spPr>
        <p:txBody>
          <a:bodyPr/>
          <a:lstStyle/>
          <a:p>
            <a:r>
              <a:rPr lang="en-US" smtClean="0"/>
              <a:t>Basically, a set of firewall rules</a:t>
            </a:r>
          </a:p>
          <a:p>
            <a:pPr lvl="1"/>
            <a:r>
              <a:rPr lang="en-US" smtClean="0"/>
              <a:t>Can be applied to groups of EC2 instances</a:t>
            </a:r>
          </a:p>
          <a:p>
            <a:pPr lvl="1"/>
            <a:r>
              <a:rPr lang="en-US" smtClean="0"/>
              <a:t>Each rule specifies a protocol, port numbers, etc...</a:t>
            </a:r>
          </a:p>
          <a:p>
            <a:pPr lvl="1"/>
            <a:r>
              <a:rPr lang="en-US" smtClean="0"/>
              <a:t>Only traffic matching one of the rules is allowed through</a:t>
            </a:r>
          </a:p>
          <a:p>
            <a:r>
              <a:rPr lang="en-US" smtClean="0"/>
              <a:t>Sometimes need to explicitly open ports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8094" y="1794223"/>
            <a:ext cx="1133476" cy="11334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408935" y="2863781"/>
            <a:ext cx="1153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Instance</a:t>
            </a:r>
            <a:endParaRPr lang="en-US"/>
          </a:p>
        </p:txBody>
      </p:sp>
      <p:pic>
        <p:nvPicPr>
          <p:cNvPr id="2051" name="Picture 3" descr="C:\Users\Andreas Haeberlen\AppData\Local\Microsoft\Windows\Temporary Internet Files\Content.IE5\NRR5JRIL\MC900431622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4136781" y="1345850"/>
            <a:ext cx="1714500" cy="1714500"/>
          </a:xfrm>
          <a:prstGeom prst="rect">
            <a:avLst/>
          </a:prstGeom>
          <a:noFill/>
        </p:spPr>
      </p:pic>
      <p:pic>
        <p:nvPicPr>
          <p:cNvPr id="10" name="Picture 101" descr="MCj0349121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4592" y="1376775"/>
            <a:ext cx="815975" cy="742258"/>
          </a:xfrm>
          <a:prstGeom prst="rect">
            <a:avLst/>
          </a:prstGeom>
          <a:noFill/>
        </p:spPr>
      </p:pic>
      <p:sp>
        <p:nvSpPr>
          <p:cNvPr id="12" name="Donut 11"/>
          <p:cNvSpPr/>
          <p:nvPr/>
        </p:nvSpPr>
        <p:spPr bwMode="auto">
          <a:xfrm>
            <a:off x="2863780" y="2552282"/>
            <a:ext cx="371789" cy="140677"/>
          </a:xfrm>
          <a:prstGeom prst="donut">
            <a:avLst/>
          </a:prstGeom>
          <a:solidFill>
            <a:srgbClr val="FFFF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MCj04326230000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67553" y="2608140"/>
            <a:ext cx="534988" cy="534988"/>
          </a:xfrm>
          <a:prstGeom prst="rect">
            <a:avLst/>
          </a:prstGeom>
          <a:noFill/>
        </p:spPr>
      </p:pic>
      <p:sp>
        <p:nvSpPr>
          <p:cNvPr id="17" name="Oval 16"/>
          <p:cNvSpPr/>
          <p:nvPr/>
        </p:nvSpPr>
        <p:spPr bwMode="auto">
          <a:xfrm>
            <a:off x="4783015" y="2512089"/>
            <a:ext cx="231112" cy="241160"/>
          </a:xfrm>
          <a:prstGeom prst="ellipse">
            <a:avLst/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3312589" y="1870799"/>
            <a:ext cx="1359895" cy="35993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5014127" y="2272603"/>
            <a:ext cx="1629508" cy="339970"/>
            <a:chOff x="5014127" y="2272603"/>
            <a:chExt cx="1629508" cy="339970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 flipV="1">
              <a:off x="5797899" y="2272603"/>
              <a:ext cx="845736" cy="1644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flipV="1">
              <a:off x="5014127" y="2431702"/>
              <a:ext cx="793820" cy="1808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" name="Straight Arrow Connector 13"/>
          <p:cNvCxnSpPr>
            <a:stCxn id="11" idx="3"/>
          </p:cNvCxnSpPr>
          <p:nvPr/>
        </p:nvCxnSpPr>
        <p:spPr bwMode="auto">
          <a:xfrm flipV="1">
            <a:off x="3302541" y="2632669"/>
            <a:ext cx="1611098" cy="2429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872284" y="1567543"/>
            <a:ext cx="821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Evil</a:t>
            </a:r>
            <a:br>
              <a:rPr lang="en-US" sz="1400" smtClean="0"/>
            </a:br>
            <a:r>
              <a:rPr lang="en-US" sz="1400" smtClean="0"/>
              <a:t>attacker</a:t>
            </a:r>
            <a:endParaRPr lang="en-US" sz="1400"/>
          </a:p>
        </p:txBody>
      </p:sp>
      <p:sp>
        <p:nvSpPr>
          <p:cNvPr id="28" name="TextBox 27"/>
          <p:cNvSpPr txBox="1"/>
          <p:nvPr/>
        </p:nvSpPr>
        <p:spPr>
          <a:xfrm>
            <a:off x="1419523" y="2483618"/>
            <a:ext cx="14688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Legitimate</a:t>
            </a:r>
            <a:br>
              <a:rPr lang="en-US" sz="1400" smtClean="0"/>
            </a:br>
            <a:r>
              <a:rPr lang="en-US" sz="1400" smtClean="0"/>
              <a:t>user (you or</a:t>
            </a:r>
            <a:br>
              <a:rPr lang="en-US" sz="1400" smtClean="0"/>
            </a:br>
            <a:r>
              <a:rPr lang="en-US" sz="1400" smtClean="0"/>
              <a:t>your customers)</a:t>
            </a:r>
            <a:endParaRPr lang="en-US" sz="1400"/>
          </a:p>
        </p:txBody>
      </p:sp>
      <p:sp>
        <p:nvSpPr>
          <p:cNvPr id="32" name="Oval 31"/>
          <p:cNvSpPr/>
          <p:nvPr/>
        </p:nvSpPr>
        <p:spPr bwMode="auto">
          <a:xfrm>
            <a:off x="1148489" y="5760216"/>
            <a:ext cx="1145512" cy="18087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secsetting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19401" y="5667907"/>
            <a:ext cx="5261060" cy="9668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27" grpId="0"/>
      <p:bldP spid="28" grpId="0"/>
      <p:bldP spid="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Regions and Availability Zones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531620"/>
            <a:ext cx="7892143" cy="4659630"/>
          </a:xfrm>
        </p:spPr>
        <p:txBody>
          <a:bodyPr/>
          <a:lstStyle/>
          <a:p>
            <a:r>
              <a:rPr lang="en-US" dirty="0" smtClean="0"/>
              <a:t>Where exactly does my instance run?</a:t>
            </a:r>
          </a:p>
          <a:p>
            <a:pPr lvl="1"/>
            <a:r>
              <a:rPr lang="en-US" dirty="0" smtClean="0"/>
              <a:t>No easy way to find out - Amazon does not say</a:t>
            </a:r>
          </a:p>
          <a:p>
            <a:endParaRPr lang="en-US" sz="1000" dirty="0" smtClean="0"/>
          </a:p>
          <a:p>
            <a:r>
              <a:rPr lang="en-US" dirty="0" smtClean="0"/>
              <a:t>Instances can be assigned to </a:t>
            </a:r>
            <a:r>
              <a:rPr lang="en-US" dirty="0" smtClean="0">
                <a:solidFill>
                  <a:srgbClr val="FF9900"/>
                </a:solidFill>
              </a:rPr>
              <a:t>regions</a:t>
            </a:r>
          </a:p>
          <a:p>
            <a:pPr lvl="1"/>
            <a:r>
              <a:rPr lang="en-US" dirty="0" smtClean="0"/>
              <a:t>Currently 12 </a:t>
            </a:r>
            <a:r>
              <a:rPr lang="en-US" dirty="0" err="1" smtClean="0"/>
              <a:t>availble</a:t>
            </a:r>
            <a:r>
              <a:rPr lang="en-US" dirty="0" smtClean="0"/>
              <a:t>: US East (Northern Virginia), US West (Northern California), US West (Oregon), EU (Ireland), </a:t>
            </a:r>
            <a:br>
              <a:rPr lang="en-US" dirty="0" smtClean="0"/>
            </a:br>
            <a:r>
              <a:rPr lang="en-US" dirty="0" smtClean="0"/>
              <a:t>EU (Frankfurt), Asia/Pacific (Seoul), Asia/Pacific (Singapore), Asia/Pacific (Sydney), Asia/Pacific (Tokyo), Asia/Pacific (Mumbai), South America (Sao Paulo), AWS </a:t>
            </a:r>
            <a:r>
              <a:rPr lang="en-US" dirty="0" err="1" smtClean="0"/>
              <a:t>GovCloud</a:t>
            </a:r>
            <a:endParaRPr lang="en-US" dirty="0" smtClean="0"/>
          </a:p>
          <a:p>
            <a:pPr lvl="1"/>
            <a:r>
              <a:rPr lang="en-US" dirty="0" smtClean="0"/>
              <a:t>Important, e.g., for reducing latency to customers</a:t>
            </a:r>
          </a:p>
          <a:p>
            <a:pPr marL="457200" lvl="1" indent="0">
              <a:buNone/>
            </a:pPr>
            <a:endParaRPr lang="en-US" sz="1000" dirty="0" smtClean="0"/>
          </a:p>
          <a:p>
            <a:r>
              <a:rPr lang="en-US" dirty="0" smtClean="0"/>
              <a:t>Instances can be assigned to </a:t>
            </a:r>
            <a:r>
              <a:rPr lang="en-US" dirty="0" smtClean="0">
                <a:solidFill>
                  <a:srgbClr val="FF9900"/>
                </a:solidFill>
              </a:rPr>
              <a:t>availability zones</a:t>
            </a:r>
          </a:p>
          <a:p>
            <a:pPr lvl="1"/>
            <a:r>
              <a:rPr lang="en-US" dirty="0" smtClean="0"/>
              <a:t>Purpose: Avoid correlated fault</a:t>
            </a:r>
          </a:p>
          <a:p>
            <a:pPr lvl="1"/>
            <a:r>
              <a:rPr lang="en-US" dirty="0" smtClean="0"/>
              <a:t>Several availability zones within each region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pricing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36960"/>
            <a:ext cx="7917094" cy="4847484"/>
          </a:xfrm>
        </p:spPr>
        <p:txBody>
          <a:bodyPr/>
          <a:lstStyle/>
          <a:p>
            <a:r>
              <a:rPr lang="en-US" dirty="0" smtClean="0"/>
              <a:t>AWS does charge for </a:t>
            </a:r>
            <a:br>
              <a:rPr lang="en-US" dirty="0" smtClean="0"/>
            </a:br>
            <a:r>
              <a:rPr lang="en-US" dirty="0" smtClean="0"/>
              <a:t>network traffic</a:t>
            </a:r>
          </a:p>
          <a:p>
            <a:pPr lvl="1"/>
            <a:r>
              <a:rPr lang="en-US" dirty="0" smtClean="0"/>
              <a:t>Price depends on source </a:t>
            </a:r>
            <a:br>
              <a:rPr lang="en-US" dirty="0" smtClean="0"/>
            </a:br>
            <a:r>
              <a:rPr lang="en-US" dirty="0" smtClean="0"/>
              <a:t>and destination of traffic</a:t>
            </a:r>
          </a:p>
          <a:p>
            <a:pPr lvl="1"/>
            <a:r>
              <a:rPr lang="en-US" dirty="0" smtClean="0"/>
              <a:t>Free within EC2 and other </a:t>
            </a:r>
            <a:br>
              <a:rPr lang="en-US" dirty="0" smtClean="0"/>
            </a:br>
            <a:r>
              <a:rPr lang="en-US" dirty="0" smtClean="0"/>
              <a:t>AWS services in the same </a:t>
            </a:r>
            <a:br>
              <a:rPr lang="en-US" dirty="0" smtClean="0"/>
            </a:br>
            <a:r>
              <a:rPr lang="en-US" dirty="0" smtClean="0"/>
              <a:t>region (e.g., S3)</a:t>
            </a:r>
          </a:p>
          <a:p>
            <a:pPr lvl="1"/>
            <a:r>
              <a:rPr lang="en-US" dirty="0" smtClean="0"/>
              <a:t>Remember: ISPs are </a:t>
            </a:r>
            <a:br>
              <a:rPr lang="en-US" dirty="0" smtClean="0"/>
            </a:br>
            <a:r>
              <a:rPr lang="en-US" dirty="0" smtClean="0"/>
              <a:t>typically charged for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upstream traffic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7806614" y="1141178"/>
            <a:ext cx="24593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http://</a:t>
            </a:r>
            <a:r>
              <a:rPr lang="en-US" sz="800" dirty="0" err="1" smtClean="0"/>
              <a:t>aws.amazon.com</a:t>
            </a:r>
            <a:r>
              <a:rPr lang="en-US" sz="800" dirty="0" smtClean="0"/>
              <a:t>/ec2/#pricing (9/10/2015)</a:t>
            </a:r>
            <a:endParaRPr lang="en-US" sz="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734" y="1040518"/>
            <a:ext cx="3584531" cy="5223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Instance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585681"/>
            <a:ext cx="7772400" cy="3051425"/>
          </a:xfrm>
        </p:spPr>
        <p:txBody>
          <a:bodyPr/>
          <a:lstStyle/>
          <a:p>
            <a:r>
              <a:rPr lang="en-US" smtClean="0"/>
              <a:t>So far: </a:t>
            </a:r>
            <a:r>
              <a:rPr lang="en-US" smtClean="0">
                <a:solidFill>
                  <a:srgbClr val="FF9900"/>
                </a:solidFill>
              </a:rPr>
              <a:t>On-demand</a:t>
            </a:r>
            <a:r>
              <a:rPr lang="en-US" smtClean="0"/>
              <a:t> instances</a:t>
            </a:r>
          </a:p>
          <a:p>
            <a:r>
              <a:rPr lang="en-US" smtClean="0"/>
              <a:t>Also available: </a:t>
            </a:r>
            <a:r>
              <a:rPr lang="en-US" smtClean="0">
                <a:solidFill>
                  <a:srgbClr val="FF9900"/>
                </a:solidFill>
              </a:rPr>
              <a:t>Reserved</a:t>
            </a:r>
            <a:r>
              <a:rPr lang="en-US" smtClean="0"/>
              <a:t> instances</a:t>
            </a:r>
          </a:p>
          <a:p>
            <a:pPr lvl="1"/>
            <a:r>
              <a:rPr lang="en-US" smtClean="0"/>
              <a:t>One-time reservation fee to purchase for 1 or 3 years</a:t>
            </a:r>
          </a:p>
          <a:p>
            <a:pPr lvl="1"/>
            <a:r>
              <a:rPr lang="en-US" smtClean="0"/>
              <a:t>Usage still billed by the hour, but at a considerable discount</a:t>
            </a:r>
          </a:p>
          <a:p>
            <a:r>
              <a:rPr lang="en-US" smtClean="0"/>
              <a:t>Also available: </a:t>
            </a:r>
            <a:r>
              <a:rPr lang="en-US" smtClean="0">
                <a:solidFill>
                  <a:srgbClr val="FF9900"/>
                </a:solidFill>
              </a:rPr>
              <a:t>Spot</a:t>
            </a:r>
            <a:r>
              <a:rPr lang="en-US" smtClean="0"/>
              <a:t> instances</a:t>
            </a:r>
          </a:p>
          <a:p>
            <a:pPr lvl="1"/>
            <a:r>
              <a:rPr lang="en-US" smtClean="0"/>
              <a:t>Spot market: Can bid for available capacity</a:t>
            </a:r>
          </a:p>
          <a:p>
            <a:pPr lvl="1"/>
            <a:r>
              <a:rPr lang="en-US" smtClean="0"/>
              <a:t>Instance continues until terminated or price rises above bid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 descr="reserved-instances-chart-fla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7249" y="1376738"/>
            <a:ext cx="5528787" cy="21472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57503" y="2712379"/>
            <a:ext cx="2052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Source: http://aws.amazon.com/</a:t>
            </a:r>
            <a:br>
              <a:rPr lang="en-US" sz="1000" smtClean="0"/>
            </a:br>
            <a:r>
              <a:rPr lang="en-US" sz="1000" smtClean="0"/>
              <a:t>ec2/reserved-instances/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62667" y="1354039"/>
            <a:ext cx="5452533" cy="45412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 Level Agreement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9609" y="5838093"/>
            <a:ext cx="3264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http://aws.amazon.com/ec2-sla/ (9/11/2013; excerpt)</a:t>
            </a:r>
            <a:endParaRPr lang="en-US" sz="1000"/>
          </a:p>
        </p:txBody>
      </p:sp>
      <p:sp>
        <p:nvSpPr>
          <p:cNvPr id="9" name="Oval 8"/>
          <p:cNvSpPr/>
          <p:nvPr/>
        </p:nvSpPr>
        <p:spPr bwMode="auto">
          <a:xfrm>
            <a:off x="3641034" y="1579079"/>
            <a:ext cx="904352" cy="241161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4596560" y="5257800"/>
            <a:ext cx="1440174" cy="592668"/>
          </a:xfrm>
          <a:prstGeom prst="rect">
            <a:avLst/>
          </a:prstGeom>
          <a:solidFill>
            <a:srgbClr val="FFFF00">
              <a:alpha val="31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9869" y="2434975"/>
            <a:ext cx="1499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4.38h downtime</a:t>
            </a:r>
            <a:br>
              <a:rPr lang="en-US" sz="1400" smtClean="0">
                <a:solidFill>
                  <a:srgbClr val="FF0000"/>
                </a:solidFill>
              </a:rPr>
            </a:br>
            <a:r>
              <a:rPr lang="en-US" sz="1400" smtClean="0">
                <a:solidFill>
                  <a:srgbClr val="FF0000"/>
                </a:solidFill>
              </a:rPr>
              <a:t>per year allowed</a:t>
            </a:r>
            <a:endParaRPr lang="en-US" sz="140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1" idx="3"/>
            <a:endCxn id="9" idx="3"/>
          </p:cNvCxnSpPr>
          <p:nvPr/>
        </p:nvCxnSpPr>
        <p:spPr bwMode="auto">
          <a:xfrm flipV="1">
            <a:off x="1869703" y="1784923"/>
            <a:ext cx="1903770" cy="91166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9900"/>
                </a:solidFill>
              </a:rPr>
              <a:t>A brief history of cloud computing</a:t>
            </a:r>
          </a:p>
          <a:p>
            <a:r>
              <a:rPr lang="en-US" smtClean="0"/>
              <a:t>Introduce one specific commercial cloud</a:t>
            </a:r>
          </a:p>
          <a:p>
            <a:pPr lvl="1"/>
            <a:r>
              <a:rPr lang="en-US" smtClean="0"/>
              <a:t>Amazon Web Services (AWS)</a:t>
            </a:r>
          </a:p>
          <a:p>
            <a:pPr lvl="1"/>
            <a:r>
              <a:rPr lang="en-US" smtClean="0"/>
              <a:t>Elastic Compute Cloud (EC2)</a:t>
            </a:r>
          </a:p>
          <a:p>
            <a:pPr lvl="1"/>
            <a:r>
              <a:rPr lang="en-US" smtClean="0"/>
              <a:t>Elastic Block Storage (EBS)</a:t>
            </a:r>
          </a:p>
          <a:p>
            <a:pPr lvl="1"/>
            <a:r>
              <a:rPr lang="en-US" smtClean="0"/>
              <a:t>Other services: Mechanical Turk, CloudFront, ...</a:t>
            </a:r>
          </a:p>
          <a:p>
            <a:pPr lvl="1"/>
            <a:r>
              <a:rPr lang="en-US" smtClean="0"/>
              <a:t>Next time: S3 and SimpleDB / DynamoDB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6950597" y="1720580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EC2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EC2 is:</a:t>
            </a:r>
          </a:p>
          <a:p>
            <a:pPr lvl="1"/>
            <a:r>
              <a:rPr lang="en-US" smtClean="0"/>
              <a:t>IaaS service - you can rent virtual machines</a:t>
            </a:r>
          </a:p>
          <a:p>
            <a:pPr lvl="1"/>
            <a:r>
              <a:rPr lang="en-US" smtClean="0"/>
              <a:t>Various types: Very small to very powerful</a:t>
            </a:r>
          </a:p>
          <a:p>
            <a:pPr lvl="1"/>
            <a:endParaRPr lang="en-US" smtClean="0"/>
          </a:p>
          <a:p>
            <a:r>
              <a:rPr lang="en-US" smtClean="0"/>
              <a:t>How to use EC2:</a:t>
            </a:r>
          </a:p>
          <a:p>
            <a:pPr lvl="1"/>
            <a:r>
              <a:rPr lang="en-US" smtClean="0"/>
              <a:t>Ephemeral state - local data is lost when instance terminates</a:t>
            </a:r>
          </a:p>
          <a:p>
            <a:pPr lvl="1"/>
            <a:r>
              <a:rPr lang="en-US" smtClean="0"/>
              <a:t>AMIs - used to initialize an instance (OS, applications, ...)</a:t>
            </a:r>
          </a:p>
          <a:p>
            <a:pPr lvl="1"/>
            <a:r>
              <a:rPr lang="en-US" smtClean="0"/>
              <a:t>Security groups - "firewalls" for your instances</a:t>
            </a:r>
          </a:p>
          <a:p>
            <a:pPr lvl="1"/>
            <a:r>
              <a:rPr lang="en-US" smtClean="0"/>
              <a:t>Regions and availability zones</a:t>
            </a:r>
          </a:p>
          <a:p>
            <a:pPr lvl="1"/>
            <a:r>
              <a:rPr lang="en-US" smtClean="0"/>
              <a:t>On-demand/reserved/spot instances</a:t>
            </a:r>
          </a:p>
          <a:p>
            <a:pPr lvl="1"/>
            <a:r>
              <a:rPr lang="en-US" smtClean="0"/>
              <a:t>Service level agreement (SLA)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CC00"/>
                </a:solidFill>
              </a:rPr>
              <a:t>A brief history of cloud computing</a:t>
            </a:r>
          </a:p>
          <a:p>
            <a:r>
              <a:rPr lang="en-US" smtClean="0">
                <a:solidFill>
                  <a:srgbClr val="33CC33"/>
                </a:solidFill>
              </a:rPr>
              <a:t>Introduce one specific commercial cloud</a:t>
            </a:r>
          </a:p>
          <a:p>
            <a:pPr lvl="1"/>
            <a:r>
              <a:rPr lang="en-US" smtClean="0">
                <a:solidFill>
                  <a:srgbClr val="33CC33"/>
                </a:solidFill>
              </a:rPr>
              <a:t>Amazon Web Services (AWS)</a:t>
            </a:r>
          </a:p>
          <a:p>
            <a:pPr lvl="1"/>
            <a:r>
              <a:rPr lang="en-US" smtClean="0">
                <a:solidFill>
                  <a:srgbClr val="33CC33"/>
                </a:solidFill>
              </a:rPr>
              <a:t>Elastic Compute Cloud (EC2)</a:t>
            </a:r>
          </a:p>
          <a:p>
            <a:pPr lvl="1"/>
            <a:r>
              <a:rPr lang="en-US" smtClean="0">
                <a:solidFill>
                  <a:srgbClr val="FF9900"/>
                </a:solidFill>
              </a:rPr>
              <a:t>Elastic Block Storage (EBS)</a:t>
            </a:r>
          </a:p>
          <a:p>
            <a:pPr lvl="1"/>
            <a:r>
              <a:rPr lang="en-US" smtClean="0"/>
              <a:t>Other services: Mechanical Turk, CloudFront, ...</a:t>
            </a:r>
          </a:p>
          <a:p>
            <a:pPr lvl="1"/>
            <a:r>
              <a:rPr lang="en-US" smtClean="0"/>
              <a:t>Next time: S3 and SimpleDB / DynamoDB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4997830" y="3375961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9066" y="1698950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3053" y="2594927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72438" y="2963085"/>
            <a:ext cx="495300" cy="495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 bwMode="auto">
          <a:xfrm rot="10800000">
            <a:off x="3698698" y="2496618"/>
            <a:ext cx="1726056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Elastic Block Store (EBS)?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263775"/>
            <a:ext cx="7772400" cy="2075380"/>
          </a:xfrm>
        </p:spPr>
        <p:txBody>
          <a:bodyPr/>
          <a:lstStyle/>
          <a:p>
            <a:r>
              <a:rPr lang="en-US" smtClean="0"/>
              <a:t>Persistent storage</a:t>
            </a:r>
          </a:p>
          <a:p>
            <a:pPr lvl="1"/>
            <a:r>
              <a:rPr lang="en-US" smtClean="0"/>
              <a:t>Unlike the local instance store, data stored in EBS is not lost when an instance fails or is terminated</a:t>
            </a:r>
          </a:p>
          <a:p>
            <a:r>
              <a:rPr lang="en-US" smtClean="0"/>
              <a:t>Should I use the instance store or EBS?</a:t>
            </a:r>
          </a:p>
          <a:p>
            <a:pPr lvl="1"/>
            <a:r>
              <a:rPr lang="en-US" smtClean="0"/>
              <a:t>Typically, instance store is used for temporary data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8719" y="1948335"/>
            <a:ext cx="1133476" cy="11334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59560" y="3089812"/>
            <a:ext cx="1153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Instance</a:t>
            </a:r>
            <a:endParaRPr lang="en-US"/>
          </a:p>
        </p:txBody>
      </p:sp>
      <p:pic>
        <p:nvPicPr>
          <p:cNvPr id="10" name="Picture 9" descr="drivestack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5008193" y="2074630"/>
            <a:ext cx="806552" cy="666750"/>
          </a:xfrm>
          <a:prstGeom prst="rect">
            <a:avLst/>
          </a:prstGeom>
        </p:spPr>
      </p:pic>
      <p:pic>
        <p:nvPicPr>
          <p:cNvPr id="15" name="Picture 14" descr="drivestack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82843" flipH="1">
            <a:off x="3417793" y="2578811"/>
            <a:ext cx="443149" cy="36633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651524" y="3077825"/>
            <a:ext cx="1541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EBS storage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Volumes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41124"/>
            <a:ext cx="7772400" cy="4783476"/>
          </a:xfrm>
        </p:spPr>
        <p:txBody>
          <a:bodyPr/>
          <a:lstStyle/>
          <a:p>
            <a:r>
              <a:rPr lang="en-US" dirty="0" smtClean="0"/>
              <a:t>EBS storage is allocated in </a:t>
            </a:r>
            <a:r>
              <a:rPr lang="en-US" dirty="0" smtClean="0">
                <a:solidFill>
                  <a:srgbClr val="FF9900"/>
                </a:solidFill>
              </a:rPr>
              <a:t>volumes</a:t>
            </a:r>
          </a:p>
          <a:p>
            <a:pPr lvl="1"/>
            <a:r>
              <a:rPr lang="en-US" dirty="0" smtClean="0"/>
              <a:t>A volume is a 'virtual disk' (size: 1GB - 1TB)</a:t>
            </a:r>
          </a:p>
          <a:p>
            <a:pPr lvl="1"/>
            <a:r>
              <a:rPr lang="en-US" dirty="0" smtClean="0"/>
              <a:t>Basically, a raw block device</a:t>
            </a:r>
          </a:p>
          <a:p>
            <a:pPr lvl="1"/>
            <a:r>
              <a:rPr lang="en-US" dirty="0" smtClean="0"/>
              <a:t>Can be attached to an instance (but only one at a time)</a:t>
            </a:r>
          </a:p>
          <a:p>
            <a:pPr lvl="1"/>
            <a:r>
              <a:rPr lang="en-US" dirty="0" smtClean="0"/>
              <a:t>A single instance can access multiple volumes</a:t>
            </a:r>
          </a:p>
          <a:p>
            <a:endParaRPr lang="en-US" sz="1000" dirty="0" smtClean="0"/>
          </a:p>
          <a:p>
            <a:r>
              <a:rPr lang="en-US" dirty="0" smtClean="0"/>
              <a:t>Placed in specific availability zones</a:t>
            </a:r>
          </a:p>
          <a:p>
            <a:pPr lvl="1"/>
            <a:r>
              <a:rPr lang="en-US" dirty="0" smtClean="0"/>
              <a:t>Why is this useful?</a:t>
            </a:r>
          </a:p>
          <a:p>
            <a:pPr lvl="1"/>
            <a:r>
              <a:rPr lang="en-US" dirty="0" smtClean="0"/>
              <a:t>Be sure to place it near instances (otherwise can't attach)</a:t>
            </a:r>
          </a:p>
          <a:p>
            <a:endParaRPr lang="en-US" sz="1000" dirty="0" smtClean="0"/>
          </a:p>
          <a:p>
            <a:r>
              <a:rPr lang="en-US" dirty="0" smtClean="0"/>
              <a:t>Replicated across multiple servers</a:t>
            </a:r>
          </a:p>
          <a:p>
            <a:pPr lvl="1"/>
            <a:r>
              <a:rPr lang="en-US" dirty="0" smtClean="0"/>
              <a:t>Data is not lost if a single server fails</a:t>
            </a:r>
          </a:p>
          <a:p>
            <a:pPr lvl="1"/>
            <a:r>
              <a:rPr lang="en-US" dirty="0" smtClean="0"/>
              <a:t>Amazon: Annual failure rate is 0.1-0.2%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EC2 instances with EBS roots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39333"/>
            <a:ext cx="7772400" cy="4751917"/>
          </a:xfrm>
        </p:spPr>
        <p:txBody>
          <a:bodyPr/>
          <a:lstStyle/>
          <a:p>
            <a:r>
              <a:rPr lang="en-US" smtClean="0"/>
              <a:t>EC2 instances can have an EBS volume as their root device ("EBS boot")</a:t>
            </a:r>
          </a:p>
          <a:p>
            <a:pPr lvl="1"/>
            <a:r>
              <a:rPr lang="en-US" smtClean="0"/>
              <a:t>Result: Instance data persists independently from the lifetime of the instance</a:t>
            </a:r>
          </a:p>
          <a:p>
            <a:pPr lvl="1"/>
            <a:r>
              <a:rPr lang="en-US" smtClean="0"/>
              <a:t>You can </a:t>
            </a:r>
            <a:r>
              <a:rPr lang="en-US" smtClean="0">
                <a:solidFill>
                  <a:srgbClr val="FF9900"/>
                </a:solidFill>
              </a:rPr>
              <a:t>stop and restart </a:t>
            </a:r>
            <a:r>
              <a:rPr lang="en-US" smtClean="0"/>
              <a:t>the instance, similar to suspending and resuming a laptop</a:t>
            </a:r>
          </a:p>
          <a:p>
            <a:pPr lvl="2"/>
            <a:r>
              <a:rPr lang="en-US" smtClean="0"/>
              <a:t>You won't be charged for the instance while it is stopped (only for EBS)</a:t>
            </a:r>
          </a:p>
          <a:p>
            <a:pPr lvl="1"/>
            <a:r>
              <a:rPr lang="en-US" smtClean="0"/>
              <a:t>You can enable </a:t>
            </a:r>
            <a:r>
              <a:rPr lang="en-US" smtClean="0">
                <a:solidFill>
                  <a:srgbClr val="FF9900"/>
                </a:solidFill>
              </a:rPr>
              <a:t>termination protection </a:t>
            </a:r>
            <a:r>
              <a:rPr lang="en-US" smtClean="0"/>
              <a:t>for the instance</a:t>
            </a:r>
          </a:p>
          <a:p>
            <a:pPr lvl="2"/>
            <a:r>
              <a:rPr lang="en-US" smtClean="0"/>
              <a:t>Blocks attempts to terminate the instance (e.g., by accident) until termination protection is disabled again</a:t>
            </a:r>
          </a:p>
          <a:p>
            <a:r>
              <a:rPr lang="en-US" smtClean="0"/>
              <a:t>Alternative: Use instance store as the root</a:t>
            </a:r>
          </a:p>
          <a:p>
            <a:pPr lvl="1"/>
            <a:r>
              <a:rPr lang="en-US" smtClean="0"/>
              <a:t>You can still store temporary data on it, but it will disappear when you terminate the instance</a:t>
            </a:r>
          </a:p>
          <a:p>
            <a:pPr lvl="1"/>
            <a:r>
              <a:rPr lang="en-US" smtClean="0"/>
              <a:t>You can still create and mount EBS volumes explicitly</a:t>
            </a:r>
          </a:p>
          <a:p>
            <a:pPr lvl="1">
              <a:buNone/>
            </a:pPr>
            <a:endParaRPr lang="en-US" smtClean="0"/>
          </a:p>
          <a:p>
            <a:pPr lvl="2"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 bwMode="auto">
          <a:xfrm>
            <a:off x="4602822" y="544530"/>
            <a:ext cx="4017196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8071592" y="647272"/>
            <a:ext cx="521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Time</a:t>
            </a:r>
            <a:endParaRPr lang="en-US" sz="1200"/>
          </a:p>
        </p:txBody>
      </p:sp>
      <p:sp>
        <p:nvSpPr>
          <p:cNvPr id="19" name="Oval 18"/>
          <p:cNvSpPr/>
          <p:nvPr/>
        </p:nvSpPr>
        <p:spPr bwMode="auto">
          <a:xfrm>
            <a:off x="5126805" y="462337"/>
            <a:ext cx="133564" cy="133564"/>
          </a:xfrm>
          <a:prstGeom prst="ellipse">
            <a:avLst/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 bwMode="auto">
          <a:xfrm>
            <a:off x="6471007" y="481173"/>
            <a:ext cx="133564" cy="133564"/>
          </a:xfrm>
          <a:prstGeom prst="ellipse">
            <a:avLst/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 bwMode="auto">
          <a:xfrm>
            <a:off x="6880261" y="489735"/>
            <a:ext cx="133564" cy="133564"/>
          </a:xfrm>
          <a:prstGeom prst="ellipse">
            <a:avLst/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 bwMode="auto">
          <a:xfrm>
            <a:off x="7772400" y="488022"/>
            <a:ext cx="133564" cy="133564"/>
          </a:xfrm>
          <a:prstGeom prst="ellipse">
            <a:avLst/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Snapshots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784297"/>
            <a:ext cx="7865724" cy="3760341"/>
          </a:xfrm>
        </p:spPr>
        <p:txBody>
          <a:bodyPr/>
          <a:lstStyle/>
          <a:p>
            <a:r>
              <a:rPr lang="en-US" smtClean="0"/>
              <a:t>You can create a </a:t>
            </a:r>
            <a:r>
              <a:rPr lang="en-US" smtClean="0">
                <a:solidFill>
                  <a:srgbClr val="FF9900"/>
                </a:solidFill>
              </a:rPr>
              <a:t>snapshot</a:t>
            </a:r>
            <a:r>
              <a:rPr lang="en-US" smtClean="0"/>
              <a:t> of a volume</a:t>
            </a:r>
          </a:p>
          <a:p>
            <a:pPr lvl="1"/>
            <a:r>
              <a:rPr lang="en-US" smtClean="0"/>
              <a:t>Copy of data in the volume at the time snapshot was made</a:t>
            </a:r>
          </a:p>
          <a:p>
            <a:pPr lvl="1"/>
            <a:r>
              <a:rPr lang="en-US" smtClean="0"/>
              <a:t>Only the first snapshot makes a full copy; subsequent snapshots are incremental</a:t>
            </a:r>
          </a:p>
          <a:p>
            <a:r>
              <a:rPr lang="en-US" smtClean="0"/>
              <a:t>What are snapshots good for?</a:t>
            </a:r>
          </a:p>
          <a:p>
            <a:pPr lvl="1"/>
            <a:r>
              <a:rPr lang="en-US" smtClean="0"/>
              <a:t>Sharing data with others</a:t>
            </a:r>
          </a:p>
          <a:p>
            <a:pPr lvl="2"/>
            <a:r>
              <a:rPr lang="en-US" smtClean="0"/>
              <a:t>DBpedia snapshot ID is "snap-882a8ae3"</a:t>
            </a:r>
          </a:p>
          <a:p>
            <a:pPr lvl="2"/>
            <a:r>
              <a:rPr lang="en-US" smtClean="0"/>
              <a:t>Access control list (specific account numbers) or public access</a:t>
            </a:r>
          </a:p>
          <a:p>
            <a:pPr lvl="1"/>
            <a:r>
              <a:rPr lang="en-US" smtClean="0"/>
              <a:t>Instantiate new volumes</a:t>
            </a:r>
          </a:p>
          <a:p>
            <a:pPr lvl="1"/>
            <a:r>
              <a:rPr lang="en-US" smtClean="0"/>
              <a:t>Point-in-time backups</a:t>
            </a:r>
          </a:p>
          <a:p>
            <a:pPr lvl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rot="10800000">
            <a:off x="4541179" y="1972636"/>
            <a:ext cx="1726056" cy="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1200" y="1424353"/>
            <a:ext cx="1133476" cy="11334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5" name="Picture 14" descr="drivestack.gif"/>
          <p:cNvPicPr>
            <a:picLocks noChangeAspect="1"/>
          </p:cNvPicPr>
          <p:nvPr/>
        </p:nvPicPr>
        <p:blipFill>
          <a:blip r:embed="rId3" cstate="print">
            <a:lum bright="33000" contrast="-40000"/>
          </a:blip>
          <a:stretch>
            <a:fillRect/>
          </a:stretch>
        </p:blipFill>
        <p:spPr>
          <a:xfrm flipH="1">
            <a:off x="6061752" y="1707034"/>
            <a:ext cx="491020" cy="405910"/>
          </a:xfrm>
          <a:prstGeom prst="rect">
            <a:avLst/>
          </a:prstGeom>
        </p:spPr>
      </p:pic>
      <p:pic>
        <p:nvPicPr>
          <p:cNvPr id="16" name="Picture 15" descr="drivestack.gif"/>
          <p:cNvPicPr>
            <a:picLocks noChangeAspect="1"/>
          </p:cNvPicPr>
          <p:nvPr/>
        </p:nvPicPr>
        <p:blipFill>
          <a:blip r:embed="rId3" cstate="print">
            <a:lum bright="33000" contrast="-40000"/>
          </a:blip>
          <a:stretch>
            <a:fillRect/>
          </a:stretch>
        </p:blipFill>
        <p:spPr>
          <a:xfrm flipH="1">
            <a:off x="6018943" y="1736144"/>
            <a:ext cx="491020" cy="405910"/>
          </a:xfrm>
          <a:prstGeom prst="rect">
            <a:avLst/>
          </a:prstGeom>
        </p:spPr>
      </p:pic>
      <p:pic>
        <p:nvPicPr>
          <p:cNvPr id="17" name="Picture 16" descr="drivestack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5988120" y="1715595"/>
            <a:ext cx="491020" cy="405910"/>
          </a:xfrm>
          <a:prstGeom prst="rect">
            <a:avLst/>
          </a:prstGeom>
        </p:spPr>
      </p:pic>
      <p:pic>
        <p:nvPicPr>
          <p:cNvPr id="18" name="Picture 17" descr="drivestack.gif"/>
          <p:cNvPicPr>
            <a:picLocks noChangeAspect="1"/>
          </p:cNvPicPr>
          <p:nvPr/>
        </p:nvPicPr>
        <p:blipFill>
          <a:blip r:embed="rId3" cstate="print">
            <a:lum bright="33000" contrast="-40000"/>
          </a:blip>
          <a:stretch>
            <a:fillRect/>
          </a:stretch>
        </p:blipFill>
        <p:spPr>
          <a:xfrm flipH="1">
            <a:off x="6039492" y="1715596"/>
            <a:ext cx="491020" cy="405910"/>
          </a:xfrm>
          <a:prstGeom prst="rect">
            <a:avLst/>
          </a:prstGeom>
        </p:spPr>
      </p:pic>
      <p:pic>
        <p:nvPicPr>
          <p:cNvPr id="9" name="Picture 8" descr="drivestack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5850674" y="1550648"/>
            <a:ext cx="806552" cy="666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02706E-6 L -0.1224 -0.2012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00" y="-10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74809E-6 L 0.03264 -0.2040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0" y="-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2285E-6 L 0.0809 -0.1966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0" y="-9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42285E-6 L 0.17205 -0.1982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0" y="-9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pay for...</a:t>
            </a:r>
          </a:p>
          <a:p>
            <a:pPr lvl="1"/>
            <a:r>
              <a:rPr lang="en-US" dirty="0" smtClean="0"/>
              <a:t>Storage space (SSD): $0.10 per allocated GB per month</a:t>
            </a:r>
          </a:p>
          <a:p>
            <a:pPr lvl="1"/>
            <a:r>
              <a:rPr lang="en-US" dirty="0"/>
              <a:t>Storage space (disk): $0.045 per allocated GB per month</a:t>
            </a:r>
          </a:p>
          <a:p>
            <a:pPr lvl="1"/>
            <a:r>
              <a:rPr lang="en-US" dirty="0" smtClean="0"/>
              <a:t>Provisioned IOPS are charged extra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Charge is only for actual storage used</a:t>
            </a:r>
          </a:p>
          <a:p>
            <a:pPr lvl="1"/>
            <a:r>
              <a:rPr lang="en-US" dirty="0" smtClean="0"/>
              <a:t>Empty space does not 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263" y="4531804"/>
            <a:ext cx="3155950" cy="16150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65" y="1221226"/>
            <a:ext cx="4292196" cy="35342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an EBS volume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590098" y="2163717"/>
            <a:ext cx="770562" cy="38014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>
            <a:off x="3879922" y="5433222"/>
            <a:ext cx="791110" cy="25685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auto">
          <a:xfrm>
            <a:off x="3851583" y="5222329"/>
            <a:ext cx="791110" cy="25685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627" y="4411228"/>
            <a:ext cx="1580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Needs to be in same</a:t>
            </a:r>
            <a:br>
              <a:rPr lang="en-US" sz="1200" smtClean="0">
                <a:solidFill>
                  <a:srgbClr val="FF0000"/>
                </a:solidFill>
              </a:rPr>
            </a:br>
            <a:r>
              <a:rPr lang="en-US" sz="1200" smtClean="0">
                <a:solidFill>
                  <a:srgbClr val="FF0000"/>
                </a:solidFill>
              </a:rPr>
              <a:t>availability zone as</a:t>
            </a:r>
            <a:br>
              <a:rPr lang="en-US" sz="1200" smtClean="0">
                <a:solidFill>
                  <a:srgbClr val="FF0000"/>
                </a:solidFill>
              </a:rPr>
            </a:br>
            <a:r>
              <a:rPr lang="en-US" sz="1200" smtClean="0">
                <a:solidFill>
                  <a:srgbClr val="FF0000"/>
                </a:solidFill>
              </a:rPr>
              <a:t>your instance!</a:t>
            </a:r>
            <a:endParaRPr lang="en-US" sz="120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 bwMode="auto">
          <a:xfrm>
            <a:off x="2207508" y="4734394"/>
            <a:ext cx="1748500" cy="51412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101875" y="564907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DBpedia</a:t>
            </a:r>
            <a:br>
              <a:rPr lang="en-US" sz="1200" smtClean="0">
                <a:solidFill>
                  <a:srgbClr val="FF0000"/>
                </a:solidFill>
              </a:rPr>
            </a:br>
            <a:r>
              <a:rPr lang="en-US" sz="1200" smtClean="0">
                <a:solidFill>
                  <a:srgbClr val="FF0000"/>
                </a:solidFill>
              </a:rPr>
              <a:t>snapshot ID</a:t>
            </a:r>
            <a:endParaRPr lang="en-US" sz="120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stCxn id="16" idx="3"/>
            <a:endCxn id="11" idx="2"/>
          </p:cNvCxnSpPr>
          <p:nvPr/>
        </p:nvCxnSpPr>
        <p:spPr bwMode="auto">
          <a:xfrm flipV="1">
            <a:off x="2107278" y="5561649"/>
            <a:ext cx="1772644" cy="3182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811214" y="2428221"/>
            <a:ext cx="1168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Create volume</a:t>
            </a:r>
            <a:endParaRPr lang="en-US" sz="120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>
            <a:stCxn id="19" idx="3"/>
            <a:endCxn id="10" idx="2"/>
          </p:cNvCxnSpPr>
          <p:nvPr/>
        </p:nvCxnSpPr>
        <p:spPr bwMode="auto">
          <a:xfrm flipV="1">
            <a:off x="1979740" y="2353789"/>
            <a:ext cx="2610358" cy="2129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6" grpId="0"/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Mounting an EBS volume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26058"/>
            <a:ext cx="7772400" cy="4465191"/>
          </a:xfrm>
        </p:spPr>
        <p:txBody>
          <a:bodyPr/>
          <a:lstStyle/>
          <a:p>
            <a:r>
              <a:rPr lang="en-US" smtClean="0"/>
              <a:t>Step 1: Attach the volume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Step 2: Mount the volume in the instance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9075" y="2280863"/>
            <a:ext cx="7064755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nets212@vm:~$ ec2-attach-volume -d /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/sda2 -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i-9bd6eef1 vol-cca68ea5</a:t>
            </a:r>
          </a:p>
          <a:p>
            <a:pPr algn="l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ATTACHMENT      vol-cca68ea5    i-9bd6eef1      /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/sda2       attaching</a:t>
            </a:r>
          </a:p>
          <a:p>
            <a:pPr algn="l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nets212@vm:~$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7911" y="3768904"/>
            <a:ext cx="6785832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nets212@vm:~$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ec2-user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@ec2-50-17-64-130.compute-1.amazonaws.com</a:t>
            </a:r>
          </a:p>
          <a:p>
            <a:pPr algn="l"/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__|  __|_  )  Amazon Linux AMI</a:t>
            </a:r>
          </a:p>
          <a:p>
            <a:pPr algn="l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_|  (     /     Beta</a:t>
            </a:r>
          </a:p>
          <a:p>
            <a:pPr algn="l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___|\___|___|</a:t>
            </a:r>
          </a:p>
          <a:p>
            <a:pPr algn="l"/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See /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/share/doc/system-release-2011.02 for latest release notes. :-)</a:t>
            </a:r>
          </a:p>
          <a:p>
            <a:pPr algn="l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[ec2-user@ip-10-196-82-65 ~]$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mount /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/sda2 /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algn="l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[ec2-user@ip-10-196-82-65 ~]$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algn="l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dbpedia_3.5.1.owl  dbpedia_3.5.1.owl.bz2  en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other_languages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[ec2-user@ip-10-196-82-65 ~]$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Detaching an EBS volume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26058"/>
            <a:ext cx="7772400" cy="2928135"/>
          </a:xfrm>
        </p:spPr>
        <p:txBody>
          <a:bodyPr/>
          <a:lstStyle/>
          <a:p>
            <a:r>
              <a:rPr lang="en-US" smtClean="0"/>
              <a:t>Step 1: Unmount the volume in the instance</a:t>
            </a:r>
          </a:p>
          <a:p>
            <a:pPr>
              <a:buNone/>
            </a:pPr>
            <a:endParaRPr lang="en-US" smtClean="0"/>
          </a:p>
          <a:p>
            <a:endParaRPr lang="en-US" smtClean="0"/>
          </a:p>
          <a:p>
            <a:r>
              <a:rPr lang="en-US" smtClean="0"/>
              <a:t>Step 2: Detach the volume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9349" y="3791160"/>
            <a:ext cx="6971780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nets212@vm:~$ ec2-detach-volume vol-cca68ea5</a:t>
            </a:r>
          </a:p>
          <a:p>
            <a:pPr algn="l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ATTACHMENT      vol-cca68ea5    i-9bd6eef1      /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dev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/sda2       detaching</a:t>
            </a:r>
          </a:p>
          <a:p>
            <a:pPr algn="l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nets212@vm:~$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7911" y="2258603"/>
            <a:ext cx="4554452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[ec2-user@ip-10-196-82-65 ~]$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umount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algn="l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[ec2-user@ip-10-196-82-65 ~]$ exit</a:t>
            </a:r>
          </a:p>
          <a:p>
            <a:pPr algn="l"/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nets212@vm:~$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History: The early days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658938"/>
            <a:ext cx="7902191" cy="4532312"/>
          </a:xfrm>
        </p:spPr>
        <p:txBody>
          <a:bodyPr/>
          <a:lstStyle/>
          <a:p>
            <a:r>
              <a:rPr lang="en-US" smtClean="0"/>
              <a:t>Cloud computing: A new term for a concept that has been around since the 1960s</a:t>
            </a:r>
          </a:p>
          <a:p>
            <a:endParaRPr lang="en-US" smtClean="0"/>
          </a:p>
          <a:p>
            <a:r>
              <a:rPr lang="en-US" smtClean="0"/>
              <a:t>Who invented it?</a:t>
            </a:r>
          </a:p>
          <a:p>
            <a:r>
              <a:rPr lang="en-US" smtClean="0"/>
              <a:t>No agreement. Some candidates:</a:t>
            </a:r>
          </a:p>
          <a:p>
            <a:pPr lvl="1"/>
            <a:r>
              <a:rPr lang="en-US" smtClean="0"/>
              <a:t>John McCarthy (Stanford professor and inventor of Lisp; proposed the 'service bureau' model in 1961)</a:t>
            </a:r>
          </a:p>
          <a:p>
            <a:pPr lvl="1"/>
            <a:r>
              <a:rPr lang="en-US" smtClean="0"/>
              <a:t>J.C.R. Licklider (contributed key ideas to ARPANET; published a memo on the "Intergalactic Computer Network" in 1963)</a:t>
            </a:r>
          </a:p>
          <a:p>
            <a:pPr lvl="1"/>
            <a:r>
              <a:rPr lang="en-US" smtClean="0"/>
              <a:t>Douglas Parkhill (published a book on "The Challenge of the Computer Utility" in 1966)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Elastic Block Store (EBS)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658938"/>
            <a:ext cx="7947918" cy="4532312"/>
          </a:xfrm>
        </p:spPr>
        <p:txBody>
          <a:bodyPr/>
          <a:lstStyle/>
          <a:p>
            <a:r>
              <a:rPr lang="en-US" smtClean="0"/>
              <a:t>What EBS is:</a:t>
            </a:r>
          </a:p>
          <a:p>
            <a:pPr lvl="1"/>
            <a:r>
              <a:rPr lang="en-US" smtClean="0"/>
              <a:t>Basically a virtual hard disk; can be attached to EC2 instances</a:t>
            </a:r>
          </a:p>
          <a:p>
            <a:pPr lvl="1"/>
            <a:r>
              <a:rPr lang="en-US" smtClean="0"/>
              <a:t>Persistent - state survives termination of EC2 instance</a:t>
            </a:r>
          </a:p>
          <a:p>
            <a:pPr lvl="1"/>
            <a:endParaRPr lang="en-US" smtClean="0"/>
          </a:p>
          <a:p>
            <a:r>
              <a:rPr lang="en-US" smtClean="0"/>
              <a:t>How to use EBS:</a:t>
            </a:r>
          </a:p>
          <a:p>
            <a:pPr lvl="1"/>
            <a:r>
              <a:rPr lang="en-US" smtClean="0"/>
              <a:t>Allocate volume - empty or initialized with a snapshot</a:t>
            </a:r>
          </a:p>
          <a:p>
            <a:pPr lvl="1"/>
            <a:r>
              <a:rPr lang="en-US" smtClean="0"/>
              <a:t>Attach it to EC2 instance and mount it there</a:t>
            </a:r>
          </a:p>
          <a:p>
            <a:pPr lvl="1"/>
            <a:r>
              <a:rPr lang="en-US" smtClean="0"/>
              <a:t>Can create snapshots for data sharing, backup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33CC33"/>
                </a:solidFill>
              </a:rPr>
              <a:t>A brief history of cloud computing</a:t>
            </a:r>
          </a:p>
          <a:p>
            <a:r>
              <a:rPr lang="en-US" smtClean="0">
                <a:solidFill>
                  <a:srgbClr val="33CC33"/>
                </a:solidFill>
              </a:rPr>
              <a:t>Introduce one specific commercial cloud</a:t>
            </a:r>
          </a:p>
          <a:p>
            <a:pPr lvl="1"/>
            <a:r>
              <a:rPr lang="en-US" smtClean="0">
                <a:solidFill>
                  <a:srgbClr val="33CC33"/>
                </a:solidFill>
              </a:rPr>
              <a:t>Amazon Web Services (AWS)</a:t>
            </a:r>
          </a:p>
          <a:p>
            <a:pPr lvl="1"/>
            <a:r>
              <a:rPr lang="en-US" smtClean="0">
                <a:solidFill>
                  <a:srgbClr val="33CC33"/>
                </a:solidFill>
              </a:rPr>
              <a:t>Elastic Compute Cloud (EC2)</a:t>
            </a:r>
          </a:p>
          <a:p>
            <a:pPr lvl="1"/>
            <a:r>
              <a:rPr lang="en-US" smtClean="0">
                <a:solidFill>
                  <a:srgbClr val="33CC33"/>
                </a:solidFill>
              </a:rPr>
              <a:t>Elastic Block Storage (EBS)</a:t>
            </a:r>
          </a:p>
          <a:p>
            <a:pPr lvl="1"/>
            <a:r>
              <a:rPr lang="en-US" smtClean="0">
                <a:solidFill>
                  <a:srgbClr val="FF9900"/>
                </a:solidFill>
              </a:rPr>
              <a:t>Other services: Mechanical Turk, CloudFront, ...</a:t>
            </a:r>
          </a:p>
          <a:p>
            <a:pPr lvl="1"/>
            <a:r>
              <a:rPr lang="en-US" smtClean="0"/>
              <a:t>Next time: S3 and SimpleDB / DynamoDB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7285747" y="3714338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4761" y="3343229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0999" y="2981922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7642" y="2641162"/>
            <a:ext cx="495300" cy="495300"/>
          </a:xfrm>
          <a:prstGeom prst="rect">
            <a:avLst/>
          </a:prstGeom>
          <a:noFill/>
        </p:spPr>
      </p:pic>
      <p:pic>
        <p:nvPicPr>
          <p:cNvPr id="13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07760" y="2218209"/>
            <a:ext cx="495300" cy="495300"/>
          </a:xfrm>
          <a:prstGeom prst="rect">
            <a:avLst/>
          </a:prstGeom>
          <a:noFill/>
        </p:spPr>
      </p:pic>
      <p:pic>
        <p:nvPicPr>
          <p:cNvPr id="14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7808" y="1682241"/>
            <a:ext cx="495300" cy="495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AWS Import/Export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150760"/>
            <a:ext cx="7772400" cy="2342507"/>
          </a:xfrm>
        </p:spPr>
        <p:txBody>
          <a:bodyPr/>
          <a:lstStyle/>
          <a:p>
            <a:r>
              <a:rPr lang="en-US" smtClean="0"/>
              <a:t>Import/export large amounts of data to/from S3 buckets via physical storage device</a:t>
            </a:r>
          </a:p>
          <a:p>
            <a:pPr lvl="1"/>
            <a:r>
              <a:rPr lang="en-US" smtClean="0"/>
              <a:t>Mail an actual hard disk to Amazon (power adapter, cables!)</a:t>
            </a:r>
          </a:p>
          <a:p>
            <a:pPr lvl="1"/>
            <a:r>
              <a:rPr lang="en-US" smtClean="0"/>
              <a:t>Signature file for authentication</a:t>
            </a:r>
          </a:p>
          <a:p>
            <a:pPr lvl="1"/>
            <a:r>
              <a:rPr lang="en-US" smtClean="0"/>
              <a:t>Discussion: Is this the Right Way to be shipping data, or should we rather be using a network?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6" descr="goog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54355" y="1594099"/>
            <a:ext cx="2276475" cy="2228850"/>
          </a:xfrm>
          <a:prstGeom prst="rect">
            <a:avLst/>
          </a:prstGeom>
        </p:spPr>
      </p:pic>
      <p:pic>
        <p:nvPicPr>
          <p:cNvPr id="8" name="Picture 3" descr="MCj043262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4754" y="2484747"/>
            <a:ext cx="534987" cy="534987"/>
          </a:xfrm>
          <a:prstGeom prst="rect">
            <a:avLst/>
          </a:prstGeom>
          <a:noFill/>
        </p:spPr>
      </p:pic>
      <p:grpSp>
        <p:nvGrpSpPr>
          <p:cNvPr id="24" name="Group 23"/>
          <p:cNvGrpSpPr/>
          <p:nvPr/>
        </p:nvGrpSpPr>
        <p:grpSpPr>
          <a:xfrm>
            <a:off x="2424701" y="1853290"/>
            <a:ext cx="3369924" cy="686014"/>
            <a:chOff x="2424701" y="1822468"/>
            <a:chExt cx="3369924" cy="686014"/>
          </a:xfrm>
        </p:grpSpPr>
        <p:pic>
          <p:nvPicPr>
            <p:cNvPr id="1026" name="Picture 2" descr="C:\Users\Andreas Haeberlen\AppData\Local\Microsoft\Windows\Temporary Internet Files\Content.IE5\40YUB0NL\MC900127675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46362" y="1822468"/>
              <a:ext cx="1147698" cy="622782"/>
            </a:xfrm>
            <a:prstGeom prst="rect">
              <a:avLst/>
            </a:prstGeom>
            <a:noFill/>
          </p:spPr>
        </p:pic>
        <p:cxnSp>
          <p:nvCxnSpPr>
            <p:cNvPr id="10" name="Straight Arrow Connector 9"/>
            <p:cNvCxnSpPr/>
            <p:nvPr/>
          </p:nvCxnSpPr>
          <p:spPr bwMode="auto">
            <a:xfrm>
              <a:off x="2424701" y="2506894"/>
              <a:ext cx="3369924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pic>
          <p:nvPicPr>
            <p:cNvPr id="14" name="Picture 3" descr="C:\Users\ahae\AppData\Local\Microsoft\Windows\Temporary Internet Files\Content.IE5\YQI4I7RD\MCj04338800000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55557" y="1864437"/>
              <a:ext cx="561861" cy="561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" name="Group 24"/>
          <p:cNvGrpSpPr/>
          <p:nvPr/>
        </p:nvGrpSpPr>
        <p:grpSpPr>
          <a:xfrm>
            <a:off x="2434975" y="2876764"/>
            <a:ext cx="3349376" cy="686657"/>
            <a:chOff x="2434975" y="2845942"/>
            <a:chExt cx="3349376" cy="686657"/>
          </a:xfrm>
        </p:grpSpPr>
        <p:cxnSp>
          <p:nvCxnSpPr>
            <p:cNvPr id="19" name="Straight Arrow Connector 18"/>
            <p:cNvCxnSpPr/>
            <p:nvPr/>
          </p:nvCxnSpPr>
          <p:spPr bwMode="auto">
            <a:xfrm rot="10800000">
              <a:off x="2434975" y="2845942"/>
              <a:ext cx="3349376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pic>
          <p:nvPicPr>
            <p:cNvPr id="20" name="Picture 2" descr="C:\Users\Andreas Haeberlen\AppData\Local\Microsoft\Windows\Temporary Internet Files\Content.IE5\40YUB0NL\MC900127675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3066555" y="2909817"/>
              <a:ext cx="1147698" cy="622782"/>
            </a:xfrm>
            <a:prstGeom prst="rect">
              <a:avLst/>
            </a:prstGeom>
            <a:noFill/>
          </p:spPr>
        </p:pic>
        <p:pic>
          <p:nvPicPr>
            <p:cNvPr id="21" name="Picture 3" descr="C:\Users\ahae\AppData\Local\Microsoft\Windows\Temporary Internet Files\Content.IE5\YQI4I7RD\MCj04338800000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22357" y="2920963"/>
              <a:ext cx="561861" cy="561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 descr="C:\Users\Andreas Haeberlen\AppData\Local\Microsoft\Windows\Temporary Internet Files\Content.IE5\4ZIVVKYE\MC900432605[1]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338264" y="3030877"/>
              <a:ext cx="326090" cy="326090"/>
            </a:xfrm>
            <a:prstGeom prst="rect">
              <a:avLst/>
            </a:prstGeom>
            <a:noFill/>
          </p:spPr>
        </p:pic>
      </p:grp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972174" y="185506"/>
          <a:ext cx="292417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847"/>
                <a:gridCol w="1255328"/>
              </a:tblGrid>
              <a:tr h="236855">
                <a:tc>
                  <a:txBody>
                    <a:bodyPr/>
                    <a:lstStyle/>
                    <a:p>
                      <a:r>
                        <a:rPr lang="en-US" sz="1400" smtClean="0"/>
                        <a:t>Method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Time</a:t>
                      </a:r>
                      <a:endParaRPr lang="en-US" sz="1400"/>
                    </a:p>
                  </a:txBody>
                  <a:tcPr/>
                </a:tc>
              </a:tr>
              <a:tr h="236855">
                <a:tc>
                  <a:txBody>
                    <a:bodyPr/>
                    <a:lstStyle/>
                    <a:p>
                      <a:r>
                        <a:rPr lang="en-US" sz="1400" smtClean="0"/>
                        <a:t>Internet (20Mbps)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45 days</a:t>
                      </a:r>
                      <a:endParaRPr lang="en-US" sz="1400"/>
                    </a:p>
                  </a:txBody>
                  <a:tcPr/>
                </a:tc>
              </a:tr>
              <a:tr h="236855">
                <a:tc>
                  <a:txBody>
                    <a:bodyPr/>
                    <a:lstStyle/>
                    <a:p>
                      <a:r>
                        <a:rPr lang="en-US" sz="1400" smtClean="0"/>
                        <a:t>FedEx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 day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183246" y="1112606"/>
            <a:ext cx="2505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Time to transfer 10TB [AF10]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preferences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033" y="1294544"/>
            <a:ext cx="7495242" cy="483912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130157" y="1232899"/>
            <a:ext cx="7715892" cy="3976099"/>
            <a:chOff x="1130157" y="1232899"/>
            <a:chExt cx="7715892" cy="3976099"/>
          </a:xfrm>
        </p:grpSpPr>
        <p:sp>
          <p:nvSpPr>
            <p:cNvPr id="16" name="Rectangle 15"/>
            <p:cNvSpPr/>
            <p:nvPr/>
          </p:nvSpPr>
          <p:spPr bwMode="auto">
            <a:xfrm>
              <a:off x="1130157" y="1232899"/>
              <a:ext cx="7715892" cy="3976099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mturk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2496" y="1551398"/>
              <a:ext cx="6171346" cy="317765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Mechanical Turk (MTurk)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5147354"/>
            <a:ext cx="7772400" cy="1321299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A crowdsourcing marketplace</a:t>
            </a:r>
          </a:p>
          <a:p>
            <a:pPr lvl="1"/>
            <a:r>
              <a:rPr lang="en-US" smtClean="0"/>
              <a:t>Requesters post small jobs (HIT - Human Intelligence Task), offer small rewards ($0.01-$0.10)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6827512" y="3051425"/>
            <a:ext cx="25779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https://www.mturk.com/mturk/ (9/23/2010 1:58am)</a:t>
            </a:r>
            <a:endParaRPr lang="en-US" sz="800"/>
          </a:p>
        </p:txBody>
      </p:sp>
      <p:sp>
        <p:nvSpPr>
          <p:cNvPr id="9" name="Oval 8"/>
          <p:cNvSpPr/>
          <p:nvPr/>
        </p:nvSpPr>
        <p:spPr bwMode="auto">
          <a:xfrm>
            <a:off x="6491555" y="2073667"/>
            <a:ext cx="421241" cy="26712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auto">
          <a:xfrm>
            <a:off x="6479568" y="3006903"/>
            <a:ext cx="421241" cy="26712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>
            <a:off x="4671316" y="2205518"/>
            <a:ext cx="558230" cy="26712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auto">
          <a:xfrm>
            <a:off x="1833936" y="1957226"/>
            <a:ext cx="1196939" cy="26712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auto">
          <a:xfrm>
            <a:off x="1811675" y="2900736"/>
            <a:ext cx="1969215" cy="26712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CloudFront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5347262"/>
            <a:ext cx="7772400" cy="1126090"/>
          </a:xfrm>
        </p:spPr>
        <p:txBody>
          <a:bodyPr/>
          <a:lstStyle/>
          <a:p>
            <a:r>
              <a:rPr lang="en-US" smtClean="0"/>
              <a:t>Content distribution network</a:t>
            </a:r>
          </a:p>
          <a:p>
            <a:pPr lvl="1"/>
            <a:r>
              <a:rPr lang="en-US" smtClean="0"/>
              <a:t>Caches S3 content at edge locations for low-latency delivery</a:t>
            </a:r>
          </a:p>
          <a:p>
            <a:pPr lvl="1"/>
            <a:r>
              <a:rPr lang="en-US" smtClean="0"/>
              <a:t>Some similarities to other CDNs like Akamai, Limelight, ...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 descr="world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2705" y="1389251"/>
            <a:ext cx="7604481" cy="388313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2957168" y="2369568"/>
            <a:ext cx="77937" cy="77937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2696157" y="2552046"/>
            <a:ext cx="77937" cy="77937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2313879" y="2429625"/>
            <a:ext cx="77937" cy="77937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auto">
          <a:xfrm>
            <a:off x="3040323" y="2629426"/>
            <a:ext cx="77937" cy="77937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>
            <a:off x="3247053" y="2323371"/>
            <a:ext cx="77937" cy="77937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auto">
          <a:xfrm>
            <a:off x="2296554" y="2325682"/>
            <a:ext cx="77937" cy="77937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auto">
          <a:xfrm>
            <a:off x="2420130" y="2144360"/>
            <a:ext cx="77937" cy="77937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 bwMode="auto">
          <a:xfrm>
            <a:off x="2897112" y="2534722"/>
            <a:ext cx="77937" cy="77937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 bwMode="auto">
          <a:xfrm>
            <a:off x="4798110" y="2051966"/>
            <a:ext cx="77937" cy="77937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 bwMode="auto">
          <a:xfrm>
            <a:off x="4554422" y="2012699"/>
            <a:ext cx="77937" cy="77937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 bwMode="auto">
          <a:xfrm>
            <a:off x="4878954" y="2125881"/>
            <a:ext cx="77937" cy="77937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 bwMode="auto">
          <a:xfrm>
            <a:off x="4701096" y="2055431"/>
            <a:ext cx="77937" cy="77937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 bwMode="auto">
          <a:xfrm>
            <a:off x="6967048" y="2755313"/>
            <a:ext cx="77937" cy="77937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 bwMode="auto">
          <a:xfrm>
            <a:off x="7381665" y="2428470"/>
            <a:ext cx="77937" cy="77937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0183" y="2055332"/>
            <a:ext cx="473786" cy="4737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cxnSp>
        <p:nvCxnSpPr>
          <p:cNvPr id="23" name="Straight Arrow Connector 22"/>
          <p:cNvCxnSpPr>
            <a:endCxn id="16" idx="2"/>
          </p:cNvCxnSpPr>
          <p:nvPr/>
        </p:nvCxnSpPr>
        <p:spPr bwMode="auto">
          <a:xfrm flipV="1">
            <a:off x="3414171" y="2051668"/>
            <a:ext cx="1140251" cy="22504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endCxn id="17" idx="2"/>
          </p:cNvCxnSpPr>
          <p:nvPr/>
        </p:nvCxnSpPr>
        <p:spPr bwMode="auto">
          <a:xfrm flipV="1">
            <a:off x="3403630" y="2164850"/>
            <a:ext cx="1475324" cy="122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endCxn id="19" idx="1"/>
          </p:cNvCxnSpPr>
          <p:nvPr/>
        </p:nvCxnSpPr>
        <p:spPr bwMode="auto">
          <a:xfrm>
            <a:off x="3403630" y="2297792"/>
            <a:ext cx="3574832" cy="46893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21" idx="3"/>
            <a:endCxn id="20" idx="3"/>
          </p:cNvCxnSpPr>
          <p:nvPr/>
        </p:nvCxnSpPr>
        <p:spPr bwMode="auto">
          <a:xfrm>
            <a:off x="3563968" y="2292225"/>
            <a:ext cx="3829110" cy="20276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21" idx="1"/>
            <a:endCxn id="13" idx="3"/>
          </p:cNvCxnSpPr>
          <p:nvPr/>
        </p:nvCxnSpPr>
        <p:spPr bwMode="auto">
          <a:xfrm rot="10800000">
            <a:off x="2431543" y="2210884"/>
            <a:ext cx="658639" cy="8134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21" idx="2"/>
            <a:endCxn id="10" idx="6"/>
          </p:cNvCxnSpPr>
          <p:nvPr/>
        </p:nvCxnSpPr>
        <p:spPr bwMode="auto">
          <a:xfrm rot="5400000">
            <a:off x="3153030" y="2494349"/>
            <a:ext cx="139277" cy="20881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21" idx="2"/>
            <a:endCxn id="7" idx="6"/>
          </p:cNvCxnSpPr>
          <p:nvPr/>
        </p:nvCxnSpPr>
        <p:spPr bwMode="auto">
          <a:xfrm rot="5400000" flipH="1">
            <a:off x="3120800" y="2322843"/>
            <a:ext cx="120580" cy="29197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21" idx="2"/>
            <a:endCxn id="14" idx="7"/>
          </p:cNvCxnSpPr>
          <p:nvPr/>
        </p:nvCxnSpPr>
        <p:spPr bwMode="auto">
          <a:xfrm rot="5400000">
            <a:off x="3136847" y="2355907"/>
            <a:ext cx="17018" cy="3634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21" idx="2"/>
            <a:endCxn id="12" idx="6"/>
          </p:cNvCxnSpPr>
          <p:nvPr/>
        </p:nvCxnSpPr>
        <p:spPr bwMode="auto">
          <a:xfrm rot="5400000" flipH="1">
            <a:off x="2768551" y="1970592"/>
            <a:ext cx="164466" cy="9525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>
            <a:stCxn id="20" idx="0"/>
          </p:cNvCxnSpPr>
          <p:nvPr/>
        </p:nvCxnSpPr>
        <p:spPr bwMode="auto">
          <a:xfrm rot="16200000" flipV="1">
            <a:off x="6996571" y="2004406"/>
            <a:ext cx="383679" cy="46444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stCxn id="20" idx="6"/>
          </p:cNvCxnSpPr>
          <p:nvPr/>
        </p:nvCxnSpPr>
        <p:spPr bwMode="auto">
          <a:xfrm flipV="1">
            <a:off x="7459602" y="2108041"/>
            <a:ext cx="118545" cy="3593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20" idx="6"/>
          </p:cNvCxnSpPr>
          <p:nvPr/>
        </p:nvCxnSpPr>
        <p:spPr bwMode="auto">
          <a:xfrm>
            <a:off x="7459602" y="2467440"/>
            <a:ext cx="55294" cy="17822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>
            <a:stCxn id="19" idx="6"/>
          </p:cNvCxnSpPr>
          <p:nvPr/>
        </p:nvCxnSpPr>
        <p:spPr bwMode="auto">
          <a:xfrm flipV="1">
            <a:off x="7044986" y="2550793"/>
            <a:ext cx="79868" cy="24348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>
            <a:stCxn id="19" idx="5"/>
          </p:cNvCxnSpPr>
          <p:nvPr/>
        </p:nvCxnSpPr>
        <p:spPr bwMode="auto">
          <a:xfrm rot="16200000" flipH="1">
            <a:off x="6856317" y="2999091"/>
            <a:ext cx="487959" cy="1334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19" idx="4"/>
          </p:cNvCxnSpPr>
          <p:nvPr/>
        </p:nvCxnSpPr>
        <p:spPr bwMode="auto">
          <a:xfrm rot="5400000">
            <a:off x="6563621" y="2498442"/>
            <a:ext cx="107589" cy="7772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19" idx="4"/>
          </p:cNvCxnSpPr>
          <p:nvPr/>
        </p:nvCxnSpPr>
        <p:spPr bwMode="auto">
          <a:xfrm rot="5400000">
            <a:off x="6679578" y="3057149"/>
            <a:ext cx="550338" cy="1025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17" idx="6"/>
          </p:cNvCxnSpPr>
          <p:nvPr/>
        </p:nvCxnSpPr>
        <p:spPr bwMode="auto">
          <a:xfrm flipV="1">
            <a:off x="4956891" y="2055333"/>
            <a:ext cx="165036" cy="1095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18" idx="3"/>
          </p:cNvCxnSpPr>
          <p:nvPr/>
        </p:nvCxnSpPr>
        <p:spPr bwMode="auto">
          <a:xfrm rot="5400000">
            <a:off x="4618466" y="2214294"/>
            <a:ext cx="186383" cy="170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17" idx="5"/>
          </p:cNvCxnSpPr>
          <p:nvPr/>
        </p:nvCxnSpPr>
        <p:spPr bwMode="auto">
          <a:xfrm rot="16200000" flipH="1">
            <a:off x="5007362" y="2130520"/>
            <a:ext cx="105390" cy="2291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8" idx="5"/>
          </p:cNvCxnSpPr>
          <p:nvPr/>
        </p:nvCxnSpPr>
        <p:spPr bwMode="auto">
          <a:xfrm rot="5400000">
            <a:off x="2568876" y="2567822"/>
            <a:ext cx="143057" cy="2445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stCxn id="9" idx="5"/>
          </p:cNvCxnSpPr>
          <p:nvPr/>
        </p:nvCxnSpPr>
        <p:spPr bwMode="auto">
          <a:xfrm rot="16200000" flipH="1">
            <a:off x="2469380" y="2407172"/>
            <a:ext cx="54645" cy="2325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stCxn id="10" idx="4"/>
          </p:cNvCxnSpPr>
          <p:nvPr/>
        </p:nvCxnSpPr>
        <p:spPr bwMode="auto">
          <a:xfrm rot="16200000" flipH="1">
            <a:off x="2998222" y="2788432"/>
            <a:ext cx="475936" cy="3137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17" idx="4"/>
          </p:cNvCxnSpPr>
          <p:nvPr/>
        </p:nvCxnSpPr>
        <p:spPr bwMode="auto">
          <a:xfrm rot="16200000" flipH="1">
            <a:off x="4646144" y="2475597"/>
            <a:ext cx="758105" cy="2145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3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33CC33"/>
                </a:solidFill>
              </a:rPr>
              <a:t>A brief history of cloud computing</a:t>
            </a:r>
          </a:p>
          <a:p>
            <a:r>
              <a:rPr lang="en-US" smtClean="0">
                <a:solidFill>
                  <a:srgbClr val="33CC33"/>
                </a:solidFill>
              </a:rPr>
              <a:t>Introduce one specific commercial cloud</a:t>
            </a:r>
          </a:p>
          <a:p>
            <a:pPr lvl="1"/>
            <a:r>
              <a:rPr lang="en-US" smtClean="0">
                <a:solidFill>
                  <a:srgbClr val="33CC33"/>
                </a:solidFill>
              </a:rPr>
              <a:t>Amazon Web Services (AWS)</a:t>
            </a:r>
          </a:p>
          <a:p>
            <a:pPr lvl="1"/>
            <a:r>
              <a:rPr lang="en-US" smtClean="0">
                <a:solidFill>
                  <a:srgbClr val="33CC33"/>
                </a:solidFill>
              </a:rPr>
              <a:t>Elastic Compute Cloud (EC2)</a:t>
            </a:r>
          </a:p>
          <a:p>
            <a:pPr lvl="1"/>
            <a:r>
              <a:rPr lang="en-US" smtClean="0">
                <a:solidFill>
                  <a:srgbClr val="33CC33"/>
                </a:solidFill>
              </a:rPr>
              <a:t>Elastic Block Storage (EBS)</a:t>
            </a:r>
          </a:p>
          <a:p>
            <a:pPr lvl="1"/>
            <a:r>
              <a:rPr lang="en-US" smtClean="0">
                <a:solidFill>
                  <a:srgbClr val="33CC33"/>
                </a:solidFill>
              </a:rPr>
              <a:t>Other services: Mechanical Turk, CloudFront, ...</a:t>
            </a:r>
          </a:p>
          <a:p>
            <a:pPr lvl="1"/>
            <a:r>
              <a:rPr lang="en-US" smtClean="0">
                <a:solidFill>
                  <a:srgbClr val="FF9900"/>
                </a:solidFill>
              </a:rPr>
              <a:t>Next time: S3 and SimpleDB / DynamoDB</a:t>
            </a:r>
            <a:endParaRPr lang="en-US">
              <a:solidFill>
                <a:srgbClr val="FF99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6606046" y="4112272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00325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4761" y="3343229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0999" y="2981922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7642" y="2641162"/>
            <a:ext cx="495300" cy="495300"/>
          </a:xfrm>
          <a:prstGeom prst="rect">
            <a:avLst/>
          </a:prstGeom>
          <a:noFill/>
        </p:spPr>
      </p:pic>
      <p:pic>
        <p:nvPicPr>
          <p:cNvPr id="13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07760" y="2218209"/>
            <a:ext cx="495300" cy="495300"/>
          </a:xfrm>
          <a:prstGeom prst="rect">
            <a:avLst/>
          </a:prstGeom>
          <a:noFill/>
        </p:spPr>
      </p:pic>
      <p:pic>
        <p:nvPicPr>
          <p:cNvPr id="14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7808" y="1682241"/>
            <a:ext cx="495300" cy="495300"/>
          </a:xfrm>
          <a:prstGeom prst="rect">
            <a:avLst/>
          </a:prstGeom>
          <a:noFill/>
        </p:spPr>
      </p:pic>
      <p:pic>
        <p:nvPicPr>
          <p:cNvPr id="15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6894" y="3707296"/>
            <a:ext cx="495300" cy="495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Stay tuned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239" y="5782856"/>
            <a:ext cx="7686675" cy="74295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smtClean="0"/>
              <a:t>Next time you will learn about: </a:t>
            </a:r>
            <a:br>
              <a:rPr lang="en-US" sz="2000" smtClean="0"/>
            </a:br>
            <a:r>
              <a:rPr lang="en-US" sz="2000" b="1" smtClean="0">
                <a:solidFill>
                  <a:srgbClr val="00CC00"/>
                </a:solidFill>
              </a:rPr>
              <a:t>Cloud storage</a:t>
            </a:r>
            <a:endParaRPr lang="en-US" sz="2000" b="1">
              <a:solidFill>
                <a:srgbClr val="00CC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6" descr="3892767597_695b18351b_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8134" y="1480790"/>
            <a:ext cx="6230399" cy="41495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History: Becoming a cloud provider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677697"/>
            <a:ext cx="7781612" cy="2662813"/>
          </a:xfrm>
        </p:spPr>
        <p:txBody>
          <a:bodyPr/>
          <a:lstStyle/>
          <a:p>
            <a:r>
              <a:rPr lang="en-US" smtClean="0"/>
              <a:t>Early 2000s: Phenomenal growth of web services</a:t>
            </a:r>
          </a:p>
          <a:p>
            <a:pPr lvl="1"/>
            <a:r>
              <a:rPr lang="en-US" smtClean="0"/>
              <a:t>Many large Internet companies deploy huge data centers, develop scalable software infrastructure to run them</a:t>
            </a:r>
          </a:p>
          <a:p>
            <a:pPr lvl="1"/>
            <a:r>
              <a:rPr lang="en-US" smtClean="0"/>
              <a:t>Due to economies of scale, these companies were now </a:t>
            </a:r>
            <a:br>
              <a:rPr lang="en-US" smtClean="0"/>
            </a:br>
            <a:r>
              <a:rPr lang="en-US" smtClean="0"/>
              <a:t>able to run computation very cheaply</a:t>
            </a:r>
          </a:p>
          <a:p>
            <a:pPr lvl="1"/>
            <a:r>
              <a:rPr lang="en-US" smtClean="0"/>
              <a:t>What else can we do with this?</a:t>
            </a:r>
          </a:p>
          <a:p>
            <a:pPr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26381" y="1839128"/>
          <a:ext cx="7174524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738"/>
                <a:gridCol w="2391507"/>
                <a:gridCol w="2321170"/>
                <a:gridCol w="8541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Technology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Cost in medium DC</a:t>
                      </a:r>
                      <a:br>
                        <a:rPr lang="en-US" sz="1400" smtClean="0"/>
                      </a:br>
                      <a:r>
                        <a:rPr lang="en-US" sz="1400" smtClean="0"/>
                        <a:t>(~1,000</a:t>
                      </a:r>
                      <a:r>
                        <a:rPr lang="en-US" sz="1400" baseline="0" smtClean="0"/>
                        <a:t> servers)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Cost in large DC (~50,000 servers)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Ratio</a:t>
                      </a:r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Network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$95 per Mbit/sec/month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$13</a:t>
                      </a:r>
                      <a:r>
                        <a:rPr lang="en-US" sz="1400" baseline="0" smtClean="0"/>
                        <a:t> per Mbit/sec/month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7.1</a:t>
                      </a:r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Storage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$2.20 per GByte/month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$0.40 per GByte/month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5.7</a:t>
                      </a:r>
                      <a:endParaRPr lang="en-US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smtClean="0"/>
                        <a:t>Administration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~140 servers/admin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&gt;1,000</a:t>
                      </a:r>
                      <a:r>
                        <a:rPr lang="en-US" sz="1400" baseline="0" smtClean="0"/>
                        <a:t> servers/admin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7.1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96945" y="3420533"/>
            <a:ext cx="2353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Source: James Hamilton's Keynote, LADIS 2008</a:t>
            </a:r>
            <a:endParaRPr lang="en-US" sz="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History: Incentives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7349"/>
            <a:ext cx="7772400" cy="4583517"/>
          </a:xfrm>
        </p:spPr>
        <p:txBody>
          <a:bodyPr/>
          <a:lstStyle/>
          <a:p>
            <a:r>
              <a:rPr lang="en-US" smtClean="0"/>
              <a:t>Idea: Use your existing data center to provide cloud services</a:t>
            </a:r>
          </a:p>
          <a:p>
            <a:r>
              <a:rPr lang="en-US" smtClean="0"/>
              <a:t>Why is this a good idea?</a:t>
            </a:r>
            <a:endParaRPr lang="en-US" sz="1800" smtClean="0"/>
          </a:p>
          <a:p>
            <a:r>
              <a:rPr lang="en-US" smtClean="0"/>
              <a:t>Make a lot of money</a:t>
            </a:r>
          </a:p>
          <a:p>
            <a:pPr lvl="1"/>
            <a:r>
              <a:rPr lang="en-US" smtClean="0"/>
              <a:t>Price advantage of 3x-7x </a:t>
            </a:r>
            <a:r>
              <a:rPr lang="en-US" smtClean="0">
                <a:sym typeface="Symbol"/>
              </a:rPr>
              <a:t> Can offer services much cheapter than medium-size company and still make profit</a:t>
            </a:r>
          </a:p>
          <a:p>
            <a:r>
              <a:rPr lang="en-US" smtClean="0">
                <a:sym typeface="Symbol"/>
              </a:rPr>
              <a:t>Leverage existing investment</a:t>
            </a:r>
          </a:p>
          <a:p>
            <a:pPr lvl="1"/>
            <a:r>
              <a:rPr lang="en-US" smtClean="0">
                <a:sym typeface="Symbol"/>
              </a:rPr>
              <a:t>New revenue stream at low incremental cost (example: many Amazon AWS technologies were initially developed for Amazon's internal operations)</a:t>
            </a:r>
          </a:p>
          <a:p>
            <a:r>
              <a:rPr lang="en-US" smtClean="0">
                <a:sym typeface="Symbol"/>
              </a:rPr>
              <a:t>Defend a franchise</a:t>
            </a:r>
          </a:p>
          <a:p>
            <a:pPr lvl="1"/>
            <a:r>
              <a:rPr lang="en-US" smtClean="0">
                <a:sym typeface="Symbol"/>
              </a:rPr>
              <a:t>Example: Microsoft enterprise apps  Microsoft Azure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History: Incentives (continued)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78554"/>
            <a:ext cx="7772400" cy="4532312"/>
          </a:xfrm>
        </p:spPr>
        <p:txBody>
          <a:bodyPr/>
          <a:lstStyle/>
          <a:p>
            <a:r>
              <a:rPr lang="en-US" smtClean="0"/>
              <a:t>Attack an incumbent</a:t>
            </a:r>
          </a:p>
          <a:p>
            <a:pPr lvl="1"/>
            <a:r>
              <a:rPr lang="en-US" smtClean="0">
                <a:sym typeface="Symbol"/>
              </a:rPr>
              <a:t>Company with requisite datacenter may want to establish a 'beach head' before a '800 pound gorilla' emerges</a:t>
            </a:r>
            <a:br>
              <a:rPr lang="en-US" smtClean="0">
                <a:sym typeface="Symbol"/>
              </a:rPr>
            </a:br>
            <a:endParaRPr lang="en-US" smtClean="0">
              <a:sym typeface="Symbol"/>
            </a:endParaRPr>
          </a:p>
          <a:p>
            <a:r>
              <a:rPr lang="en-US" smtClean="0">
                <a:sym typeface="Symbol"/>
              </a:rPr>
              <a:t>Leverage existing customer relationships</a:t>
            </a:r>
          </a:p>
          <a:p>
            <a:pPr lvl="1"/>
            <a:r>
              <a:rPr lang="en-US" smtClean="0">
                <a:sym typeface="Symbol"/>
              </a:rPr>
              <a:t>IT service organizations like IBM Global Services have extensive customer relationships; provide anxiety-free migration path to existing customers</a:t>
            </a:r>
            <a:br>
              <a:rPr lang="en-US" smtClean="0">
                <a:sym typeface="Symbol"/>
              </a:rPr>
            </a:br>
            <a:endParaRPr lang="en-US" smtClean="0">
              <a:sym typeface="Symbol"/>
            </a:endParaRPr>
          </a:p>
          <a:p>
            <a:r>
              <a:rPr lang="en-US" smtClean="0">
                <a:sym typeface="Symbol"/>
              </a:rPr>
              <a:t>Become a platform</a:t>
            </a:r>
          </a:p>
          <a:p>
            <a:pPr lvl="1"/>
            <a:r>
              <a:rPr lang="en-US" smtClean="0">
                <a:sym typeface="Symbol"/>
              </a:rPr>
              <a:t>Example: Facebook's initiative to enable plug-in applications is a great fit for cloud computing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History: The pioneers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67543"/>
            <a:ext cx="7772400" cy="4623707"/>
          </a:xfrm>
        </p:spPr>
        <p:txBody>
          <a:bodyPr/>
          <a:lstStyle/>
          <a:p>
            <a:r>
              <a:rPr lang="en-US" smtClean="0"/>
              <a:t>Jul 2002: Amazon Web Services launched</a:t>
            </a:r>
          </a:p>
          <a:p>
            <a:pPr lvl="1"/>
            <a:r>
              <a:rPr lang="en-US" smtClean="0"/>
              <a:t>Third-party sites can search and display products from Amazon's web site, add items to Amazon shopping carts</a:t>
            </a:r>
          </a:p>
          <a:p>
            <a:pPr lvl="1"/>
            <a:r>
              <a:rPr lang="en-US" smtClean="0"/>
              <a:t>Available through XML and SOAP</a:t>
            </a:r>
          </a:p>
          <a:p>
            <a:r>
              <a:rPr lang="en-US" smtClean="0"/>
              <a:t>Mar 2006: Amazon S3 launched</a:t>
            </a:r>
          </a:p>
          <a:p>
            <a:pPr lvl="1"/>
            <a:r>
              <a:rPr lang="en-US" smtClean="0"/>
              <a:t>Innovative 'pay-per-use' pricing model, which is now the standard in cloud computing</a:t>
            </a:r>
          </a:p>
          <a:p>
            <a:pPr lvl="1"/>
            <a:r>
              <a:rPr lang="en-US" smtClean="0"/>
              <a:t>Cheaper than many small/medium storage solutions: $0.15/GB/month of storage, $0.20/GB/month for traffic</a:t>
            </a:r>
          </a:p>
          <a:p>
            <a:pPr lvl="1"/>
            <a:r>
              <a:rPr lang="en-US" smtClean="0"/>
              <a:t>Amazon no longer a pure retailer, entering technology space</a:t>
            </a:r>
          </a:p>
          <a:p>
            <a:r>
              <a:rPr lang="en-US" smtClean="0"/>
              <a:t>Aug 2006: EC2 launched</a:t>
            </a:r>
          </a:p>
          <a:p>
            <a:pPr lvl="1"/>
            <a:r>
              <a:rPr lang="en-US" smtClean="0"/>
              <a:t>Core computing infrastructure becomes available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History: Wide-spread adoption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8016240" cy="4532312"/>
          </a:xfrm>
        </p:spPr>
        <p:txBody>
          <a:bodyPr/>
          <a:lstStyle/>
          <a:p>
            <a:r>
              <a:rPr lang="en-US" dirty="0" smtClean="0"/>
              <a:t>Apr 2008: Google App Engine launched</a:t>
            </a:r>
          </a:p>
          <a:p>
            <a:pPr lvl="1"/>
            <a:r>
              <a:rPr lang="en-US" dirty="0" smtClean="0"/>
              <a:t>Same building blocks Google uses for its own applications: </a:t>
            </a:r>
            <a:r>
              <a:rPr lang="en-US" dirty="0" err="1" smtClean="0"/>
              <a:t>Bigtable</a:t>
            </a:r>
            <a:r>
              <a:rPr lang="en-US" dirty="0" smtClean="0"/>
              <a:t> and GFS for storage, automatic scaling and load balancing, ...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Nov 2009: Windows Azure Beta launched</a:t>
            </a:r>
          </a:p>
          <a:p>
            <a:pPr lvl="1"/>
            <a:r>
              <a:rPr lang="en-US" dirty="0" smtClean="0"/>
              <a:t>Becomes generally available in 21 countries in Feb 2010</a:t>
            </a:r>
          </a:p>
          <a:p>
            <a:pPr lvl="1"/>
            <a:r>
              <a:rPr lang="en-US" dirty="0" smtClean="0"/>
              <a:t>Microsoft’s online services are gradually transitioned to Azure</a:t>
            </a:r>
          </a:p>
          <a:p>
            <a:pPr lvl="1"/>
            <a:endParaRPr lang="en-US" dirty="0"/>
          </a:p>
          <a:p>
            <a:r>
              <a:rPr lang="en-US" dirty="0" smtClean="0"/>
              <a:t>Dec 2013: Google Compute Engine launches</a:t>
            </a:r>
          </a:p>
          <a:p>
            <a:pPr lvl="1"/>
            <a:r>
              <a:rPr lang="en-US" dirty="0" smtClean="0"/>
              <a:t>Provides lower level support vs. App Engine; full set of services</a:t>
            </a:r>
          </a:p>
          <a:p>
            <a:pPr lvl="1"/>
            <a:r>
              <a:rPr lang="en-US" dirty="0" smtClean="0"/>
              <a:t>Dramatically lower prices, quickly matched by AWS and Azure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cture">
  <a:themeElements>
    <a:clrScheme name="lectur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lectur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lectur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26802</TotalTime>
  <Words>2689</Words>
  <Application>Microsoft Macintosh PowerPoint</Application>
  <PresentationFormat>On-screen Show (4:3)</PresentationFormat>
  <Paragraphs>561</Paragraphs>
  <Slides>46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Courier New</vt:lpstr>
      <vt:lpstr>Symbol</vt:lpstr>
      <vt:lpstr>Tahoma</vt:lpstr>
      <vt:lpstr>Times New Roman</vt:lpstr>
      <vt:lpstr>Wingdings</vt:lpstr>
      <vt:lpstr>Arial</vt:lpstr>
      <vt:lpstr>lecture</vt:lpstr>
      <vt:lpstr>NETS 212: Scalable and Cloud Computing</vt:lpstr>
      <vt:lpstr>Announcements</vt:lpstr>
      <vt:lpstr>Plan for today</vt:lpstr>
      <vt:lpstr>History: The early days</vt:lpstr>
      <vt:lpstr>History: Becoming a cloud provider</vt:lpstr>
      <vt:lpstr>History: Incentives</vt:lpstr>
      <vt:lpstr>History: Incentives (continued)</vt:lpstr>
      <vt:lpstr>History: The pioneers</vt:lpstr>
      <vt:lpstr>History: Wide-spread adoption </vt:lpstr>
      <vt:lpstr>Plan for today</vt:lpstr>
      <vt:lpstr>Why Amazon AWS and not             ?</vt:lpstr>
      <vt:lpstr>What is Amazon AWS?</vt:lpstr>
      <vt:lpstr>Setting up an AWS account</vt:lpstr>
      <vt:lpstr>Signing up for AWS Educate</vt:lpstr>
      <vt:lpstr>AWS credentials</vt:lpstr>
      <vt:lpstr>The AWS management console</vt:lpstr>
      <vt:lpstr>REST and SOAP</vt:lpstr>
      <vt:lpstr>REST example</vt:lpstr>
      <vt:lpstr>For comparison: SOAP</vt:lpstr>
      <vt:lpstr>Plan for today</vt:lpstr>
      <vt:lpstr>What is Amazon EC2?</vt:lpstr>
      <vt:lpstr>Demo</vt:lpstr>
      <vt:lpstr>Oh no - where has my data gone?</vt:lpstr>
      <vt:lpstr>Amazon Machine Images</vt:lpstr>
      <vt:lpstr>Security Groups</vt:lpstr>
      <vt:lpstr>Regions and Availability Zones</vt:lpstr>
      <vt:lpstr>Network pricing</vt:lpstr>
      <vt:lpstr>Instance types</vt:lpstr>
      <vt:lpstr>Service Level Agreement</vt:lpstr>
      <vt:lpstr>Recap: EC2</vt:lpstr>
      <vt:lpstr>Plan for today</vt:lpstr>
      <vt:lpstr>What is Elastic Block Store (EBS)?</vt:lpstr>
      <vt:lpstr>Volumes</vt:lpstr>
      <vt:lpstr>EC2 instances with EBS roots</vt:lpstr>
      <vt:lpstr>Snapshots</vt:lpstr>
      <vt:lpstr>Pricing</vt:lpstr>
      <vt:lpstr>Creating an EBS volume</vt:lpstr>
      <vt:lpstr>Mounting an EBS volume</vt:lpstr>
      <vt:lpstr>Detaching an EBS volume</vt:lpstr>
      <vt:lpstr>Recap: Elastic Block Store (EBS)</vt:lpstr>
      <vt:lpstr>Plan for today</vt:lpstr>
      <vt:lpstr>AWS Import/Export</vt:lpstr>
      <vt:lpstr>Mechanical Turk (MTurk)</vt:lpstr>
      <vt:lpstr>CloudFront</vt:lpstr>
      <vt:lpstr>Plan for today</vt:lpstr>
      <vt:lpstr>Stay tuned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Microsoft Office User</cp:lastModifiedBy>
  <cp:revision>4016</cp:revision>
  <dcterms:created xsi:type="dcterms:W3CDTF">1999-05-23T11:18:07Z</dcterms:created>
  <dcterms:modified xsi:type="dcterms:W3CDTF">2016-09-16T00:40:09Z</dcterms:modified>
  <cp:category>Lecture</cp:category>
</cp:coreProperties>
</file>