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4">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025" autoAdjust="0"/>
    <p:restoredTop sz="94660"/>
  </p:normalViewPr>
  <p:slideViewPr>
    <p:cSldViewPr snapToGrid="0">
      <p:cViewPr varScale="1">
        <p:scale>
          <a:sx n="23" d="100"/>
          <a:sy n="23" d="100"/>
        </p:scale>
        <p:origin x="2150" y="62"/>
      </p:cViewPr>
      <p:guideLst>
        <p:guide orient="horz" pos="10944"/>
        <p:guide pos="12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686639"/>
            <a:ext cx="32644080" cy="1209717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8250326"/>
            <a:ext cx="28803600" cy="8389194"/>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68221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42791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849967"/>
            <a:ext cx="828103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849967"/>
            <a:ext cx="24363045"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14351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69965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662680"/>
            <a:ext cx="33124140" cy="1445386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3253287"/>
            <a:ext cx="33124140" cy="76009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447037-5B7C-4A80-B109-1C0710EF493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71422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447037-5B7C-4A80-B109-1C0710EF493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58170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49974"/>
            <a:ext cx="3312414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517893"/>
            <a:ext cx="16247028"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692380"/>
            <a:ext cx="16247028"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517893"/>
            <a:ext cx="16327042"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692380"/>
            <a:ext cx="16327042"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447037-5B7C-4A80-B109-1C0710EF4934}" type="datetimeFigureOut">
              <a:rPr lang="en-US" smtClean="0"/>
              <a:pPr/>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77057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447037-5B7C-4A80-B109-1C0710EF4934}" type="datetimeFigureOut">
              <a:rPr lang="en-US" smtClean="0"/>
              <a:pPr/>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49954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47037-5B7C-4A80-B109-1C0710EF4934}" type="datetimeFigureOut">
              <a:rPr lang="en-US" smtClean="0"/>
              <a:pPr/>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0964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002961"/>
            <a:ext cx="19442430" cy="246930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43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002961"/>
            <a:ext cx="19442430" cy="246930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99383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849974"/>
            <a:ext cx="3312414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9249833"/>
            <a:ext cx="3312414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2205514"/>
            <a:ext cx="8641080" cy="1849967"/>
          </a:xfrm>
          <a:prstGeom prst="rect">
            <a:avLst/>
          </a:prstGeom>
        </p:spPr>
        <p:txBody>
          <a:bodyPr vert="horz" lIns="91440" tIns="45720" rIns="91440" bIns="45720" rtlCol="0" anchor="ctr"/>
          <a:lstStyle>
            <a:lvl1pPr algn="l">
              <a:defRPr sz="5040">
                <a:solidFill>
                  <a:schemeClr val="tx1">
                    <a:tint val="75000"/>
                  </a:schemeClr>
                </a:solidFill>
              </a:defRPr>
            </a:lvl1pPr>
          </a:lstStyle>
          <a:p>
            <a:fld id="{DF447037-5B7C-4A80-B109-1C0710EF4934}" type="datetimeFigureOut">
              <a:rPr lang="en-US" smtClean="0"/>
              <a:pPr/>
              <a:t>5/15/2023</a:t>
            </a:fld>
            <a:endParaRPr lang="en-US"/>
          </a:p>
        </p:txBody>
      </p:sp>
      <p:sp>
        <p:nvSpPr>
          <p:cNvPr id="5" name="Footer Placeholder 4"/>
          <p:cNvSpPr>
            <a:spLocks noGrp="1"/>
          </p:cNvSpPr>
          <p:nvPr>
            <p:ph type="ftr" sz="quarter" idx="3"/>
          </p:nvPr>
        </p:nvSpPr>
        <p:spPr>
          <a:xfrm>
            <a:off x="12721590" y="32205514"/>
            <a:ext cx="12961620" cy="1849967"/>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2205514"/>
            <a:ext cx="8641080" cy="1849967"/>
          </a:xfrm>
          <a:prstGeom prst="rect">
            <a:avLst/>
          </a:prstGeom>
        </p:spPr>
        <p:txBody>
          <a:bodyPr vert="horz" lIns="91440" tIns="45720" rIns="91440" bIns="45720" rtlCol="0" anchor="ctr"/>
          <a:lstStyle>
            <a:lvl1pPr algn="r">
              <a:defRPr sz="5040">
                <a:solidFill>
                  <a:schemeClr val="tx1">
                    <a:tint val="75000"/>
                  </a:schemeClr>
                </a:solidFill>
              </a:defRPr>
            </a:lvl1pPr>
          </a:lstStyle>
          <a:p>
            <a:fld id="{5C72F491-C769-4A15-B23F-2786C1D034BD}" type="slidenum">
              <a:rPr lang="en-US" smtClean="0"/>
              <a:pPr/>
              <a:t>‹#›</a:t>
            </a:fld>
            <a:endParaRPr lang="en-US"/>
          </a:p>
        </p:txBody>
      </p:sp>
    </p:spTree>
    <p:extLst>
      <p:ext uri="{BB962C8B-B14F-4D97-AF65-F5344CB8AC3E}">
        <p14:creationId xmlns:p14="http://schemas.microsoft.com/office/powerpoint/2010/main" val="1259739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89">
            <a:extLst>
              <a:ext uri="{FF2B5EF4-FFF2-40B4-BE49-F238E27FC236}">
                <a16:creationId xmlns:a16="http://schemas.microsoft.com/office/drawing/2014/main" id="{90582A3D-823C-4D46-A4E0-B59D30C13A72}"/>
              </a:ext>
            </a:extLst>
          </p:cNvPr>
          <p:cNvSpPr/>
          <p:nvPr/>
        </p:nvSpPr>
        <p:spPr>
          <a:xfrm>
            <a:off x="20040697" y="26014492"/>
            <a:ext cx="17615158" cy="4038713"/>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4" name="Rectangle 3"/>
          <p:cNvSpPr/>
          <p:nvPr/>
        </p:nvSpPr>
        <p:spPr>
          <a:xfrm>
            <a:off x="0" y="0"/>
            <a:ext cx="38404800" cy="404948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4006525"/>
            <a:ext cx="38404800" cy="391886"/>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flipV="1">
            <a:off x="0" y="34305766"/>
            <a:ext cx="38404800" cy="48715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4148110"/>
            <a:ext cx="38404800" cy="12011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89371" y="8882743"/>
            <a:ext cx="184731" cy="369332"/>
          </a:xfrm>
          <a:prstGeom prst="rect">
            <a:avLst/>
          </a:prstGeom>
          <a:noFill/>
        </p:spPr>
        <p:txBody>
          <a:bodyPr wrap="none" rtlCol="0">
            <a:spAutoFit/>
          </a:bodyPr>
          <a:lstStyle/>
          <a:p>
            <a:endParaRPr lang="en-US" dirty="0"/>
          </a:p>
        </p:txBody>
      </p:sp>
      <p:pic>
        <p:nvPicPr>
          <p:cNvPr id="11" name="Picture 4" descr="Image result for umkc logo&quot;"/>
          <p:cNvPicPr>
            <a:picLocks noChangeAspect="1" noChangeArrowheads="1"/>
          </p:cNvPicPr>
          <p:nvPr/>
        </p:nvPicPr>
        <p:blipFill>
          <a:blip r:embed="rId2" cstate="print"/>
          <a:srcRect/>
          <a:stretch>
            <a:fillRect/>
          </a:stretch>
        </p:blipFill>
        <p:spPr bwMode="auto">
          <a:xfrm>
            <a:off x="783772" y="658088"/>
            <a:ext cx="5140349" cy="2861971"/>
          </a:xfrm>
          <a:prstGeom prst="rect">
            <a:avLst/>
          </a:prstGeom>
          <a:noFill/>
        </p:spPr>
      </p:pic>
      <p:sp>
        <p:nvSpPr>
          <p:cNvPr id="18" name="TextBox 17"/>
          <p:cNvSpPr txBox="1"/>
          <p:nvPr/>
        </p:nvSpPr>
        <p:spPr>
          <a:xfrm>
            <a:off x="6873937" y="266091"/>
            <a:ext cx="27217323" cy="1569660"/>
          </a:xfrm>
          <a:prstGeom prst="rect">
            <a:avLst/>
          </a:prstGeom>
          <a:noFill/>
        </p:spPr>
        <p:txBody>
          <a:bodyPr wrap="none" rtlCol="0">
            <a:spAutoFit/>
          </a:bodyPr>
          <a:lstStyle/>
          <a:p>
            <a:r>
              <a:rPr lang="en-IN" sz="9600" b="1" dirty="0">
                <a:solidFill>
                  <a:srgbClr val="FFC000"/>
                </a:solidFill>
              </a:rPr>
              <a:t>Telemetry: Case study on operating vehicle remotely</a:t>
            </a:r>
          </a:p>
        </p:txBody>
      </p:sp>
      <p:sp>
        <p:nvSpPr>
          <p:cNvPr id="19" name="TextBox 18"/>
          <p:cNvSpPr txBox="1"/>
          <p:nvPr/>
        </p:nvSpPr>
        <p:spPr>
          <a:xfrm>
            <a:off x="14671867" y="3321208"/>
            <a:ext cx="12962138" cy="707886"/>
          </a:xfrm>
          <a:prstGeom prst="rect">
            <a:avLst/>
          </a:prstGeom>
          <a:noFill/>
        </p:spPr>
        <p:txBody>
          <a:bodyPr wrap="none" rtlCol="0">
            <a:spAutoFit/>
          </a:bodyPr>
          <a:lstStyle/>
          <a:p>
            <a:pPr algn="ctr"/>
            <a:r>
              <a:rPr lang="en-IN" sz="4000" b="1" dirty="0">
                <a:solidFill>
                  <a:schemeClr val="bg1"/>
                </a:solidFill>
              </a:rPr>
              <a:t>Advisor: Dr. </a:t>
            </a:r>
            <a:r>
              <a:rPr lang="en-IN" sz="4000" b="1" dirty="0" err="1">
                <a:solidFill>
                  <a:schemeClr val="bg1"/>
                </a:solidFill>
              </a:rPr>
              <a:t>Sejun</a:t>
            </a:r>
            <a:r>
              <a:rPr lang="en-IN" sz="4000" b="1" dirty="0">
                <a:solidFill>
                  <a:schemeClr val="bg1"/>
                </a:solidFill>
              </a:rPr>
              <a:t> Song, University of Missouri – Kansas City</a:t>
            </a:r>
          </a:p>
        </p:txBody>
      </p:sp>
      <p:sp>
        <p:nvSpPr>
          <p:cNvPr id="20" name="TextBox 19"/>
          <p:cNvSpPr txBox="1"/>
          <p:nvPr/>
        </p:nvSpPr>
        <p:spPr>
          <a:xfrm>
            <a:off x="9672645" y="1760074"/>
            <a:ext cx="22960581" cy="1569660"/>
          </a:xfrm>
          <a:prstGeom prst="rect">
            <a:avLst/>
          </a:prstGeom>
          <a:noFill/>
        </p:spPr>
        <p:txBody>
          <a:bodyPr wrap="none" rtlCol="0">
            <a:spAutoFit/>
          </a:bodyPr>
          <a:lstStyle/>
          <a:p>
            <a:pPr algn="ctr"/>
            <a:r>
              <a:rPr lang="en-IN" sz="4800" b="1" dirty="0">
                <a:solidFill>
                  <a:schemeClr val="bg1"/>
                </a:solidFill>
              </a:rPr>
              <a:t>Pavan Kumar </a:t>
            </a:r>
            <a:r>
              <a:rPr lang="en-IN" sz="4800" b="1" dirty="0" err="1">
                <a:solidFill>
                  <a:schemeClr val="bg1"/>
                </a:solidFill>
              </a:rPr>
              <a:t>Jonnadula</a:t>
            </a:r>
            <a:r>
              <a:rPr lang="en-IN" sz="4800" b="1" dirty="0">
                <a:solidFill>
                  <a:schemeClr val="bg1"/>
                </a:solidFill>
              </a:rPr>
              <a:t>, Vamsi </a:t>
            </a:r>
            <a:r>
              <a:rPr lang="en-IN" sz="4800" b="1" dirty="0" err="1">
                <a:solidFill>
                  <a:schemeClr val="bg1"/>
                </a:solidFill>
              </a:rPr>
              <a:t>Alapaty</a:t>
            </a:r>
            <a:r>
              <a:rPr lang="en-IN" sz="4800" b="1" dirty="0">
                <a:solidFill>
                  <a:schemeClr val="bg1"/>
                </a:solidFill>
              </a:rPr>
              <a:t>, Harish </a:t>
            </a:r>
            <a:r>
              <a:rPr lang="en-IN" sz="4800" b="1" dirty="0" err="1">
                <a:solidFill>
                  <a:schemeClr val="bg1"/>
                </a:solidFill>
              </a:rPr>
              <a:t>Jaladi</a:t>
            </a:r>
            <a:r>
              <a:rPr lang="en-IN" sz="4800" b="1" dirty="0">
                <a:solidFill>
                  <a:schemeClr val="bg1"/>
                </a:solidFill>
              </a:rPr>
              <a:t>, Naveen Krishnam, Ramya </a:t>
            </a:r>
            <a:r>
              <a:rPr lang="en-IN" sz="4800" b="1" dirty="0" err="1">
                <a:solidFill>
                  <a:schemeClr val="bg1"/>
                </a:solidFill>
              </a:rPr>
              <a:t>Deshetti</a:t>
            </a:r>
            <a:r>
              <a:rPr lang="en-IN" sz="4800" b="1" dirty="0">
                <a:solidFill>
                  <a:schemeClr val="bg1"/>
                </a:solidFill>
              </a:rPr>
              <a:t>,</a:t>
            </a:r>
          </a:p>
          <a:p>
            <a:pPr algn="ctr"/>
            <a:r>
              <a:rPr lang="en-IN" sz="4800" b="1" dirty="0">
                <a:solidFill>
                  <a:schemeClr val="bg1"/>
                </a:solidFill>
              </a:rPr>
              <a:t> </a:t>
            </a:r>
            <a:r>
              <a:rPr lang="en-IN" sz="4800" b="1" dirty="0" err="1">
                <a:solidFill>
                  <a:schemeClr val="bg1"/>
                </a:solidFill>
              </a:rPr>
              <a:t>Shajahan</a:t>
            </a:r>
            <a:r>
              <a:rPr lang="en-IN" sz="4800" b="1" dirty="0">
                <a:solidFill>
                  <a:schemeClr val="bg1"/>
                </a:solidFill>
              </a:rPr>
              <a:t> Mohammad, Raju </a:t>
            </a:r>
            <a:r>
              <a:rPr lang="en-IN" sz="4800" b="1" dirty="0" err="1">
                <a:solidFill>
                  <a:schemeClr val="bg1"/>
                </a:solidFill>
              </a:rPr>
              <a:t>Thada</a:t>
            </a:r>
            <a:r>
              <a:rPr lang="en-IN" sz="4800" b="1" dirty="0">
                <a:solidFill>
                  <a:schemeClr val="bg1"/>
                </a:solidFill>
              </a:rPr>
              <a:t>, </a:t>
            </a:r>
            <a:r>
              <a:rPr lang="en-IN" sz="4800" b="1" dirty="0" err="1">
                <a:solidFill>
                  <a:schemeClr val="bg1"/>
                </a:solidFill>
              </a:rPr>
              <a:t>Sarath</a:t>
            </a:r>
            <a:r>
              <a:rPr lang="en-IN" sz="4800" b="1" dirty="0">
                <a:solidFill>
                  <a:schemeClr val="bg1"/>
                </a:solidFill>
              </a:rPr>
              <a:t>  </a:t>
            </a:r>
            <a:r>
              <a:rPr lang="en-IN" sz="4800" b="1" dirty="0" err="1">
                <a:solidFill>
                  <a:schemeClr val="bg1"/>
                </a:solidFill>
              </a:rPr>
              <a:t>Boddu</a:t>
            </a:r>
            <a:endParaRPr lang="en-IN" sz="4800" b="1" dirty="0">
              <a:solidFill>
                <a:schemeClr val="bg1"/>
              </a:solidFill>
            </a:endParaRPr>
          </a:p>
        </p:txBody>
      </p:sp>
      <p:sp>
        <p:nvSpPr>
          <p:cNvPr id="21" name="Rounded Rectangle 20"/>
          <p:cNvSpPr/>
          <p:nvPr/>
        </p:nvSpPr>
        <p:spPr>
          <a:xfrm>
            <a:off x="783772" y="4903044"/>
            <a:ext cx="36782828" cy="2755039"/>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204856" y="4980229"/>
            <a:ext cx="30991629" cy="2554545"/>
          </a:xfrm>
          <a:prstGeom prst="rect">
            <a:avLst/>
          </a:prstGeom>
          <a:noFill/>
        </p:spPr>
        <p:txBody>
          <a:bodyPr wrap="square" rtlCol="0">
            <a:spAutoFit/>
          </a:bodyPr>
          <a:lstStyle/>
          <a:p>
            <a:pPr algn="just"/>
            <a:r>
              <a:rPr lang="en-US" sz="4000" dirty="0">
                <a:solidFill>
                  <a:schemeClr val="accent2">
                    <a:lumMod val="50000"/>
                  </a:schemeClr>
                </a:solidFill>
              </a:rPr>
              <a:t>In recent years, the automotive industry has witnessed a surge in the popularity of automated cars. There is a growing interest among individuals to incorporate electrified and automated vehicles into their daily routines. One of the primary motivations behind this trend is the potential reduction in the manual effort required to operate a vehicle. Consequently, this reduction in manual control holds the promise of minimizing accidents caused by human errors. To substantiate these claims, a comprehensive case study was conducted to assess the reliability of remote vehicle operation.</a:t>
            </a:r>
          </a:p>
        </p:txBody>
      </p:sp>
      <p:sp>
        <p:nvSpPr>
          <p:cNvPr id="29" name="TextBox 28"/>
          <p:cNvSpPr txBox="1"/>
          <p:nvPr/>
        </p:nvSpPr>
        <p:spPr>
          <a:xfrm>
            <a:off x="1368936" y="5842916"/>
            <a:ext cx="4151714" cy="923330"/>
          </a:xfrm>
          <a:prstGeom prst="rect">
            <a:avLst/>
          </a:prstGeom>
          <a:noFill/>
        </p:spPr>
        <p:txBody>
          <a:bodyPr wrap="none" rtlCol="0">
            <a:spAutoFit/>
          </a:bodyPr>
          <a:lstStyle/>
          <a:p>
            <a:r>
              <a:rPr lang="en-US" sz="5400" b="1" dirty="0">
                <a:solidFill>
                  <a:schemeClr val="accent1">
                    <a:lumMod val="75000"/>
                  </a:schemeClr>
                </a:solidFill>
              </a:rPr>
              <a:t>MOTIVATION:</a:t>
            </a:r>
          </a:p>
        </p:txBody>
      </p:sp>
      <p:sp>
        <p:nvSpPr>
          <p:cNvPr id="32" name="Rounded Rectangle 31"/>
          <p:cNvSpPr/>
          <p:nvPr/>
        </p:nvSpPr>
        <p:spPr>
          <a:xfrm>
            <a:off x="829056" y="8016392"/>
            <a:ext cx="18265358" cy="5884846"/>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521579" y="9263174"/>
            <a:ext cx="17025538" cy="4401205"/>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A case study was undertaken to examine the remote operation of a toy vehicle on a custom-designed race track. </a:t>
            </a:r>
          </a:p>
          <a:p>
            <a:pPr marL="571500" indent="-571500" algn="just">
              <a:buFont typeface="Wingdings" panose="05000000000000000000" pitchFamily="2" charset="2"/>
              <a:buChar char="Ø"/>
            </a:pPr>
            <a:r>
              <a:rPr lang="en-US" sz="4000" dirty="0">
                <a:solidFill>
                  <a:schemeClr val="accent2">
                    <a:lumMod val="50000"/>
                  </a:schemeClr>
                </a:solidFill>
              </a:rPr>
              <a:t>Two distinct driving modes were evaluated: </a:t>
            </a:r>
          </a:p>
          <a:p>
            <a:pPr marL="1028700" lvl="1" indent="-571500" algn="just">
              <a:buFont typeface="Arial" panose="020B0604020202020204" pitchFamily="34" charset="0"/>
              <a:buChar char="•"/>
            </a:pPr>
            <a:r>
              <a:rPr lang="en-US" sz="4000" dirty="0">
                <a:solidFill>
                  <a:schemeClr val="accent2">
                    <a:lumMod val="50000"/>
                  </a:schemeClr>
                </a:solidFill>
              </a:rPr>
              <a:t>One utilizing the remote control included with the vehicle, </a:t>
            </a:r>
          </a:p>
          <a:p>
            <a:pPr marL="1028700" lvl="1" indent="-571500" algn="just">
              <a:buFont typeface="Arial" panose="020B0604020202020204" pitchFamily="34" charset="0"/>
              <a:buChar char="•"/>
            </a:pPr>
            <a:r>
              <a:rPr lang="en-US" sz="4000" dirty="0">
                <a:solidFill>
                  <a:schemeClr val="accent2">
                    <a:lumMod val="50000"/>
                  </a:schemeClr>
                </a:solidFill>
              </a:rPr>
              <a:t>The other employing a mobile application that allowed users to drive the vehicle by viewing a live video feed transmitted from a camera mounted on the vehicle, providing a first-person perspective.</a:t>
            </a:r>
          </a:p>
        </p:txBody>
      </p:sp>
      <p:sp>
        <p:nvSpPr>
          <p:cNvPr id="38" name="Rounded Rectangle 37"/>
          <p:cNvSpPr/>
          <p:nvPr/>
        </p:nvSpPr>
        <p:spPr>
          <a:xfrm>
            <a:off x="771582" y="14733971"/>
            <a:ext cx="18162599" cy="7778086"/>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41" name="TextBox 40"/>
          <p:cNvSpPr txBox="1"/>
          <p:nvPr/>
        </p:nvSpPr>
        <p:spPr>
          <a:xfrm>
            <a:off x="1508180" y="16035344"/>
            <a:ext cx="17025538" cy="6247864"/>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Mode One:</a:t>
            </a:r>
          </a:p>
          <a:p>
            <a:pPr marL="1028700" lvl="1" indent="-571500" algn="just">
              <a:buFont typeface="Arial" panose="020B0604020202020204" pitchFamily="34" charset="0"/>
              <a:buChar char="•"/>
            </a:pPr>
            <a:r>
              <a:rPr lang="en-US" sz="4000" dirty="0">
                <a:solidFill>
                  <a:schemeClr val="accent2">
                    <a:lumMod val="50000"/>
                  </a:schemeClr>
                </a:solidFill>
              </a:rPr>
              <a:t>In this mode, users operate the vehicle using the provided remote control. </a:t>
            </a:r>
          </a:p>
          <a:p>
            <a:pPr marL="1028700" lvl="1" indent="-571500" algn="just">
              <a:buFont typeface="Arial" panose="020B0604020202020204" pitchFamily="34" charset="0"/>
              <a:buChar char="•"/>
            </a:pPr>
            <a:r>
              <a:rPr lang="en-US" sz="4000" dirty="0">
                <a:solidFill>
                  <a:schemeClr val="accent2">
                    <a:lumMod val="50000"/>
                  </a:schemeClr>
                </a:solidFill>
              </a:rPr>
              <a:t>The remote control and the vehicle communicate via radio signals, utilizing a frequency of 2.4GHz.</a:t>
            </a:r>
          </a:p>
          <a:p>
            <a:pPr marL="571500" indent="-571500" algn="just">
              <a:buFont typeface="Wingdings" panose="05000000000000000000" pitchFamily="2" charset="2"/>
              <a:buChar char="Ø"/>
            </a:pPr>
            <a:r>
              <a:rPr lang="en-US" sz="4000" dirty="0">
                <a:solidFill>
                  <a:schemeClr val="accent2">
                    <a:lumMod val="50000"/>
                  </a:schemeClr>
                </a:solidFill>
              </a:rPr>
              <a:t>Mode Two:</a:t>
            </a:r>
          </a:p>
          <a:p>
            <a:pPr marL="1028700" lvl="1" indent="-571500" algn="just">
              <a:buFont typeface="Arial" panose="020B0604020202020204" pitchFamily="34" charset="0"/>
              <a:buChar char="•"/>
            </a:pPr>
            <a:r>
              <a:rPr lang="en-US" sz="4000" dirty="0">
                <a:solidFill>
                  <a:schemeClr val="accent2">
                    <a:lumMod val="50000"/>
                  </a:schemeClr>
                </a:solidFill>
              </a:rPr>
              <a:t>In this mode, users operate the vehicle without direct visual contact. </a:t>
            </a:r>
          </a:p>
          <a:p>
            <a:pPr marL="1028700" lvl="1" indent="-571500" algn="just">
              <a:buFont typeface="Arial" panose="020B0604020202020204" pitchFamily="34" charset="0"/>
              <a:buChar char="•"/>
            </a:pPr>
            <a:r>
              <a:rPr lang="en-US" sz="4000" dirty="0">
                <a:solidFill>
                  <a:schemeClr val="accent2">
                    <a:lumMod val="50000"/>
                  </a:schemeClr>
                </a:solidFill>
              </a:rPr>
              <a:t>Instead, they rely solely on the live video feed transmitted from a camera positioned atop the vehicle. </a:t>
            </a:r>
          </a:p>
          <a:p>
            <a:pPr marL="1028700" lvl="1" indent="-571500" algn="just">
              <a:buFont typeface="Arial" panose="020B0604020202020204" pitchFamily="34" charset="0"/>
              <a:buChar char="•"/>
            </a:pPr>
            <a:r>
              <a:rPr lang="en-US" sz="4000" dirty="0">
                <a:solidFill>
                  <a:schemeClr val="accent2">
                    <a:lumMod val="50000"/>
                  </a:schemeClr>
                </a:solidFill>
              </a:rPr>
              <a:t>To control the vehicle, users utilize the </a:t>
            </a:r>
            <a:r>
              <a:rPr lang="en-US" sz="4000" dirty="0" err="1">
                <a:solidFill>
                  <a:schemeClr val="accent2">
                    <a:lumMod val="50000"/>
                  </a:schemeClr>
                </a:solidFill>
              </a:rPr>
              <a:t>Heliway</a:t>
            </a:r>
            <a:r>
              <a:rPr lang="en-US" sz="4000" dirty="0">
                <a:solidFill>
                  <a:schemeClr val="accent2">
                    <a:lumMod val="50000"/>
                  </a:schemeClr>
                </a:solidFill>
              </a:rPr>
              <a:t> Racing mobile application, which is available for download from the app store.</a:t>
            </a:r>
          </a:p>
        </p:txBody>
      </p:sp>
      <p:sp>
        <p:nvSpPr>
          <p:cNvPr id="48" name="Rounded Rectangle 47"/>
          <p:cNvSpPr/>
          <p:nvPr/>
        </p:nvSpPr>
        <p:spPr>
          <a:xfrm>
            <a:off x="731651" y="23312300"/>
            <a:ext cx="18162599" cy="10350308"/>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50" name="TextBox 49"/>
          <p:cNvSpPr txBox="1"/>
          <p:nvPr/>
        </p:nvSpPr>
        <p:spPr>
          <a:xfrm>
            <a:off x="1823667" y="24431719"/>
            <a:ext cx="4555185" cy="3170099"/>
          </a:xfrm>
          <a:prstGeom prst="rect">
            <a:avLst/>
          </a:prstGeom>
          <a:noFill/>
        </p:spPr>
        <p:txBody>
          <a:bodyPr wrap="square" rtlCol="0">
            <a:spAutoFit/>
          </a:bodyPr>
          <a:lstStyle/>
          <a:p>
            <a:r>
              <a:rPr lang="en-US" sz="4000" b="1" dirty="0"/>
              <a:t>Track details:</a:t>
            </a:r>
          </a:p>
          <a:p>
            <a:r>
              <a:rPr lang="en-US" sz="4000" dirty="0"/>
              <a:t>Length: 42 feet</a:t>
            </a:r>
          </a:p>
          <a:p>
            <a:r>
              <a:rPr lang="en-US" sz="4000" dirty="0"/>
              <a:t>Loops: 5</a:t>
            </a:r>
          </a:p>
          <a:p>
            <a:r>
              <a:rPr lang="en-US" sz="4000" dirty="0"/>
              <a:t>Width: 1.5 feet</a:t>
            </a:r>
          </a:p>
          <a:p>
            <a:r>
              <a:rPr lang="en-US" sz="4000" dirty="0"/>
              <a:t>Obstacles: 12</a:t>
            </a:r>
          </a:p>
        </p:txBody>
      </p:sp>
      <p:sp>
        <p:nvSpPr>
          <p:cNvPr id="35" name="Rounded Rectangle 34"/>
          <p:cNvSpPr/>
          <p:nvPr/>
        </p:nvSpPr>
        <p:spPr>
          <a:xfrm>
            <a:off x="868679" y="804624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768534" y="14768953"/>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1430139" y="8103406"/>
            <a:ext cx="17025538" cy="923330"/>
          </a:xfrm>
          <a:prstGeom prst="rect">
            <a:avLst/>
          </a:prstGeom>
          <a:noFill/>
        </p:spPr>
        <p:txBody>
          <a:bodyPr wrap="square" rtlCol="0">
            <a:spAutoFit/>
          </a:bodyPr>
          <a:lstStyle/>
          <a:p>
            <a:pPr algn="ctr"/>
            <a:r>
              <a:rPr lang="en-US" sz="5400" b="1" dirty="0">
                <a:solidFill>
                  <a:schemeClr val="tx1">
                    <a:lumMod val="95000"/>
                    <a:lumOff val="5000"/>
                  </a:schemeClr>
                </a:solidFill>
              </a:rPr>
              <a:t>DESCRIPTION</a:t>
            </a:r>
          </a:p>
        </p:txBody>
      </p:sp>
      <p:sp>
        <p:nvSpPr>
          <p:cNvPr id="39" name="TextBox 38"/>
          <p:cNvSpPr txBox="1"/>
          <p:nvPr/>
        </p:nvSpPr>
        <p:spPr>
          <a:xfrm>
            <a:off x="1637599" y="14801181"/>
            <a:ext cx="16756450" cy="923330"/>
          </a:xfrm>
          <a:prstGeom prst="rect">
            <a:avLst/>
          </a:prstGeom>
          <a:noFill/>
        </p:spPr>
        <p:txBody>
          <a:bodyPr wrap="square" rtlCol="0">
            <a:spAutoFit/>
          </a:bodyPr>
          <a:lstStyle/>
          <a:p>
            <a:pPr algn="ctr"/>
            <a:r>
              <a:rPr lang="en-US" sz="5400" b="1" dirty="0">
                <a:solidFill>
                  <a:schemeClr val="tx1">
                    <a:lumMod val="95000"/>
                    <a:lumOff val="5000"/>
                  </a:schemeClr>
                </a:solidFill>
              </a:rPr>
              <a:t>MODES OF DRIVING</a:t>
            </a:r>
          </a:p>
        </p:txBody>
      </p:sp>
      <p:sp>
        <p:nvSpPr>
          <p:cNvPr id="62" name="Rounded Rectangle 61"/>
          <p:cNvSpPr/>
          <p:nvPr/>
        </p:nvSpPr>
        <p:spPr>
          <a:xfrm>
            <a:off x="778523" y="23334663"/>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p:cNvSpPr txBox="1"/>
          <p:nvPr/>
        </p:nvSpPr>
        <p:spPr>
          <a:xfrm>
            <a:off x="1636408" y="23316166"/>
            <a:ext cx="16756450" cy="923330"/>
          </a:xfrm>
          <a:prstGeom prst="rect">
            <a:avLst/>
          </a:prstGeom>
          <a:noFill/>
        </p:spPr>
        <p:txBody>
          <a:bodyPr wrap="square" rtlCol="0">
            <a:spAutoFit/>
          </a:bodyPr>
          <a:lstStyle/>
          <a:p>
            <a:pPr algn="ctr"/>
            <a:r>
              <a:rPr lang="en-US" sz="5400" b="1" dirty="0">
                <a:solidFill>
                  <a:schemeClr val="tx1">
                    <a:lumMod val="95000"/>
                    <a:lumOff val="5000"/>
                  </a:schemeClr>
                </a:solidFill>
              </a:rPr>
              <a:t>Hardware Requirements</a:t>
            </a:r>
          </a:p>
        </p:txBody>
      </p:sp>
      <p:sp>
        <p:nvSpPr>
          <p:cNvPr id="69" name="Rounded Rectangle 68"/>
          <p:cNvSpPr/>
          <p:nvPr/>
        </p:nvSpPr>
        <p:spPr>
          <a:xfrm>
            <a:off x="19941063" y="7854924"/>
            <a:ext cx="17659674" cy="10535358"/>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71" name="Rounded Rectangle 70"/>
          <p:cNvSpPr/>
          <p:nvPr/>
        </p:nvSpPr>
        <p:spPr>
          <a:xfrm>
            <a:off x="19985579" y="7876181"/>
            <a:ext cx="17554636"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p:cNvSpPr txBox="1"/>
          <p:nvPr/>
        </p:nvSpPr>
        <p:spPr>
          <a:xfrm>
            <a:off x="20375333" y="7910911"/>
            <a:ext cx="16756450" cy="923330"/>
          </a:xfrm>
          <a:prstGeom prst="rect">
            <a:avLst/>
          </a:prstGeom>
          <a:noFill/>
        </p:spPr>
        <p:txBody>
          <a:bodyPr wrap="square" rtlCol="0">
            <a:spAutoFit/>
          </a:bodyPr>
          <a:lstStyle/>
          <a:p>
            <a:pPr algn="ctr"/>
            <a:r>
              <a:rPr lang="en-US" sz="5400" b="1" dirty="0">
                <a:solidFill>
                  <a:schemeClr val="tx1">
                    <a:lumMod val="95000"/>
                    <a:lumOff val="5000"/>
                  </a:schemeClr>
                </a:solidFill>
              </a:rPr>
              <a:t>WORKING OF Telemetry</a:t>
            </a:r>
          </a:p>
        </p:txBody>
      </p:sp>
      <p:sp>
        <p:nvSpPr>
          <p:cNvPr id="85" name="Rounded Rectangle 84"/>
          <p:cNvSpPr/>
          <p:nvPr/>
        </p:nvSpPr>
        <p:spPr>
          <a:xfrm>
            <a:off x="788277" y="4918841"/>
            <a:ext cx="4855779" cy="2680138"/>
          </a:xfrm>
          <a:prstGeom prst="roundRect">
            <a:avLst>
              <a:gd name="adj" fmla="val 8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tx1">
                    <a:lumMod val="95000"/>
                    <a:lumOff val="5000"/>
                  </a:schemeClr>
                </a:solidFill>
              </a:rPr>
              <a:t>MOTIVATION</a:t>
            </a:r>
          </a:p>
        </p:txBody>
      </p:sp>
      <p:sp>
        <p:nvSpPr>
          <p:cNvPr id="88" name="TextBox 87"/>
          <p:cNvSpPr txBox="1"/>
          <p:nvPr/>
        </p:nvSpPr>
        <p:spPr>
          <a:xfrm>
            <a:off x="21879385" y="32746461"/>
            <a:ext cx="6378208" cy="923330"/>
          </a:xfrm>
          <a:prstGeom prst="rect">
            <a:avLst/>
          </a:prstGeom>
          <a:noFill/>
        </p:spPr>
        <p:txBody>
          <a:bodyPr wrap="square" rtlCol="0">
            <a:spAutoFit/>
          </a:bodyPr>
          <a:lstStyle/>
          <a:p>
            <a:pPr marL="571500" indent="-571500" algn="just"/>
            <a:r>
              <a:rPr lang="en-US" sz="5400" dirty="0">
                <a:solidFill>
                  <a:schemeClr val="accent2">
                    <a:lumMod val="50000"/>
                  </a:schemeClr>
                </a:solidFill>
              </a:rPr>
              <a:t>GitHub</a:t>
            </a:r>
          </a:p>
        </p:txBody>
      </p:sp>
      <p:pic>
        <p:nvPicPr>
          <p:cNvPr id="1031" name="Picture 7" descr="Image result for github logo&quot;"/>
          <p:cNvPicPr>
            <a:picLocks noChangeAspect="1" noChangeArrowheads="1"/>
          </p:cNvPicPr>
          <p:nvPr/>
        </p:nvPicPr>
        <p:blipFill>
          <a:blip r:embed="rId3" cstate="print"/>
          <a:srcRect/>
          <a:stretch>
            <a:fillRect/>
          </a:stretch>
        </p:blipFill>
        <p:spPr bwMode="auto">
          <a:xfrm>
            <a:off x="20065929" y="32517763"/>
            <a:ext cx="1646928" cy="1369009"/>
          </a:xfrm>
          <a:prstGeom prst="rect">
            <a:avLst/>
          </a:prstGeom>
          <a:noFill/>
        </p:spPr>
      </p:pic>
      <p:sp>
        <p:nvSpPr>
          <p:cNvPr id="1037" name="AutoShape 13"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9" name="AutoShape 15"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1" name="AutoShape 17"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43" name="Picture 19" descr="Image result for youtube logo&quot;"/>
          <p:cNvPicPr>
            <a:picLocks noChangeAspect="1" noChangeArrowheads="1"/>
          </p:cNvPicPr>
          <p:nvPr/>
        </p:nvPicPr>
        <p:blipFill>
          <a:blip r:embed="rId4" cstate="print"/>
          <a:srcRect/>
          <a:stretch>
            <a:fillRect/>
          </a:stretch>
        </p:blipFill>
        <p:spPr bwMode="auto">
          <a:xfrm flipV="1">
            <a:off x="28863285" y="32539408"/>
            <a:ext cx="2454442" cy="1309036"/>
          </a:xfrm>
          <a:prstGeom prst="rect">
            <a:avLst/>
          </a:prstGeom>
          <a:noFill/>
        </p:spPr>
      </p:pic>
      <p:sp>
        <p:nvSpPr>
          <p:cNvPr id="89" name="TextBox 88"/>
          <p:cNvSpPr txBox="1"/>
          <p:nvPr/>
        </p:nvSpPr>
        <p:spPr>
          <a:xfrm>
            <a:off x="31317727" y="32740602"/>
            <a:ext cx="5223046" cy="923330"/>
          </a:xfrm>
          <a:prstGeom prst="rect">
            <a:avLst/>
          </a:prstGeom>
          <a:noFill/>
        </p:spPr>
        <p:txBody>
          <a:bodyPr wrap="square" rtlCol="0">
            <a:spAutoFit/>
          </a:bodyPr>
          <a:lstStyle/>
          <a:p>
            <a:pPr marL="571500" indent="-571500" algn="just"/>
            <a:r>
              <a:rPr lang="en-US" sz="5400" dirty="0" err="1">
                <a:solidFill>
                  <a:schemeClr val="accent2">
                    <a:lumMod val="50000"/>
                  </a:schemeClr>
                </a:solidFill>
              </a:rPr>
              <a:t>Youtube</a:t>
            </a:r>
            <a:endParaRPr lang="en-US" sz="5400" dirty="0">
              <a:solidFill>
                <a:schemeClr val="accent2">
                  <a:lumMod val="50000"/>
                </a:schemeClr>
              </a:solidFill>
            </a:endParaRPr>
          </a:p>
        </p:txBody>
      </p:sp>
      <p:sp>
        <p:nvSpPr>
          <p:cNvPr id="90" name="Rounded Rectangle 89"/>
          <p:cNvSpPr/>
          <p:nvPr/>
        </p:nvSpPr>
        <p:spPr>
          <a:xfrm>
            <a:off x="20040697" y="26118059"/>
            <a:ext cx="17615158" cy="6150083"/>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91" name="Rounded Rectangle 90"/>
          <p:cNvSpPr/>
          <p:nvPr/>
        </p:nvSpPr>
        <p:spPr>
          <a:xfrm>
            <a:off x="20040697" y="26111354"/>
            <a:ext cx="17510384" cy="94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TextBox 91"/>
          <p:cNvSpPr txBox="1"/>
          <p:nvPr/>
        </p:nvSpPr>
        <p:spPr>
          <a:xfrm>
            <a:off x="20813322" y="26173674"/>
            <a:ext cx="16139104" cy="923330"/>
          </a:xfrm>
          <a:prstGeom prst="rect">
            <a:avLst/>
          </a:prstGeom>
          <a:noFill/>
        </p:spPr>
        <p:txBody>
          <a:bodyPr wrap="square" rtlCol="0">
            <a:spAutoFit/>
          </a:bodyPr>
          <a:lstStyle/>
          <a:p>
            <a:pPr algn="ctr"/>
            <a:r>
              <a:rPr lang="en-US" sz="5400" b="1" dirty="0">
                <a:solidFill>
                  <a:schemeClr val="tx1">
                    <a:lumMod val="95000"/>
                    <a:lumOff val="5000"/>
                  </a:schemeClr>
                </a:solidFill>
              </a:rPr>
              <a:t>CONCLUSION</a:t>
            </a:r>
          </a:p>
        </p:txBody>
      </p:sp>
      <p:sp>
        <p:nvSpPr>
          <p:cNvPr id="96" name="TextBox 95"/>
          <p:cNvSpPr txBox="1"/>
          <p:nvPr/>
        </p:nvSpPr>
        <p:spPr>
          <a:xfrm>
            <a:off x="20250537" y="27237589"/>
            <a:ext cx="16881246" cy="5016758"/>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Based on the findings of the case study, it was observed that users exhibited greater comfort and ease when driving the vehicles using the remote mode compared to the first-person view mode. </a:t>
            </a:r>
          </a:p>
          <a:p>
            <a:pPr marL="571500" indent="-571500" algn="just">
              <a:buFont typeface="Wingdings" panose="05000000000000000000" pitchFamily="2" charset="2"/>
              <a:buChar char="Ø"/>
            </a:pPr>
            <a:r>
              <a:rPr lang="en-US" sz="4000" dirty="0">
                <a:solidFill>
                  <a:schemeClr val="accent2">
                    <a:lumMod val="50000"/>
                  </a:schemeClr>
                </a:solidFill>
              </a:rPr>
              <a:t>This preference for the remote mode contributed to a reduction in manual effort required during vehicle operation. </a:t>
            </a:r>
          </a:p>
          <a:p>
            <a:pPr marL="571500" indent="-571500" algn="just">
              <a:buFont typeface="Wingdings" panose="05000000000000000000" pitchFamily="2" charset="2"/>
              <a:buChar char="Ø"/>
            </a:pPr>
            <a:r>
              <a:rPr lang="en-US" sz="4000" dirty="0">
                <a:solidFill>
                  <a:schemeClr val="accent2">
                    <a:lumMod val="50000"/>
                  </a:schemeClr>
                </a:solidFill>
              </a:rPr>
              <a:t>Consequently, this reduction in manual effort contributed to a decrease in the number of accidents while driving the vehicles, ultimately enhancing the overall driving experience.</a:t>
            </a:r>
          </a:p>
        </p:txBody>
      </p:sp>
      <p:sp>
        <p:nvSpPr>
          <p:cNvPr id="97" name="TextBox 96"/>
          <p:cNvSpPr txBox="1"/>
          <p:nvPr/>
        </p:nvSpPr>
        <p:spPr>
          <a:xfrm>
            <a:off x="20483548" y="8997997"/>
            <a:ext cx="16532729" cy="9325630"/>
          </a:xfrm>
          <a:prstGeom prst="rect">
            <a:avLst/>
          </a:prstGeom>
          <a:noFill/>
        </p:spPr>
        <p:txBody>
          <a:bodyPr wrap="square" rtlCol="0">
            <a:spAutoFit/>
          </a:bodyPr>
          <a:lstStyle/>
          <a:p>
            <a:pPr marL="742950" indent="-742950" algn="just">
              <a:buFont typeface="+mj-lt"/>
              <a:buAutoNum type="arabicPeriod"/>
            </a:pPr>
            <a:r>
              <a:rPr lang="en-US" sz="4000" dirty="0">
                <a:solidFill>
                  <a:schemeClr val="accent2">
                    <a:lumMod val="50000"/>
                  </a:schemeClr>
                </a:solidFill>
              </a:rPr>
              <a:t>A team of eight members was assembled to validate the driving accuracy in both modes. The accuracy assessment involved calculating the number of obstacles hit during vehicle operation.</a:t>
            </a:r>
          </a:p>
          <a:p>
            <a:pPr marL="742950" indent="-742950" algn="just">
              <a:buFont typeface="+mj-lt"/>
              <a:buAutoNum type="arabicPeriod"/>
            </a:pPr>
            <a:r>
              <a:rPr lang="en-US" sz="4000" dirty="0">
                <a:solidFill>
                  <a:schemeClr val="accent2">
                    <a:lumMod val="50000"/>
                  </a:schemeClr>
                </a:solidFill>
              </a:rPr>
              <a:t>In the first mode, where the vehicle is driven using the remote control with a 2.4GHz frequency signal, users benefited from a third-person view of the vehicle. This perspective enabled them to easily avoid obstacles, resulting in higher driving accuracy.</a:t>
            </a:r>
          </a:p>
          <a:p>
            <a:pPr marL="742950" indent="-742950" algn="just">
              <a:buFont typeface="+mj-lt"/>
              <a:buAutoNum type="arabicPeriod"/>
            </a:pPr>
            <a:r>
              <a:rPr lang="en-US" sz="4000" dirty="0">
                <a:solidFill>
                  <a:schemeClr val="accent2">
                    <a:lumMod val="50000"/>
                  </a:schemeClr>
                </a:solidFill>
              </a:rPr>
              <a:t>In the second mode, the vehicle was operated using the "</a:t>
            </a:r>
            <a:r>
              <a:rPr lang="en-US" sz="4000" dirty="0" err="1">
                <a:solidFill>
                  <a:schemeClr val="accent2">
                    <a:lumMod val="50000"/>
                  </a:schemeClr>
                </a:solidFill>
              </a:rPr>
              <a:t>Heliway</a:t>
            </a:r>
            <a:r>
              <a:rPr lang="en-US" sz="4000" dirty="0">
                <a:solidFill>
                  <a:schemeClr val="accent2">
                    <a:lumMod val="50000"/>
                  </a:schemeClr>
                </a:solidFill>
              </a:rPr>
              <a:t> Racing" mobile application. Users drove the vehicle by relying on the high-definition video transmitted from the camera mounted on top of the vehicle. Prior to the driving phase, users were familiarized with the track to minimize errors. It should be noted that most users were not accustomed to driving remote-controlled vehicles.</a:t>
            </a:r>
          </a:p>
          <a:p>
            <a:pPr marL="742950" indent="-742950" algn="just">
              <a:buFont typeface="+mj-lt"/>
              <a:buAutoNum type="arabicPeriod"/>
            </a:pPr>
            <a:r>
              <a:rPr lang="en-US" sz="4000" dirty="0">
                <a:solidFill>
                  <a:schemeClr val="accent2">
                    <a:lumMod val="50000"/>
                  </a:schemeClr>
                </a:solidFill>
              </a:rPr>
              <a:t>The participants then proceeded to drive the vehicle in both modes, and relevant metrics were recorded for analysis and evaluation.</a:t>
            </a:r>
          </a:p>
        </p:txBody>
      </p:sp>
      <p:sp>
        <p:nvSpPr>
          <p:cNvPr id="2" name="TextBox 1">
            <a:extLst>
              <a:ext uri="{FF2B5EF4-FFF2-40B4-BE49-F238E27FC236}">
                <a16:creationId xmlns:a16="http://schemas.microsoft.com/office/drawing/2014/main" id="{A7FC6645-CFF3-4446-15F5-74E10F2DBD7D}"/>
              </a:ext>
            </a:extLst>
          </p:cNvPr>
          <p:cNvSpPr txBox="1"/>
          <p:nvPr/>
        </p:nvSpPr>
        <p:spPr>
          <a:xfrm>
            <a:off x="9286589" y="24379311"/>
            <a:ext cx="8749862" cy="3785652"/>
          </a:xfrm>
          <a:prstGeom prst="rect">
            <a:avLst/>
          </a:prstGeom>
          <a:noFill/>
        </p:spPr>
        <p:txBody>
          <a:bodyPr wrap="square" rtlCol="0">
            <a:spAutoFit/>
          </a:bodyPr>
          <a:lstStyle/>
          <a:p>
            <a:r>
              <a:rPr lang="en-US" sz="4000" b="1" dirty="0"/>
              <a:t>Car details:</a:t>
            </a:r>
          </a:p>
          <a:p>
            <a:r>
              <a:rPr lang="en-US" sz="4000" dirty="0"/>
              <a:t>Name: Defender High Speed</a:t>
            </a:r>
          </a:p>
          <a:p>
            <a:r>
              <a:rPr lang="en-US" sz="4000" dirty="0"/>
              <a:t>Top speed: 20kmph / 12.5 mph</a:t>
            </a:r>
          </a:p>
          <a:p>
            <a:r>
              <a:rPr lang="en-US" sz="4000" dirty="0"/>
              <a:t>Length: 1 feet</a:t>
            </a:r>
          </a:p>
          <a:p>
            <a:r>
              <a:rPr lang="en-US" sz="4000" dirty="0"/>
              <a:t>Width: 0.8 feet</a:t>
            </a:r>
          </a:p>
          <a:p>
            <a:r>
              <a:rPr lang="en-US" sz="4000" dirty="0"/>
              <a:t>Control: Remote and Mobile operation</a:t>
            </a:r>
          </a:p>
        </p:txBody>
      </p:sp>
      <p:pic>
        <p:nvPicPr>
          <p:cNvPr id="9" name="Picture 8" descr="A picture containing graphics, font, design, typography&#10;&#10;Description automatically generated">
            <a:extLst>
              <a:ext uri="{FF2B5EF4-FFF2-40B4-BE49-F238E27FC236}">
                <a16:creationId xmlns:a16="http://schemas.microsoft.com/office/drawing/2014/main" id="{65E059A1-DF62-E0A4-B5D5-C554C26B89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8416" y="28642752"/>
            <a:ext cx="7343241" cy="3940822"/>
          </a:xfrm>
          <a:prstGeom prst="rect">
            <a:avLst/>
          </a:prstGeom>
        </p:spPr>
      </p:pic>
      <p:pic>
        <p:nvPicPr>
          <p:cNvPr id="12" name="Picture 11" descr="A picture containing text, wheel, tire, land vehicle&#10;&#10;Description automatically generated">
            <a:extLst>
              <a:ext uri="{FF2B5EF4-FFF2-40B4-BE49-F238E27FC236}">
                <a16:creationId xmlns:a16="http://schemas.microsoft.com/office/drawing/2014/main" id="{42AA1EA9-3B9B-78B7-4A39-FF867D3DFA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9155" y="28642752"/>
            <a:ext cx="7343241" cy="4472761"/>
          </a:xfrm>
          <a:prstGeom prst="rect">
            <a:avLst/>
          </a:prstGeom>
        </p:spPr>
      </p:pic>
      <p:sp>
        <p:nvSpPr>
          <p:cNvPr id="13" name="Rounded Rectangle 68">
            <a:extLst>
              <a:ext uri="{FF2B5EF4-FFF2-40B4-BE49-F238E27FC236}">
                <a16:creationId xmlns:a16="http://schemas.microsoft.com/office/drawing/2014/main" id="{AB4410E4-67A5-8923-B91D-D8FA53DE9DE8}"/>
              </a:ext>
            </a:extLst>
          </p:cNvPr>
          <p:cNvSpPr/>
          <p:nvPr/>
        </p:nvSpPr>
        <p:spPr>
          <a:xfrm>
            <a:off x="20048329" y="18701194"/>
            <a:ext cx="17659674" cy="7148822"/>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14" name="Rounded Rectangle 70">
            <a:extLst>
              <a:ext uri="{FF2B5EF4-FFF2-40B4-BE49-F238E27FC236}">
                <a16:creationId xmlns:a16="http://schemas.microsoft.com/office/drawing/2014/main" id="{1C32C025-E8A2-3562-AC77-2627533E7AF5}"/>
              </a:ext>
            </a:extLst>
          </p:cNvPr>
          <p:cNvSpPr/>
          <p:nvPr/>
        </p:nvSpPr>
        <p:spPr>
          <a:xfrm>
            <a:off x="20018571" y="18677858"/>
            <a:ext cx="17554636"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2C1CA399-5AAC-B37F-0930-E08F775A2276}"/>
              </a:ext>
            </a:extLst>
          </p:cNvPr>
          <p:cNvSpPr txBox="1"/>
          <p:nvPr/>
        </p:nvSpPr>
        <p:spPr>
          <a:xfrm>
            <a:off x="20482599" y="18757181"/>
            <a:ext cx="16756450" cy="923330"/>
          </a:xfrm>
          <a:prstGeom prst="rect">
            <a:avLst/>
          </a:prstGeom>
          <a:noFill/>
        </p:spPr>
        <p:txBody>
          <a:bodyPr wrap="square" rtlCol="0">
            <a:spAutoFit/>
          </a:bodyPr>
          <a:lstStyle/>
          <a:p>
            <a:pPr algn="ctr"/>
            <a:r>
              <a:rPr lang="en-US" sz="5400" b="1" dirty="0">
                <a:solidFill>
                  <a:schemeClr val="tx1">
                    <a:lumMod val="95000"/>
                    <a:lumOff val="5000"/>
                  </a:schemeClr>
                </a:solidFill>
              </a:rPr>
              <a:t>Future Works</a:t>
            </a:r>
          </a:p>
        </p:txBody>
      </p:sp>
      <p:sp>
        <p:nvSpPr>
          <p:cNvPr id="23" name="TextBox 22">
            <a:extLst>
              <a:ext uri="{FF2B5EF4-FFF2-40B4-BE49-F238E27FC236}">
                <a16:creationId xmlns:a16="http://schemas.microsoft.com/office/drawing/2014/main" id="{5F4F8F76-95BF-DAA6-C047-ED63A36F4220}"/>
              </a:ext>
            </a:extLst>
          </p:cNvPr>
          <p:cNvSpPr txBox="1"/>
          <p:nvPr/>
        </p:nvSpPr>
        <p:spPr>
          <a:xfrm>
            <a:off x="20461858" y="19970677"/>
            <a:ext cx="16532729" cy="5632311"/>
          </a:xfrm>
          <a:prstGeom prst="rect">
            <a:avLst/>
          </a:prstGeom>
          <a:noFill/>
        </p:spPr>
        <p:txBody>
          <a:bodyPr wrap="square" rtlCol="0">
            <a:spAutoFit/>
          </a:bodyPr>
          <a:lstStyle/>
          <a:p>
            <a:pPr marL="742950" indent="-742950" algn="just">
              <a:buFont typeface="+mj-lt"/>
              <a:buAutoNum type="arabicPeriod"/>
            </a:pPr>
            <a:r>
              <a:rPr lang="en-US" sz="4000" dirty="0">
                <a:solidFill>
                  <a:schemeClr val="accent2">
                    <a:lumMod val="50000"/>
                  </a:schemeClr>
                </a:solidFill>
              </a:rPr>
              <a:t>One limitation of both driving modes is the difficulty in controlling the vehicle's speed, resulting in reduced control and performance during operation. To overcome this, future vehicles should incorporate improved speed control mechanisms, enabling users to have finer adjustments and better handling capabilities for enhanced control.</a:t>
            </a:r>
          </a:p>
          <a:p>
            <a:pPr marL="742950" indent="-742950" algn="just">
              <a:buFont typeface="+mj-lt"/>
              <a:buAutoNum type="arabicPeriod"/>
            </a:pPr>
            <a:r>
              <a:rPr lang="en-US" sz="4000" dirty="0">
                <a:solidFill>
                  <a:schemeClr val="accent2">
                    <a:lumMod val="50000"/>
                  </a:schemeClr>
                </a:solidFill>
              </a:rPr>
              <a:t>Another limitation is the absence of obstacle avoidance systems, which affects driving performance and safety. To address this, vehicles should be equipped with technologies like sonar sensors, LIDARs, and image processing units to detect and avoid obstacles in real-time.</a:t>
            </a:r>
          </a:p>
        </p:txBody>
      </p:sp>
      <p:pic>
        <p:nvPicPr>
          <p:cNvPr id="51" name="Picture 50" descr="A qr code with blue and orange circles&#10;&#10;Description automatically generated with medium confidence">
            <a:extLst>
              <a:ext uri="{FF2B5EF4-FFF2-40B4-BE49-F238E27FC236}">
                <a16:creationId xmlns:a16="http://schemas.microsoft.com/office/drawing/2014/main" id="{076CDEDE-EDC7-80C3-A442-CFCCF351C0C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468853" y="32401346"/>
            <a:ext cx="1575825" cy="1575825"/>
          </a:xfrm>
          <a:prstGeom prst="rect">
            <a:avLst/>
          </a:prstGeom>
        </p:spPr>
      </p:pic>
      <p:pic>
        <p:nvPicPr>
          <p:cNvPr id="53" name="Picture 52" descr="A qr code with red and black circles&#10;&#10;Description automatically generated with medium confidence">
            <a:extLst>
              <a:ext uri="{FF2B5EF4-FFF2-40B4-BE49-F238E27FC236}">
                <a16:creationId xmlns:a16="http://schemas.microsoft.com/office/drawing/2014/main" id="{0C44D6F3-D379-3CA0-EC9C-33F6A99A343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284707" y="32401346"/>
            <a:ext cx="1575825" cy="1575825"/>
          </a:xfrm>
          <a:prstGeom prst="rect">
            <a:avLst/>
          </a:prstGeom>
        </p:spPr>
      </p:pic>
    </p:spTree>
    <p:extLst>
      <p:ext uri="{BB962C8B-B14F-4D97-AF65-F5344CB8AC3E}">
        <p14:creationId xmlns:p14="http://schemas.microsoft.com/office/powerpoint/2010/main" val="4249382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886</TotalTime>
  <Words>710</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 Johnson Hall</dc:creator>
  <cp:lastModifiedBy>JVS Pavan Kumar</cp:lastModifiedBy>
  <cp:revision>21</cp:revision>
  <dcterms:created xsi:type="dcterms:W3CDTF">2019-12-04T18:23:18Z</dcterms:created>
  <dcterms:modified xsi:type="dcterms:W3CDTF">2023-05-16T04:32:16Z</dcterms:modified>
</cp:coreProperties>
</file>