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6"/>
  </p:notesMasterIdLst>
  <p:sldIdLst>
    <p:sldId id="256" r:id="rId2"/>
    <p:sldId id="257" r:id="rId3"/>
    <p:sldId id="283" r:id="rId4"/>
    <p:sldId id="259" r:id="rId5"/>
    <p:sldId id="284" r:id="rId6"/>
    <p:sldId id="261" r:id="rId7"/>
    <p:sldId id="270" r:id="rId8"/>
    <p:sldId id="271" r:id="rId9"/>
    <p:sldId id="272" r:id="rId10"/>
    <p:sldId id="273" r:id="rId11"/>
    <p:sldId id="275" r:id="rId12"/>
    <p:sldId id="274" r:id="rId13"/>
    <p:sldId id="276" r:id="rId14"/>
    <p:sldId id="277" r:id="rId15"/>
    <p:sldId id="278" r:id="rId16"/>
    <p:sldId id="287" r:id="rId17"/>
    <p:sldId id="288" r:id="rId18"/>
    <p:sldId id="279" r:id="rId19"/>
    <p:sldId id="289" r:id="rId20"/>
    <p:sldId id="280" r:id="rId21"/>
    <p:sldId id="281" r:id="rId22"/>
    <p:sldId id="285" r:id="rId23"/>
    <p:sldId id="265"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87" d="100"/>
          <a:sy n="87" d="100"/>
        </p:scale>
        <p:origin x="38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DCC6A-4B86-4A12-A703-B065C065A317}" type="datetimeFigureOut">
              <a:rPr lang="pt-PT" smtClean="0"/>
              <a:t>15/10/2016</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0A1EE-AF8E-4E96-BE33-CD32D452BDC0}" type="slidenum">
              <a:rPr lang="pt-PT" smtClean="0"/>
              <a:t>‹nº›</a:t>
            </a:fld>
            <a:endParaRPr lang="pt-PT"/>
          </a:p>
        </p:txBody>
      </p:sp>
    </p:spTree>
    <p:extLst>
      <p:ext uri="{BB962C8B-B14F-4D97-AF65-F5344CB8AC3E}">
        <p14:creationId xmlns:p14="http://schemas.microsoft.com/office/powerpoint/2010/main" val="2196461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4</a:t>
            </a:fld>
            <a:endParaRPr lang="pt-PT"/>
          </a:p>
        </p:txBody>
      </p:sp>
    </p:spTree>
    <p:extLst>
      <p:ext uri="{BB962C8B-B14F-4D97-AF65-F5344CB8AC3E}">
        <p14:creationId xmlns:p14="http://schemas.microsoft.com/office/powerpoint/2010/main" val="343288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pt-PT" smtClean="0"/>
              <a:t>Clique para editar o estilo</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smtClean="0"/>
              <a:t>Clique para editar o estilo do subtítulo do Modelo Global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lvl1pPr>
              <a:defRPr>
                <a:solidFill>
                  <a:schemeClr val="tx1">
                    <a:lumMod val="50000"/>
                  </a:schemeClr>
                </a:solidFill>
              </a:defRPr>
            </a:lvl1pPr>
          </a:lstStyle>
          <a:p>
            <a:fld id="{9E016143-E03C-4CFD-AFDC-14E5BDEA754C}" type="datetimeFigureOut">
              <a:rPr lang="en-US" dirty="0"/>
              <a:t>10/15/2016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C033E54A-A8CA-48C1-9504-691B58049D29}" type="datetimeFigureOut">
              <a:rPr lang="en-US" dirty="0"/>
              <a:t>10/15/2016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B5F6C806-BBF7-471C-9527-881CE2266695}" type="datetimeFigureOut">
              <a:rPr lang="en-US" dirty="0"/>
              <a:t>10/15/2016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78C94063-DF36-4330-A365-08DA1FA5B7D6}" type="datetimeFigureOut">
              <a:rPr lang="en-US" dirty="0"/>
              <a:t>10/15/2016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pt-PT" smtClean="0"/>
              <a:t>Clique para editar o estilo</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Editar os estilos de texto do Modelo Global</a:t>
            </a:r>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908A7C6C-0F39-4D70-8E8D-FE5B9C95FA73}" type="datetimeFigureOut">
              <a:rPr lang="en-US" dirty="0"/>
              <a:t>10/15/2016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DFCFA4AC-08CC-42CE-BD01-C191750A04EC}" type="datetimeFigureOut">
              <a:rPr lang="en-US" dirty="0"/>
              <a:t>10/15/2016</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PT" smtClean="0"/>
              <a:t>Clique para editar o estilo</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pt-PT" smtClean="0"/>
              <a:t>Editar os estilos de texto do Modelo Global</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a:xfrm rot="16200000">
            <a:off x="10797542" y="998537"/>
            <a:ext cx="1904999" cy="365125"/>
          </a:xfrm>
          <a:prstGeom prst="rect">
            <a:avLst/>
          </a:prstGeom>
        </p:spPr>
        <p:txBody>
          <a:bodyPr/>
          <a:lstStyle/>
          <a:p>
            <a:fld id="{1BA7A723-92A7-435B-B681-F25B092FEFEB}" type="datetimeFigureOut">
              <a:rPr lang="en-US" dirty="0"/>
              <a:t>10/15/2016</a:t>
            </a:fld>
            <a:endParaRPr lang="en-US" dirty="0"/>
          </a:p>
        </p:txBody>
      </p:sp>
      <p:sp>
        <p:nvSpPr>
          <p:cNvPr id="8" name="Footer Placeholder 7"/>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a:xfrm rot="16200000">
            <a:off x="10797542" y="998537"/>
            <a:ext cx="1904999" cy="365125"/>
          </a:xfrm>
          <a:prstGeom prst="rect">
            <a:avLst/>
          </a:prstGeom>
        </p:spPr>
        <p:txBody>
          <a:bodyPr/>
          <a:lstStyle/>
          <a:p>
            <a:fld id="{4F170639-886C-4FCF-9EAB-ABB5DA3F3F4A}" type="datetimeFigureOut">
              <a:rPr lang="en-US" dirty="0"/>
              <a:t>10/15/2016</a:t>
            </a:fld>
            <a:endParaRPr lang="en-US" dirty="0"/>
          </a:p>
        </p:txBody>
      </p:sp>
      <p:sp>
        <p:nvSpPr>
          <p:cNvPr id="4" name="Footer Placeholder 3"/>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10797542" y="998537"/>
            <a:ext cx="1904999" cy="365125"/>
          </a:xfrm>
          <a:prstGeom prst="rect">
            <a:avLst/>
          </a:prstGeom>
        </p:spPr>
        <p:txBody>
          <a:bodyPr/>
          <a:lstStyle/>
          <a:p>
            <a:fld id="{22230651-31F4-45D2-98AE-A2108F41BC07}" type="datetimeFigureOut">
              <a:rPr lang="en-US" dirty="0"/>
              <a:t>10/15/2016</a:t>
            </a:fld>
            <a:endParaRPr lang="en-US" dirty="0"/>
          </a:p>
        </p:txBody>
      </p:sp>
      <p:sp>
        <p:nvSpPr>
          <p:cNvPr id="3" name="Footer Placeholder 2"/>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pt-PT" smtClean="0"/>
              <a:t>Clique para editar o estilo</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6F53789A-C914-4DB1-8815-80B5EC7335C5}" type="datetimeFigureOut">
              <a:rPr lang="en-US" dirty="0"/>
              <a:t>10/15/2016</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E6440AA-91A0-436F-8FDB-C0F939DCAE21}" type="datetimeFigureOut">
              <a:rPr lang="en-US" dirty="0"/>
              <a:t>10/15/2016</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pt-PT" smtClean="0"/>
              <a:t>Clique para editar o estilo</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43785" y="1261288"/>
            <a:ext cx="9418320" cy="2738010"/>
          </a:xfrm>
        </p:spPr>
        <p:txBody>
          <a:bodyPr>
            <a:normAutofit/>
          </a:bodyPr>
          <a:lstStyle/>
          <a:p>
            <a:pPr algn="ctr"/>
            <a:r>
              <a:rPr lang="en-US" sz="4800" b="1" dirty="0" smtClean="0">
                <a:latin typeface="Trebuchet MS" panose="020B0603020202020204" pitchFamily="34" charset="0"/>
              </a:rPr>
              <a:t>Comparison </a:t>
            </a:r>
            <a:r>
              <a:rPr lang="en-US" sz="4800" b="1" dirty="0">
                <a:latin typeface="Trebuchet MS" panose="020B0603020202020204" pitchFamily="34" charset="0"/>
              </a:rPr>
              <a:t>between the human reactions in a simulacrum and in a real fire </a:t>
            </a:r>
            <a:r>
              <a:rPr lang="en-US" sz="4800" b="1" dirty="0" smtClean="0">
                <a:latin typeface="Trebuchet MS" panose="020B0603020202020204" pitchFamily="34" charset="0"/>
              </a:rPr>
              <a:t>situation</a:t>
            </a:r>
            <a:endParaRPr lang="pt-PT" sz="4800" dirty="0">
              <a:latin typeface="Trebuchet MS" panose="020B0603020202020204" pitchFamily="34" charset="0"/>
            </a:endParaRPr>
          </a:p>
        </p:txBody>
      </p:sp>
      <p:sp>
        <p:nvSpPr>
          <p:cNvPr id="3" name="Subtítulo 2"/>
          <p:cNvSpPr>
            <a:spLocks noGrp="1"/>
          </p:cNvSpPr>
          <p:nvPr>
            <p:ph type="subTitle" idx="1"/>
          </p:nvPr>
        </p:nvSpPr>
        <p:spPr>
          <a:xfrm>
            <a:off x="1743785" y="4763530"/>
            <a:ext cx="9418320" cy="1691640"/>
          </a:xfrm>
        </p:spPr>
        <p:txBody>
          <a:bodyPr>
            <a:normAutofit/>
          </a:bodyPr>
          <a:lstStyle/>
          <a:p>
            <a:r>
              <a:rPr lang="pt-PT" dirty="0" smtClean="0">
                <a:latin typeface="Trebuchet MS" panose="020B0603020202020204" pitchFamily="34" charset="0"/>
              </a:rPr>
              <a:t>Elisabete </a:t>
            </a:r>
            <a:r>
              <a:rPr lang="pt-PT" dirty="0">
                <a:latin typeface="Trebuchet MS" panose="020B0603020202020204" pitchFamily="34" charset="0"/>
              </a:rPr>
              <a:t>Cordeiro / António Leça Coelho / Miguel C. S. </a:t>
            </a:r>
            <a:r>
              <a:rPr lang="pt-PT" dirty="0" smtClean="0">
                <a:latin typeface="Trebuchet MS" panose="020B0603020202020204" pitchFamily="34" charset="0"/>
              </a:rPr>
              <a:t>Nepomuceno</a:t>
            </a:r>
          </a:p>
          <a:p>
            <a:pPr algn="ctr"/>
            <a:r>
              <a:rPr lang="pt-PT" dirty="0">
                <a:latin typeface="Trebuchet MS" panose="020B0603020202020204" pitchFamily="34" charset="0"/>
              </a:rPr>
              <a:t>UBI / LNEC / </a:t>
            </a:r>
            <a:r>
              <a:rPr lang="pt-PT" dirty="0" smtClean="0">
                <a:latin typeface="Trebuchet MS" panose="020B0603020202020204" pitchFamily="34" charset="0"/>
              </a:rPr>
              <a:t>UBI</a:t>
            </a:r>
          </a:p>
          <a:p>
            <a:pPr algn="ctr"/>
            <a:r>
              <a:rPr lang="pt-PT" dirty="0">
                <a:latin typeface="Trebuchet MS" panose="020B0603020202020204" pitchFamily="34" charset="0"/>
              </a:rPr>
              <a:t>eccordeiro@gmail.com / alcoelho@lnec.pt / mcsn@ubi.pt</a:t>
            </a:r>
          </a:p>
        </p:txBody>
      </p:sp>
      <p:sp>
        <p:nvSpPr>
          <p:cNvPr id="4" name="Retângulo 3"/>
          <p:cNvSpPr/>
          <p:nvPr/>
        </p:nvSpPr>
        <p:spPr>
          <a:xfrm>
            <a:off x="428367" y="127724"/>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sp>
        <p:nvSpPr>
          <p:cNvPr id="5" name="Retângulo 4"/>
          <p:cNvSpPr/>
          <p:nvPr/>
        </p:nvSpPr>
        <p:spPr>
          <a:xfrm>
            <a:off x="8916730" y="127724"/>
            <a:ext cx="3229797" cy="369332"/>
          </a:xfrm>
          <a:prstGeom prst="rect">
            <a:avLst/>
          </a:prstGeom>
        </p:spPr>
        <p:txBody>
          <a:bodyPr wrap="square">
            <a:spAutoFit/>
          </a:bodyPr>
          <a:lstStyle/>
          <a:p>
            <a:pPr algn="ctr"/>
            <a:r>
              <a:rPr lang="en-US" dirty="0" smtClean="0">
                <a:latin typeface="Trebuchet MS" panose="020B0603020202020204" pitchFamily="34" charset="0"/>
              </a:rPr>
              <a:t>November 16 – November 18</a:t>
            </a:r>
          </a:p>
        </p:txBody>
      </p:sp>
      <p:pic>
        <p:nvPicPr>
          <p:cNvPr id="6" name="Imagem 5"/>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24632" y="5308528"/>
            <a:ext cx="581670" cy="1333499"/>
          </a:xfrm>
          <a:prstGeom prst="rect">
            <a:avLst/>
          </a:prstGeom>
        </p:spPr>
      </p:pic>
    </p:spTree>
    <p:extLst>
      <p:ext uri="{BB962C8B-B14F-4D97-AF65-F5344CB8AC3E}">
        <p14:creationId xmlns:p14="http://schemas.microsoft.com/office/powerpoint/2010/main" val="227915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2370" y="475637"/>
            <a:ext cx="11275601" cy="879671"/>
          </a:xfrm>
        </p:spPr>
        <p:txBody>
          <a:bodyPr>
            <a:noAutofit/>
          </a:bodyPr>
          <a:lstStyle/>
          <a:p>
            <a:pPr algn="just">
              <a:lnSpc>
                <a:spcPct val="150000"/>
              </a:lnSpc>
              <a:spcAft>
                <a:spcPts val="600"/>
              </a:spcAft>
            </a:pPr>
            <a:r>
              <a:rPr lang="en-US" sz="3200" b="1" dirty="0">
                <a:solidFill>
                  <a:srgbClr val="333333"/>
                </a:solidFill>
                <a:latin typeface="Trebuchet MS" panose="020B0603020202020204" pitchFamily="34" charset="0"/>
                <a:ea typeface="TrebuchetMS"/>
                <a:cs typeface="TrebuchetMS"/>
              </a:rPr>
              <a:t>TIME SPENT - BEFORE DECIDING TO LEAVE THE BUILDING</a:t>
            </a:r>
            <a:endParaRPr lang="pt-PT" sz="16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4" name="Imagem 3"/>
          <p:cNvPicPr>
            <a:picLocks noChangeAspect="1"/>
          </p:cNvPicPr>
          <p:nvPr/>
        </p:nvPicPr>
        <p:blipFill>
          <a:blip r:embed="rId3"/>
          <a:stretch>
            <a:fillRect/>
          </a:stretch>
        </p:blipFill>
        <p:spPr>
          <a:xfrm>
            <a:off x="1832365" y="2118840"/>
            <a:ext cx="8686507" cy="4251817"/>
          </a:xfrm>
          <a:prstGeom prst="rect">
            <a:avLst/>
          </a:prstGeom>
        </p:spPr>
      </p:pic>
      <p:sp>
        <p:nvSpPr>
          <p:cNvPr id="8" name="Seta para a direita 7"/>
          <p:cNvSpPr/>
          <p:nvPr/>
        </p:nvSpPr>
        <p:spPr>
          <a:xfrm rot="8710719">
            <a:off x="6061738" y="2834911"/>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Seta para a direita 8"/>
          <p:cNvSpPr/>
          <p:nvPr/>
        </p:nvSpPr>
        <p:spPr>
          <a:xfrm rot="8710719">
            <a:off x="3362887" y="2702711"/>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1268331" y="1239169"/>
            <a:ext cx="10475649"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t>
            </a:r>
            <a:r>
              <a:rPr lang="en-US" i="1" dirty="0">
                <a:latin typeface="Calibri" panose="020F0502020204030204" pitchFamily="34" charset="0"/>
                <a:ea typeface="Calibri" panose="020F0502020204030204" pitchFamily="34" charset="0"/>
                <a:cs typeface="Times New Roman" panose="02020603050405020304" pitchFamily="18" charset="0"/>
              </a:rPr>
              <a:t>How much time passed between the moment you became aware that something unusual was happening and the moment you decided to leave the building?”</a:t>
            </a:r>
            <a:endParaRPr lang="pt-PT" dirty="0"/>
          </a:p>
        </p:txBody>
      </p:sp>
    </p:spTree>
    <p:extLst>
      <p:ext uri="{BB962C8B-B14F-4D97-AF65-F5344CB8AC3E}">
        <p14:creationId xmlns:p14="http://schemas.microsoft.com/office/powerpoint/2010/main" val="414430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9"/>
                                          </p:stCondLst>
                                        </p:cTn>
                                        <p:tgtEl>
                                          <p:spTgt spid="8"/>
                                        </p:tgtEl>
                                        <p:attrNameLst>
                                          <p:attrName>style.visibility</p:attrName>
                                        </p:attrNameLst>
                                      </p:cBhvr>
                                      <p:to>
                                        <p:strVal val="visible"/>
                                      </p:to>
                                    </p:set>
                                  </p:childTnLst>
                                </p:cTn>
                              </p:par>
                            </p:childTnLst>
                          </p:cTn>
                        </p:par>
                        <p:par>
                          <p:cTn id="7" fill="hold">
                            <p:stCondLst>
                              <p:cond delay="260"/>
                            </p:stCondLst>
                            <p:childTnLst>
                              <p:par>
                                <p:cTn id="8" presetID="1" presetClass="entr" presetSubtype="0" fill="hold" grpId="0" nodeType="afterEffect">
                                  <p:stCondLst>
                                    <p:cond delay="250"/>
                                  </p:stCondLst>
                                  <p:childTnLst>
                                    <p:set>
                                      <p:cBhvr>
                                        <p:cTn id="9" dur="1" fill="hold">
                                          <p:stCondLst>
                                            <p:cond delay="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stretch>
            <a:fillRect/>
          </a:stretch>
        </p:blipFill>
        <p:spPr>
          <a:xfrm>
            <a:off x="1151331" y="2214142"/>
            <a:ext cx="9909257" cy="3498429"/>
          </a:xfrm>
          <a:prstGeom prst="rect">
            <a:avLst/>
          </a:prstGeom>
        </p:spPr>
      </p:pic>
      <p:sp>
        <p:nvSpPr>
          <p:cNvPr id="2" name="Título 1"/>
          <p:cNvSpPr>
            <a:spLocks noGrp="1"/>
          </p:cNvSpPr>
          <p:nvPr>
            <p:ph type="title"/>
          </p:nvPr>
        </p:nvSpPr>
        <p:spPr>
          <a:xfrm>
            <a:off x="916399" y="513293"/>
            <a:ext cx="11275601" cy="655592"/>
          </a:xfrm>
        </p:spPr>
        <p:txBody>
          <a:bodyPr>
            <a:noAutofit/>
          </a:bodyPr>
          <a:lstStyle/>
          <a:p>
            <a:r>
              <a:rPr lang="en-US" sz="3200" b="1" dirty="0">
                <a:solidFill>
                  <a:srgbClr val="333333"/>
                </a:solidFill>
                <a:latin typeface="Trebuchet MS" panose="020B0603020202020204" pitchFamily="34" charset="0"/>
                <a:ea typeface="TrebuchetMS"/>
                <a:cs typeface="TrebuchetMS"/>
              </a:rPr>
              <a:t>Reaction to alarm</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4" name="Retângulo 3"/>
          <p:cNvSpPr/>
          <p:nvPr/>
        </p:nvSpPr>
        <p:spPr>
          <a:xfrm>
            <a:off x="1151331" y="1206541"/>
            <a:ext cx="10549543" cy="369332"/>
          </a:xfrm>
          <a:prstGeom prst="rect">
            <a:avLst/>
          </a:prstGeom>
        </p:spPr>
        <p:txBody>
          <a:bodyPr wrap="square">
            <a:spAutoFit/>
          </a:bodyPr>
          <a:lstStyle/>
          <a:p>
            <a:r>
              <a:rPr lang="en-US" b="1" dirty="0"/>
              <a:t>“What did you do once you became aware that something unusual was happening?”</a:t>
            </a:r>
            <a:endParaRPr lang="pt-PT" dirty="0"/>
          </a:p>
        </p:txBody>
      </p:sp>
      <p:sp>
        <p:nvSpPr>
          <p:cNvPr id="7" name="Retângulo 6"/>
          <p:cNvSpPr/>
          <p:nvPr/>
        </p:nvSpPr>
        <p:spPr>
          <a:xfrm>
            <a:off x="1472241" y="3492347"/>
            <a:ext cx="1965022" cy="13255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7"/>
          <p:cNvSpPr/>
          <p:nvPr/>
        </p:nvSpPr>
        <p:spPr>
          <a:xfrm>
            <a:off x="3433962" y="3095740"/>
            <a:ext cx="1821084" cy="1722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p:cNvSpPr/>
          <p:nvPr/>
        </p:nvSpPr>
        <p:spPr>
          <a:xfrm>
            <a:off x="5398984" y="3007604"/>
            <a:ext cx="1937660" cy="1810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p:cNvSpPr/>
          <p:nvPr/>
        </p:nvSpPr>
        <p:spPr>
          <a:xfrm>
            <a:off x="7537677" y="2578039"/>
            <a:ext cx="1650390" cy="22398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Nota de aviso com seta para baixo 2"/>
          <p:cNvSpPr/>
          <p:nvPr/>
        </p:nvSpPr>
        <p:spPr>
          <a:xfrm>
            <a:off x="7426438" y="1784824"/>
            <a:ext cx="1872868" cy="79321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smtClean="0">
                <a:latin typeface="Trebuchet MS" panose="020B0603020202020204" pitchFamily="34" charset="0"/>
              </a:rPr>
              <a:t>Left</a:t>
            </a:r>
            <a:r>
              <a:rPr lang="pt-PT" dirty="0" smtClean="0">
                <a:latin typeface="Trebuchet MS" panose="020B0603020202020204" pitchFamily="34" charset="0"/>
              </a:rPr>
              <a:t> </a:t>
            </a:r>
            <a:r>
              <a:rPr lang="pt-PT" dirty="0" err="1" smtClean="0">
                <a:latin typeface="Trebuchet MS" panose="020B0603020202020204" pitchFamily="34" charset="0"/>
              </a:rPr>
              <a:t>the</a:t>
            </a:r>
            <a:r>
              <a:rPr lang="pt-PT" dirty="0" smtClean="0">
                <a:latin typeface="Trebuchet MS" panose="020B0603020202020204" pitchFamily="34" charset="0"/>
              </a:rPr>
              <a:t> </a:t>
            </a:r>
            <a:r>
              <a:rPr lang="pt-PT" dirty="0" err="1" smtClean="0">
                <a:latin typeface="Trebuchet MS" panose="020B0603020202020204" pitchFamily="34" charset="0"/>
              </a:rPr>
              <a:t>location</a:t>
            </a:r>
            <a:endParaRPr lang="pt-PT" dirty="0">
              <a:latin typeface="Trebuchet MS" panose="020B0603020202020204" pitchFamily="34" charset="0"/>
            </a:endParaRPr>
          </a:p>
        </p:txBody>
      </p:sp>
      <p:sp>
        <p:nvSpPr>
          <p:cNvPr id="12" name="Nota de aviso com seta para baixo 11"/>
          <p:cNvSpPr/>
          <p:nvPr/>
        </p:nvSpPr>
        <p:spPr>
          <a:xfrm>
            <a:off x="5431380" y="1540989"/>
            <a:ext cx="1872868" cy="1466615"/>
          </a:xfrm>
          <a:prstGeom prst="downArrowCallout">
            <a:avLst>
              <a:gd name="adj1" fmla="val 9977"/>
              <a:gd name="adj2" fmla="val 25000"/>
              <a:gd name="adj3" fmla="val 25000"/>
              <a:gd name="adj4" fmla="val 49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smtClean="0">
                <a:latin typeface="Trebuchet MS" panose="020B0603020202020204" pitchFamily="34" charset="0"/>
              </a:rPr>
              <a:t>Left</a:t>
            </a:r>
            <a:r>
              <a:rPr lang="pt-PT" dirty="0" smtClean="0">
                <a:latin typeface="Trebuchet MS" panose="020B0603020202020204" pitchFamily="34" charset="0"/>
              </a:rPr>
              <a:t> </a:t>
            </a:r>
            <a:r>
              <a:rPr lang="pt-PT" dirty="0" err="1" smtClean="0">
                <a:latin typeface="Trebuchet MS" panose="020B0603020202020204" pitchFamily="34" charset="0"/>
              </a:rPr>
              <a:t>the</a:t>
            </a:r>
            <a:r>
              <a:rPr lang="pt-PT" dirty="0" smtClean="0">
                <a:latin typeface="Trebuchet MS" panose="020B0603020202020204" pitchFamily="34" charset="0"/>
              </a:rPr>
              <a:t> </a:t>
            </a:r>
            <a:r>
              <a:rPr lang="pt-PT" dirty="0" err="1" smtClean="0">
                <a:latin typeface="Trebuchet MS" panose="020B0603020202020204" pitchFamily="34" charset="0"/>
              </a:rPr>
              <a:t>location</a:t>
            </a:r>
            <a:endParaRPr lang="pt-PT" dirty="0">
              <a:latin typeface="Trebuchet MS" panose="020B0603020202020204" pitchFamily="34" charset="0"/>
            </a:endParaRPr>
          </a:p>
        </p:txBody>
      </p:sp>
      <p:sp>
        <p:nvSpPr>
          <p:cNvPr id="13" name="Retângulo 12"/>
          <p:cNvSpPr/>
          <p:nvPr/>
        </p:nvSpPr>
        <p:spPr>
          <a:xfrm>
            <a:off x="9311754" y="2578038"/>
            <a:ext cx="1594945" cy="22398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tângulo 10"/>
          <p:cNvSpPr/>
          <p:nvPr/>
        </p:nvSpPr>
        <p:spPr>
          <a:xfrm>
            <a:off x="6279163" y="6009036"/>
            <a:ext cx="5585183" cy="369332"/>
          </a:xfrm>
          <a:prstGeom prst="rect">
            <a:avLst/>
          </a:prstGeom>
        </p:spPr>
        <p:txBody>
          <a:bodyPr wrap="none">
            <a:spAutoFit/>
          </a:bodyPr>
          <a:lstStyle/>
          <a:p>
            <a:r>
              <a:rPr lang="en-US" b="1" dirty="0"/>
              <a:t>“What is usually your reaction to the alarm?”</a:t>
            </a:r>
            <a:endParaRPr lang="pt-PT" b="1" dirty="0"/>
          </a:p>
        </p:txBody>
      </p:sp>
      <p:cxnSp>
        <p:nvCxnSpPr>
          <p:cNvPr id="15" name="Conexão reta unidirecional 14"/>
          <p:cNvCxnSpPr/>
          <p:nvPr/>
        </p:nvCxnSpPr>
        <p:spPr>
          <a:xfrm flipH="1" flipV="1">
            <a:off x="10109226" y="4817855"/>
            <a:ext cx="566119" cy="1258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Nota de aviso com seta para baixo 16"/>
          <p:cNvSpPr/>
          <p:nvPr/>
        </p:nvSpPr>
        <p:spPr>
          <a:xfrm>
            <a:off x="9455851" y="1705891"/>
            <a:ext cx="1872868" cy="761888"/>
          </a:xfrm>
          <a:prstGeom prst="downArrowCallout">
            <a:avLst>
              <a:gd name="adj1" fmla="val 25000"/>
              <a:gd name="adj2" fmla="val 22222"/>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smtClean="0">
                <a:latin typeface="Trebuchet MS" panose="020B0603020202020204" pitchFamily="34" charset="0"/>
              </a:rPr>
              <a:t>Find</a:t>
            </a:r>
            <a:r>
              <a:rPr lang="pt-PT" dirty="0" smtClean="0">
                <a:latin typeface="Trebuchet MS" panose="020B0603020202020204" pitchFamily="34" charset="0"/>
              </a:rPr>
              <a:t> out</a:t>
            </a:r>
            <a:endParaRPr lang="pt-PT" dirty="0">
              <a:latin typeface="Trebuchet MS" panose="020B0603020202020204" pitchFamily="34" charset="0"/>
            </a:endParaRPr>
          </a:p>
        </p:txBody>
      </p:sp>
    </p:spTree>
    <p:extLst>
      <p:ext uri="{BB962C8B-B14F-4D97-AF65-F5344CB8AC3E}">
        <p14:creationId xmlns:p14="http://schemas.microsoft.com/office/powerpoint/2010/main" val="103811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9"/>
                                          </p:stCondLst>
                                        </p:cTn>
                                        <p:tgtEl>
                                          <p:spTgt spid="7"/>
                                        </p:tgtEl>
                                        <p:attrNameLst>
                                          <p:attrName>style.visibility</p:attrName>
                                        </p:attrNameLst>
                                      </p:cBhvr>
                                      <p:to>
                                        <p:strVal val="visible"/>
                                      </p:to>
                                    </p:set>
                                  </p:childTnLst>
                                </p:cTn>
                              </p:par>
                            </p:childTnLst>
                          </p:cTn>
                        </p:par>
                        <p:par>
                          <p:cTn id="7" fill="hold">
                            <p:stCondLst>
                              <p:cond delay="260"/>
                            </p:stCondLst>
                            <p:childTnLst>
                              <p:par>
                                <p:cTn id="8" presetID="1" presetClass="entr" presetSubtype="0" fill="hold" grpId="0" nodeType="afterEffect">
                                  <p:stCondLst>
                                    <p:cond delay="250"/>
                                  </p:stCondLst>
                                  <p:childTnLst>
                                    <p:set>
                                      <p:cBhvr>
                                        <p:cTn id="9" dur="1" fill="hold">
                                          <p:stCondLst>
                                            <p:cond delay="9"/>
                                          </p:stCondLst>
                                        </p:cTn>
                                        <p:tgtEl>
                                          <p:spTgt spid="8"/>
                                        </p:tgtEl>
                                        <p:attrNameLst>
                                          <p:attrName>style.visibility</p:attrName>
                                        </p:attrNameLst>
                                      </p:cBhvr>
                                      <p:to>
                                        <p:strVal val="visible"/>
                                      </p:to>
                                    </p:set>
                                  </p:childTnLst>
                                </p:cTn>
                              </p:par>
                            </p:childTnLst>
                          </p:cTn>
                        </p:par>
                        <p:par>
                          <p:cTn id="10" fill="hold">
                            <p:stCondLst>
                              <p:cond delay="520"/>
                            </p:stCondLst>
                            <p:childTnLst>
                              <p:par>
                                <p:cTn id="11" presetID="1" presetClass="entr" presetSubtype="0" fill="hold" grpId="0" nodeType="afterEffect">
                                  <p:stCondLst>
                                    <p:cond delay="250"/>
                                  </p:stCondLst>
                                  <p:childTnLst>
                                    <p:set>
                                      <p:cBhvr>
                                        <p:cTn id="12" dur="1" fill="hold">
                                          <p:stCondLst>
                                            <p:cond delay="9"/>
                                          </p:stCondLst>
                                        </p:cTn>
                                        <p:tgtEl>
                                          <p:spTgt spid="9"/>
                                        </p:tgtEl>
                                        <p:attrNameLst>
                                          <p:attrName>style.visibility</p:attrName>
                                        </p:attrNameLst>
                                      </p:cBhvr>
                                      <p:to>
                                        <p:strVal val="visible"/>
                                      </p:to>
                                    </p:set>
                                  </p:childTnLst>
                                </p:cTn>
                              </p:par>
                            </p:childTnLst>
                          </p:cTn>
                        </p:par>
                        <p:par>
                          <p:cTn id="13" fill="hold">
                            <p:stCondLst>
                              <p:cond delay="780"/>
                            </p:stCondLst>
                            <p:childTnLst>
                              <p:par>
                                <p:cTn id="14" presetID="1" presetClass="entr" presetSubtype="0" fill="hold" grpId="0" nodeType="afterEffect">
                                  <p:stCondLst>
                                    <p:cond delay="250"/>
                                  </p:stCondLst>
                                  <p:childTnLst>
                                    <p:set>
                                      <p:cBhvr>
                                        <p:cTn id="15" dur="1" fill="hold">
                                          <p:stCondLst>
                                            <p:cond delay="9"/>
                                          </p:stCondLst>
                                        </p:cTn>
                                        <p:tgtEl>
                                          <p:spTgt spid="10"/>
                                        </p:tgtEl>
                                        <p:attrNameLst>
                                          <p:attrName>style.visibility</p:attrName>
                                        </p:attrNameLst>
                                      </p:cBhvr>
                                      <p:to>
                                        <p:strVal val="visible"/>
                                      </p:to>
                                    </p:set>
                                  </p:childTnLst>
                                </p:cTn>
                              </p:par>
                            </p:childTnLst>
                          </p:cTn>
                        </p:par>
                        <p:par>
                          <p:cTn id="16" fill="hold">
                            <p:stCondLst>
                              <p:cond delay="1040"/>
                            </p:stCondLst>
                            <p:childTnLst>
                              <p:par>
                                <p:cTn id="17" presetID="1" presetClass="entr" presetSubtype="0" fill="hold" grpId="0" nodeType="afterEffect">
                                  <p:stCondLst>
                                    <p:cond delay="250"/>
                                  </p:stCondLst>
                                  <p:childTnLst>
                                    <p:set>
                                      <p:cBhvr>
                                        <p:cTn id="18" dur="1" fill="hold">
                                          <p:stCondLst>
                                            <p:cond delay="9"/>
                                          </p:stCondLst>
                                        </p:cTn>
                                        <p:tgtEl>
                                          <p:spTgt spid="13"/>
                                        </p:tgtEl>
                                        <p:attrNameLst>
                                          <p:attrName>style.visibility</p:attrName>
                                        </p:attrNameLst>
                                      </p:cBhvr>
                                      <p:to>
                                        <p:strVal val="visible"/>
                                      </p:to>
                                    </p:set>
                                  </p:childTnLst>
                                </p:cTn>
                              </p:par>
                            </p:childTnLst>
                          </p:cTn>
                        </p:par>
                        <p:par>
                          <p:cTn id="19" fill="hold">
                            <p:stCondLst>
                              <p:cond delay="1300"/>
                            </p:stCondLst>
                            <p:childTnLst>
                              <p:par>
                                <p:cTn id="20" presetID="1" presetClass="entr" presetSubtype="0" fill="hold" grpId="0" nodeType="afterEffect">
                                  <p:stCondLst>
                                    <p:cond delay="250"/>
                                  </p:stCondLst>
                                  <p:childTnLst>
                                    <p:set>
                                      <p:cBhvr>
                                        <p:cTn id="21" dur="1" fill="hold">
                                          <p:stCondLst>
                                            <p:cond delay="9"/>
                                          </p:stCondLst>
                                        </p:cTn>
                                        <p:tgtEl>
                                          <p:spTgt spid="12"/>
                                        </p:tgtEl>
                                        <p:attrNameLst>
                                          <p:attrName>style.visibility</p:attrName>
                                        </p:attrNameLst>
                                      </p:cBhvr>
                                      <p:to>
                                        <p:strVal val="visible"/>
                                      </p:to>
                                    </p:set>
                                  </p:childTnLst>
                                </p:cTn>
                              </p:par>
                            </p:childTnLst>
                          </p:cTn>
                        </p:par>
                        <p:par>
                          <p:cTn id="22" fill="hold">
                            <p:stCondLst>
                              <p:cond delay="1560"/>
                            </p:stCondLst>
                            <p:childTnLst>
                              <p:par>
                                <p:cTn id="23" presetID="1" presetClass="entr" presetSubtype="0" fill="hold" grpId="0" nodeType="afterEffect">
                                  <p:stCondLst>
                                    <p:cond delay="250"/>
                                  </p:stCondLst>
                                  <p:childTnLst>
                                    <p:set>
                                      <p:cBhvr>
                                        <p:cTn id="24" dur="1" fill="hold">
                                          <p:stCondLst>
                                            <p:cond delay="9"/>
                                          </p:stCondLst>
                                        </p:cTn>
                                        <p:tgtEl>
                                          <p:spTgt spid="3"/>
                                        </p:tgtEl>
                                        <p:attrNameLst>
                                          <p:attrName>style.visibility</p:attrName>
                                        </p:attrNameLst>
                                      </p:cBhvr>
                                      <p:to>
                                        <p:strVal val="visible"/>
                                      </p:to>
                                    </p:set>
                                  </p:childTnLst>
                                </p:cTn>
                              </p:par>
                            </p:childTnLst>
                          </p:cTn>
                        </p:par>
                        <p:par>
                          <p:cTn id="25" fill="hold">
                            <p:stCondLst>
                              <p:cond delay="1820"/>
                            </p:stCondLst>
                            <p:childTnLst>
                              <p:par>
                                <p:cTn id="26" presetID="1" presetClass="entr" presetSubtype="0" fill="hold" grpId="0" nodeType="afterEffect">
                                  <p:stCondLst>
                                    <p:cond delay="250"/>
                                  </p:stCondLst>
                                  <p:childTnLst>
                                    <p:set>
                                      <p:cBhvr>
                                        <p:cTn id="27" dur="1" fill="hold">
                                          <p:stCondLst>
                                            <p:cond delay="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animBg="1"/>
      <p:bldP spid="12" grpId="0" animBg="1"/>
      <p:bldP spid="13"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1198" y="777966"/>
            <a:ext cx="11275601" cy="506003"/>
          </a:xfrm>
        </p:spPr>
        <p:txBody>
          <a:bodyPr>
            <a:noAutofit/>
          </a:bodyPr>
          <a:lstStyle/>
          <a:p>
            <a:r>
              <a:rPr lang="en-US" sz="3200" b="1" dirty="0">
                <a:solidFill>
                  <a:srgbClr val="333333"/>
                </a:solidFill>
                <a:latin typeface="Trebuchet MS" panose="020B0603020202020204" pitchFamily="34" charset="0"/>
                <a:ea typeface="TrebuchetMS"/>
                <a:cs typeface="TrebuchetMS"/>
              </a:rPr>
              <a:t>Assessment of the situation</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7" name="Imagem 6"/>
          <p:cNvPicPr>
            <a:picLocks noChangeAspect="1"/>
          </p:cNvPicPr>
          <p:nvPr/>
        </p:nvPicPr>
        <p:blipFill>
          <a:blip r:embed="rId3"/>
          <a:stretch>
            <a:fillRect/>
          </a:stretch>
        </p:blipFill>
        <p:spPr>
          <a:xfrm>
            <a:off x="2758589" y="2025298"/>
            <a:ext cx="7440873" cy="4267685"/>
          </a:xfrm>
          <a:prstGeom prst="rect">
            <a:avLst/>
          </a:prstGeom>
        </p:spPr>
      </p:pic>
      <p:sp>
        <p:nvSpPr>
          <p:cNvPr id="8" name="Retângulo 7"/>
          <p:cNvSpPr/>
          <p:nvPr/>
        </p:nvSpPr>
        <p:spPr>
          <a:xfrm>
            <a:off x="3470314" y="2833630"/>
            <a:ext cx="1795749" cy="299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p:cNvSpPr/>
          <p:nvPr/>
        </p:nvSpPr>
        <p:spPr>
          <a:xfrm>
            <a:off x="5363379" y="2833630"/>
            <a:ext cx="2436564" cy="299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p:cNvSpPr/>
          <p:nvPr/>
        </p:nvSpPr>
        <p:spPr>
          <a:xfrm>
            <a:off x="7860214" y="2833630"/>
            <a:ext cx="2110052" cy="299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3429851" y="1330710"/>
            <a:ext cx="6178294" cy="369332"/>
          </a:xfrm>
          <a:prstGeom prst="rect">
            <a:avLst/>
          </a:prstGeom>
        </p:spPr>
        <p:txBody>
          <a:bodyPr wrap="none">
            <a:spAutoFit/>
          </a:bodyPr>
          <a:lstStyle/>
          <a:p>
            <a:r>
              <a:rPr lang="en-US" b="1" dirty="0"/>
              <a:t>“How dangerous do you think the situation was?” </a:t>
            </a:r>
            <a:endParaRPr lang="pt-PT" b="1" dirty="0"/>
          </a:p>
        </p:txBody>
      </p:sp>
    </p:spTree>
    <p:extLst>
      <p:ext uri="{BB962C8B-B14F-4D97-AF65-F5344CB8AC3E}">
        <p14:creationId xmlns:p14="http://schemas.microsoft.com/office/powerpoint/2010/main" val="50743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5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25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25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3063" y="638978"/>
            <a:ext cx="11275601" cy="716330"/>
          </a:xfrm>
        </p:spPr>
        <p:txBody>
          <a:bodyPr>
            <a:noAutofit/>
          </a:bodyPr>
          <a:lstStyle/>
          <a:p>
            <a:r>
              <a:rPr lang="en-US" sz="3200" b="1" dirty="0">
                <a:solidFill>
                  <a:srgbClr val="333333"/>
                </a:solidFill>
                <a:latin typeface="Trebuchet MS" panose="020B0603020202020204" pitchFamily="34" charset="0"/>
                <a:ea typeface="TrebuchetMS"/>
                <a:cs typeface="TrebuchetMS"/>
              </a:rPr>
              <a:t>Receive indication by someone to abandon the building</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4" name="Imagem 3"/>
          <p:cNvPicPr>
            <a:picLocks noChangeAspect="1"/>
          </p:cNvPicPr>
          <p:nvPr/>
        </p:nvPicPr>
        <p:blipFill>
          <a:blip r:embed="rId3"/>
          <a:stretch>
            <a:fillRect/>
          </a:stretch>
        </p:blipFill>
        <p:spPr>
          <a:xfrm>
            <a:off x="3017190" y="1745837"/>
            <a:ext cx="6352527" cy="3818275"/>
          </a:xfrm>
          <a:prstGeom prst="rect">
            <a:avLst/>
          </a:prstGeom>
        </p:spPr>
      </p:pic>
      <p:sp>
        <p:nvSpPr>
          <p:cNvPr id="7" name="Retângulo 6"/>
          <p:cNvSpPr/>
          <p:nvPr/>
        </p:nvSpPr>
        <p:spPr>
          <a:xfrm>
            <a:off x="3580482" y="2897486"/>
            <a:ext cx="1410159" cy="2214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7"/>
          <p:cNvSpPr/>
          <p:nvPr/>
        </p:nvSpPr>
        <p:spPr>
          <a:xfrm>
            <a:off x="5064941" y="2897485"/>
            <a:ext cx="1313826" cy="2214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p:cNvSpPr/>
          <p:nvPr/>
        </p:nvSpPr>
        <p:spPr>
          <a:xfrm>
            <a:off x="6453067" y="2897485"/>
            <a:ext cx="1432191" cy="2214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p:cNvSpPr/>
          <p:nvPr/>
        </p:nvSpPr>
        <p:spPr>
          <a:xfrm>
            <a:off x="7922408" y="2897484"/>
            <a:ext cx="1410159" cy="2214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Nota de aviso com seta para cima 10"/>
          <p:cNvSpPr/>
          <p:nvPr/>
        </p:nvSpPr>
        <p:spPr>
          <a:xfrm>
            <a:off x="3171387" y="5207737"/>
            <a:ext cx="2022375" cy="1165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latin typeface="Trebuchet MS" panose="020B0603020202020204" pitchFamily="34" charset="0"/>
              </a:rPr>
              <a:t>No </a:t>
            </a:r>
            <a:r>
              <a:rPr lang="pt-PT" dirty="0" err="1" smtClean="0">
                <a:latin typeface="Trebuchet MS" panose="020B0603020202020204" pitchFamily="34" charset="0"/>
              </a:rPr>
              <a:t>Security</a:t>
            </a:r>
            <a:r>
              <a:rPr lang="pt-PT" dirty="0" smtClean="0">
                <a:latin typeface="Trebuchet MS" panose="020B0603020202020204" pitchFamily="34" charset="0"/>
              </a:rPr>
              <a:t> </a:t>
            </a:r>
            <a:r>
              <a:rPr lang="pt-PT" dirty="0">
                <a:latin typeface="Trebuchet MS" panose="020B0603020202020204" pitchFamily="34" charset="0"/>
              </a:rPr>
              <a:t>staff</a:t>
            </a:r>
          </a:p>
        </p:txBody>
      </p:sp>
      <p:sp>
        <p:nvSpPr>
          <p:cNvPr id="12" name="Nota de aviso com seta para cima 11"/>
          <p:cNvSpPr/>
          <p:nvPr/>
        </p:nvSpPr>
        <p:spPr>
          <a:xfrm>
            <a:off x="5367579" y="5391458"/>
            <a:ext cx="2022375" cy="1165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latin typeface="Trebuchet MS" panose="020B0603020202020204" pitchFamily="34" charset="0"/>
              </a:rPr>
              <a:t>Both </a:t>
            </a:r>
            <a:r>
              <a:rPr lang="pt-PT" dirty="0" err="1" smtClean="0">
                <a:latin typeface="Trebuchet MS" panose="020B0603020202020204" pitchFamily="34" charset="0"/>
              </a:rPr>
              <a:t>with</a:t>
            </a:r>
            <a:r>
              <a:rPr lang="pt-PT" dirty="0" smtClean="0">
                <a:latin typeface="Trebuchet MS" panose="020B0603020202020204" pitchFamily="34" charset="0"/>
              </a:rPr>
              <a:t> </a:t>
            </a:r>
            <a:r>
              <a:rPr lang="pt-PT" dirty="0" err="1" smtClean="0">
                <a:latin typeface="Trebuchet MS" panose="020B0603020202020204" pitchFamily="34" charset="0"/>
              </a:rPr>
              <a:t>Security</a:t>
            </a:r>
            <a:r>
              <a:rPr lang="pt-PT" dirty="0" smtClean="0">
                <a:latin typeface="Trebuchet MS" panose="020B0603020202020204" pitchFamily="34" charset="0"/>
              </a:rPr>
              <a:t> </a:t>
            </a:r>
            <a:r>
              <a:rPr lang="pt-PT" dirty="0">
                <a:latin typeface="Trebuchet MS" panose="020B0603020202020204" pitchFamily="34" charset="0"/>
              </a:rPr>
              <a:t>staff</a:t>
            </a:r>
          </a:p>
        </p:txBody>
      </p:sp>
      <p:sp>
        <p:nvSpPr>
          <p:cNvPr id="3" name="Nota de aviso com Linha 1 2"/>
          <p:cNvSpPr/>
          <p:nvPr/>
        </p:nvSpPr>
        <p:spPr>
          <a:xfrm>
            <a:off x="8001992" y="5686893"/>
            <a:ext cx="3025892" cy="685880"/>
          </a:xfrm>
          <a:prstGeom prst="borderCallout1">
            <a:avLst>
              <a:gd name="adj1" fmla="val 18750"/>
              <a:gd name="adj2" fmla="val -8333"/>
              <a:gd name="adj3" fmla="val -72217"/>
              <a:gd name="adj4" fmla="val -185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rebuchet MS" panose="020B0603020202020204" pitchFamily="34" charset="0"/>
              </a:rPr>
              <a:t>The </a:t>
            </a:r>
            <a:r>
              <a:rPr lang="en-US" dirty="0">
                <a:latin typeface="Trebuchet MS" panose="020B0603020202020204" pitchFamily="34" charset="0"/>
              </a:rPr>
              <a:t>message indicated to leave the building</a:t>
            </a:r>
            <a:endParaRPr lang="pt-PT" dirty="0">
              <a:latin typeface="Trebuchet MS" panose="020B0603020202020204" pitchFamily="34" charset="0"/>
            </a:endParaRPr>
          </a:p>
        </p:txBody>
      </p:sp>
      <p:sp>
        <p:nvSpPr>
          <p:cNvPr id="5" name="Retângulo 4"/>
          <p:cNvSpPr/>
          <p:nvPr/>
        </p:nvSpPr>
        <p:spPr>
          <a:xfrm>
            <a:off x="2194649" y="1338027"/>
            <a:ext cx="9392862" cy="369332"/>
          </a:xfrm>
          <a:prstGeom prst="rect">
            <a:avLst/>
          </a:prstGeom>
        </p:spPr>
        <p:txBody>
          <a:bodyPr wrap="square">
            <a:spAutoFit/>
          </a:bodyPr>
          <a:lstStyle/>
          <a:p>
            <a:r>
              <a:rPr lang="en-US" dirty="0"/>
              <a:t>“Did you decide to abandon the building because someone told you to?"</a:t>
            </a:r>
            <a:endParaRPr lang="pt-PT" dirty="0"/>
          </a:p>
        </p:txBody>
      </p:sp>
      <p:sp>
        <p:nvSpPr>
          <p:cNvPr id="14" name="Retângulo 13"/>
          <p:cNvSpPr/>
          <p:nvPr/>
        </p:nvSpPr>
        <p:spPr>
          <a:xfrm>
            <a:off x="9406867" y="3235461"/>
            <a:ext cx="2392198" cy="923330"/>
          </a:xfrm>
          <a:prstGeom prst="rect">
            <a:avLst/>
          </a:prstGeom>
        </p:spPr>
        <p:txBody>
          <a:bodyPr wrap="square">
            <a:spAutoFit/>
          </a:bodyP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“Would </a:t>
            </a:r>
            <a:r>
              <a:rPr lang="en-US" i="1" dirty="0">
                <a:latin typeface="Calibri" panose="020F0502020204030204" pitchFamily="34" charset="0"/>
                <a:ea typeface="Calibri" panose="020F0502020204030204" pitchFamily="34" charset="0"/>
                <a:cs typeface="Times New Roman" panose="02020603050405020304" pitchFamily="18" charset="0"/>
              </a:rPr>
              <a:t>you leave the building in case someone told you to?</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pt-PT" dirty="0"/>
          </a:p>
        </p:txBody>
      </p:sp>
    </p:spTree>
    <p:extLst>
      <p:ext uri="{BB962C8B-B14F-4D97-AF65-F5344CB8AC3E}">
        <p14:creationId xmlns:p14="http://schemas.microsoft.com/office/powerpoint/2010/main" val="125328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5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25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25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25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250"/>
                            </p:stCondLst>
                            <p:childTnLst>
                              <p:par>
                                <p:cTn id="20" presetID="10" presetClass="entr" presetSubtype="0" fill="hold" grpId="0" nodeType="afterEffect">
                                  <p:stCondLst>
                                    <p:cond delay="25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1750"/>
                            </p:stCondLst>
                            <p:childTnLst>
                              <p:par>
                                <p:cTn id="28" presetID="10" presetClass="entr" presetSubtype="0" fill="hold" grpId="0" nodeType="afterEffect">
                                  <p:stCondLst>
                                    <p:cond delay="25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1198" y="475637"/>
            <a:ext cx="11275601" cy="705619"/>
          </a:xfrm>
        </p:spPr>
        <p:txBody>
          <a:bodyPr>
            <a:noAutofit/>
          </a:bodyPr>
          <a:lstStyle/>
          <a:p>
            <a:r>
              <a:rPr lang="en-US" sz="3200" b="1" dirty="0">
                <a:solidFill>
                  <a:srgbClr val="333333"/>
                </a:solidFill>
                <a:latin typeface="Trebuchet MS" panose="020B0603020202020204" pitchFamily="34" charset="0"/>
                <a:ea typeface="TrebuchetMS"/>
                <a:cs typeface="TrebuchetMS"/>
              </a:rPr>
              <a:t>TAKE SOMETHING WITH YOU</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5" name="Imagem 4"/>
          <p:cNvPicPr>
            <a:picLocks noChangeAspect="1"/>
          </p:cNvPicPr>
          <p:nvPr/>
        </p:nvPicPr>
        <p:blipFill>
          <a:blip r:embed="rId3"/>
          <a:stretch>
            <a:fillRect/>
          </a:stretch>
        </p:blipFill>
        <p:spPr>
          <a:xfrm>
            <a:off x="1970587" y="1907926"/>
            <a:ext cx="7283581" cy="4377898"/>
          </a:xfrm>
          <a:prstGeom prst="rect">
            <a:avLst/>
          </a:prstGeom>
        </p:spPr>
      </p:pic>
      <p:sp>
        <p:nvSpPr>
          <p:cNvPr id="7" name="Retângulo 6"/>
          <p:cNvSpPr/>
          <p:nvPr/>
        </p:nvSpPr>
        <p:spPr>
          <a:xfrm>
            <a:off x="2774959" y="3045040"/>
            <a:ext cx="1410159" cy="26836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7"/>
          <p:cNvSpPr/>
          <p:nvPr/>
        </p:nvSpPr>
        <p:spPr>
          <a:xfrm>
            <a:off x="4284410" y="3045040"/>
            <a:ext cx="1521479" cy="26836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p:cNvSpPr/>
          <p:nvPr/>
        </p:nvSpPr>
        <p:spPr>
          <a:xfrm>
            <a:off x="5903889" y="3045039"/>
            <a:ext cx="1521479" cy="26836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p:cNvSpPr/>
          <p:nvPr/>
        </p:nvSpPr>
        <p:spPr>
          <a:xfrm>
            <a:off x="7524660" y="2613545"/>
            <a:ext cx="1432052" cy="3115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1109031" y="1289584"/>
            <a:ext cx="7352064" cy="369332"/>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t>
            </a:r>
            <a:r>
              <a:rPr lang="en-US" i="1" dirty="0">
                <a:latin typeface="Calibri" panose="020F0502020204030204" pitchFamily="34" charset="0"/>
                <a:ea typeface="Calibri" panose="020F0502020204030204" pitchFamily="34" charset="0"/>
                <a:cs typeface="Times New Roman" panose="02020603050405020304" pitchFamily="18" charset="0"/>
              </a:rPr>
              <a:t>When you decided to leave the building, did you take anything with you?"</a:t>
            </a:r>
            <a:endParaRPr lang="pt-PT" dirty="0"/>
          </a:p>
        </p:txBody>
      </p:sp>
      <p:sp>
        <p:nvSpPr>
          <p:cNvPr id="4" name="Retângulo 3"/>
          <p:cNvSpPr/>
          <p:nvPr/>
        </p:nvSpPr>
        <p:spPr>
          <a:xfrm>
            <a:off x="9352168" y="3496710"/>
            <a:ext cx="2357471" cy="1200329"/>
          </a:xfrm>
          <a:prstGeom prst="rect">
            <a:avLst/>
          </a:prstGeom>
        </p:spPr>
        <p:txBody>
          <a:bodyPr wrap="square">
            <a:spAutoFit/>
          </a:bodyP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a:t>
            </a:r>
            <a:r>
              <a:rPr lang="en-US" i="1" dirty="0">
                <a:latin typeface="Calibri" panose="020F0502020204030204" pitchFamily="34" charset="0"/>
                <a:ea typeface="Calibri" panose="020F0502020204030204" pitchFamily="34" charset="0"/>
                <a:cs typeface="Times New Roman" panose="02020603050405020304" pitchFamily="18" charset="0"/>
              </a:rPr>
              <a:t>Before leaving the building would you try to collect personal belongings</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pt-PT" dirty="0"/>
          </a:p>
        </p:txBody>
      </p:sp>
      <p:sp>
        <p:nvSpPr>
          <p:cNvPr id="12" name="Seta para a direita 11"/>
          <p:cNvSpPr/>
          <p:nvPr/>
        </p:nvSpPr>
        <p:spPr>
          <a:xfrm rot="7342937">
            <a:off x="8469215" y="2033123"/>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Seta para a direita 12"/>
          <p:cNvSpPr/>
          <p:nvPr/>
        </p:nvSpPr>
        <p:spPr>
          <a:xfrm rot="13559962">
            <a:off x="6263564" y="5530638"/>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Seta para a direita 14"/>
          <p:cNvSpPr/>
          <p:nvPr/>
        </p:nvSpPr>
        <p:spPr>
          <a:xfrm rot="3799213">
            <a:off x="2636045" y="2020458"/>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Seta para a direita 15"/>
          <p:cNvSpPr/>
          <p:nvPr/>
        </p:nvSpPr>
        <p:spPr>
          <a:xfrm rot="3799213">
            <a:off x="4352516" y="2615524"/>
            <a:ext cx="951770"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1319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250"/>
                                  </p:stCondLst>
                                  <p:childTnLst>
                                    <p:set>
                                      <p:cBhvr>
                                        <p:cTn id="15" dur="1" fill="hold">
                                          <p:stCondLst>
                                            <p:cond delay="0"/>
                                          </p:stCondLst>
                                        </p:cTn>
                                        <p:tgtEl>
                                          <p:spTgt spid="16"/>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grpId="0" nodeType="afterEffect">
                                  <p:stCondLst>
                                    <p:cond delay="250"/>
                                  </p:stCondLst>
                                  <p:childTnLst>
                                    <p:set>
                                      <p:cBhvr>
                                        <p:cTn id="21" dur="1" fill="hold">
                                          <p:stCondLst>
                                            <p:cond delay="0"/>
                                          </p:stCondLst>
                                        </p:cTn>
                                        <p:tgtEl>
                                          <p:spTgt spid="13"/>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25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1750"/>
                            </p:stCondLst>
                            <p:childTnLst>
                              <p:par>
                                <p:cTn id="26" presetID="1" presetClass="entr" presetSubtype="0" fill="hold" grpId="0" nodeType="afterEffect">
                                  <p:stCondLst>
                                    <p:cond delay="25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3548" y="514693"/>
            <a:ext cx="7778060" cy="655592"/>
          </a:xfrm>
        </p:spPr>
        <p:txBody>
          <a:bodyPr>
            <a:noAutofit/>
          </a:bodyPr>
          <a:lstStyle/>
          <a:p>
            <a:pPr lvl="1" algn="l" rtl="0">
              <a:lnSpc>
                <a:spcPct val="90000"/>
              </a:lnSpc>
              <a:spcBef>
                <a:spcPct val="0"/>
              </a:spcBef>
            </a:pPr>
            <a:r>
              <a:rPr lang="en-US" sz="3200" b="1" kern="1200" spc="-50" dirty="0">
                <a:solidFill>
                  <a:srgbClr val="333333"/>
                </a:solidFill>
                <a:latin typeface="Trebuchet MS" panose="020B0603020202020204" pitchFamily="34" charset="0"/>
                <a:ea typeface="TrebuchetMS"/>
                <a:cs typeface="TrebuchetMS"/>
              </a:rPr>
              <a:t>TASK</a:t>
            </a:r>
            <a:endParaRPr lang="pt-PT" sz="3200" b="1" kern="1200" spc="-50"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4" name="Imagem 3"/>
          <p:cNvPicPr>
            <a:picLocks noChangeAspect="1"/>
          </p:cNvPicPr>
          <p:nvPr/>
        </p:nvPicPr>
        <p:blipFill>
          <a:blip r:embed="rId3"/>
          <a:stretch>
            <a:fillRect/>
          </a:stretch>
        </p:blipFill>
        <p:spPr>
          <a:xfrm>
            <a:off x="3241367" y="1959966"/>
            <a:ext cx="6555261" cy="3940131"/>
          </a:xfrm>
          <a:prstGeom prst="rect">
            <a:avLst/>
          </a:prstGeom>
        </p:spPr>
      </p:pic>
      <p:sp>
        <p:nvSpPr>
          <p:cNvPr id="10" name="Seta para a direita 9"/>
          <p:cNvSpPr/>
          <p:nvPr/>
        </p:nvSpPr>
        <p:spPr>
          <a:xfrm rot="7342937">
            <a:off x="4463659" y="2249330"/>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direita 10"/>
          <p:cNvSpPr/>
          <p:nvPr/>
        </p:nvSpPr>
        <p:spPr>
          <a:xfrm rot="7342937">
            <a:off x="6103336" y="2655119"/>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Seta para a direita 11"/>
          <p:cNvSpPr/>
          <p:nvPr/>
        </p:nvSpPr>
        <p:spPr>
          <a:xfrm rot="7342937">
            <a:off x="7097666" y="2140170"/>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Seta para a direita 12"/>
          <p:cNvSpPr/>
          <p:nvPr/>
        </p:nvSpPr>
        <p:spPr>
          <a:xfrm rot="7342937">
            <a:off x="8679405" y="1700336"/>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945233" y="1059737"/>
            <a:ext cx="10495965"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t>
            </a:r>
            <a:r>
              <a:rPr lang="en-US" i="1" dirty="0">
                <a:latin typeface="Calibri" panose="020F0502020204030204" pitchFamily="34" charset="0"/>
                <a:ea typeface="Calibri" panose="020F0502020204030204" pitchFamily="34" charset="0"/>
                <a:cs typeface="Times New Roman" panose="02020603050405020304" pitchFamily="18" charset="0"/>
              </a:rPr>
              <a:t>Before deciding to abandon the building did you perform any of the following tasks (look for family members, warn others, contact the fire brigade, fight the fire, help others, pack your things)?</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pt-PT" dirty="0"/>
          </a:p>
        </p:txBody>
      </p:sp>
    </p:spTree>
    <p:extLst>
      <p:ext uri="{BB962C8B-B14F-4D97-AF65-F5344CB8AC3E}">
        <p14:creationId xmlns:p14="http://schemas.microsoft.com/office/powerpoint/2010/main" val="289827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25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962302" y="1849114"/>
            <a:ext cx="10461826" cy="3544241"/>
          </a:xfrm>
          <a:prstGeom prst="rect">
            <a:avLst/>
          </a:prstGeom>
        </p:spPr>
      </p:pic>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8" name="Seta para a direita 7"/>
          <p:cNvSpPr/>
          <p:nvPr/>
        </p:nvSpPr>
        <p:spPr>
          <a:xfrm rot="7342937">
            <a:off x="2106048" y="2266230"/>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Seta para a direita 8"/>
          <p:cNvSpPr/>
          <p:nvPr/>
        </p:nvSpPr>
        <p:spPr>
          <a:xfrm rot="7342937">
            <a:off x="6842026" y="2067278"/>
            <a:ext cx="118312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Seta para a direita 9"/>
          <p:cNvSpPr/>
          <p:nvPr/>
        </p:nvSpPr>
        <p:spPr>
          <a:xfrm rot="7342937">
            <a:off x="9680846" y="2067278"/>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direita 10"/>
          <p:cNvSpPr/>
          <p:nvPr/>
        </p:nvSpPr>
        <p:spPr>
          <a:xfrm rot="7342937">
            <a:off x="8250920" y="2459786"/>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3042771" y="3194892"/>
            <a:ext cx="2564815" cy="1403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Título 1"/>
          <p:cNvSpPr>
            <a:spLocks noGrp="1"/>
          </p:cNvSpPr>
          <p:nvPr>
            <p:ph type="title"/>
          </p:nvPr>
        </p:nvSpPr>
        <p:spPr>
          <a:xfrm>
            <a:off x="853548" y="514693"/>
            <a:ext cx="7778060" cy="655592"/>
          </a:xfrm>
        </p:spPr>
        <p:txBody>
          <a:bodyPr>
            <a:noAutofit/>
          </a:bodyPr>
          <a:lstStyle/>
          <a:p>
            <a:pPr lvl="1" algn="l" rtl="0">
              <a:lnSpc>
                <a:spcPct val="90000"/>
              </a:lnSpc>
              <a:spcBef>
                <a:spcPct val="0"/>
              </a:spcBef>
            </a:pPr>
            <a:r>
              <a:rPr lang="en-US" sz="3200" b="1" kern="1200" spc="-50" dirty="0">
                <a:solidFill>
                  <a:srgbClr val="333333"/>
                </a:solidFill>
                <a:latin typeface="Trebuchet MS" panose="020B0603020202020204" pitchFamily="34" charset="0"/>
                <a:ea typeface="TrebuchetMS"/>
                <a:cs typeface="TrebuchetMS"/>
              </a:rPr>
              <a:t>TASK</a:t>
            </a:r>
            <a:endParaRPr lang="pt-PT" sz="3200" b="1" kern="1200" spc="-50" dirty="0">
              <a:solidFill>
                <a:srgbClr val="333333"/>
              </a:solidFill>
              <a:latin typeface="Trebuchet MS" panose="020B0603020202020204" pitchFamily="34" charset="0"/>
              <a:ea typeface="TrebuchetMS"/>
              <a:cs typeface="TrebuchetMS"/>
            </a:endParaRPr>
          </a:p>
        </p:txBody>
      </p:sp>
      <p:sp>
        <p:nvSpPr>
          <p:cNvPr id="15" name="Retângulo 14"/>
          <p:cNvSpPr/>
          <p:nvPr/>
        </p:nvSpPr>
        <p:spPr>
          <a:xfrm>
            <a:off x="945233" y="1059737"/>
            <a:ext cx="10495965"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t>
            </a:r>
            <a:r>
              <a:rPr lang="en-US" i="1" dirty="0">
                <a:latin typeface="Calibri" panose="020F0502020204030204" pitchFamily="34" charset="0"/>
                <a:ea typeface="Calibri" panose="020F0502020204030204" pitchFamily="34" charset="0"/>
                <a:cs typeface="Times New Roman" panose="02020603050405020304" pitchFamily="18" charset="0"/>
              </a:rPr>
              <a:t>Before deciding to abandon the building did you perform any of the following tasks (look for family members, warn others, contact the fire brigade, fight the fire, help others, pack your things)?</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pt-PT" dirty="0"/>
          </a:p>
        </p:txBody>
      </p:sp>
    </p:spTree>
    <p:extLst>
      <p:ext uri="{BB962C8B-B14F-4D97-AF65-F5344CB8AC3E}">
        <p14:creationId xmlns:p14="http://schemas.microsoft.com/office/powerpoint/2010/main" val="278464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25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25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7521" y="290971"/>
            <a:ext cx="11169744" cy="879671"/>
          </a:xfrm>
        </p:spPr>
        <p:txBody>
          <a:bodyPr>
            <a:noAutofit/>
          </a:bodyPr>
          <a:lstStyle/>
          <a:p>
            <a:r>
              <a:rPr lang="en-US" sz="3200" b="1" dirty="0">
                <a:solidFill>
                  <a:srgbClr val="333333"/>
                </a:solidFill>
                <a:latin typeface="Trebuchet MS" panose="020B0603020202020204" pitchFamily="34" charset="0"/>
                <a:ea typeface="TrebuchetMS"/>
                <a:cs typeface="TrebuchetMS"/>
              </a:rPr>
              <a:t>WAY TO LEAVE THE BUILDING – NORMALLY USED</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8" name="Imagem 7"/>
          <p:cNvPicPr>
            <a:picLocks noChangeAspect="1"/>
          </p:cNvPicPr>
          <p:nvPr/>
        </p:nvPicPr>
        <p:blipFill>
          <a:blip r:embed="rId3"/>
          <a:stretch>
            <a:fillRect/>
          </a:stretch>
        </p:blipFill>
        <p:spPr>
          <a:xfrm>
            <a:off x="1808190" y="1768335"/>
            <a:ext cx="9408405" cy="3887202"/>
          </a:xfrm>
          <a:prstGeom prst="rect">
            <a:avLst/>
          </a:prstGeom>
        </p:spPr>
      </p:pic>
      <p:sp>
        <p:nvSpPr>
          <p:cNvPr id="10" name="Retângulo 9"/>
          <p:cNvSpPr/>
          <p:nvPr/>
        </p:nvSpPr>
        <p:spPr>
          <a:xfrm>
            <a:off x="2624130" y="2732183"/>
            <a:ext cx="1253807" cy="241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tângulo 10"/>
          <p:cNvSpPr/>
          <p:nvPr/>
        </p:nvSpPr>
        <p:spPr>
          <a:xfrm>
            <a:off x="5442612" y="2732183"/>
            <a:ext cx="1253807" cy="241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p:cNvSpPr/>
          <p:nvPr/>
        </p:nvSpPr>
        <p:spPr>
          <a:xfrm>
            <a:off x="4033371" y="2753468"/>
            <a:ext cx="1253807" cy="241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12"/>
          <p:cNvSpPr/>
          <p:nvPr/>
        </p:nvSpPr>
        <p:spPr>
          <a:xfrm>
            <a:off x="6748185" y="2533880"/>
            <a:ext cx="4257666" cy="2610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1267212" y="1170642"/>
            <a:ext cx="8039932" cy="369332"/>
          </a:xfrm>
          <a:prstGeom prst="rect">
            <a:avLst/>
          </a:prstGeom>
        </p:spPr>
        <p:txBody>
          <a:bodyPr wrap="square">
            <a:spAutoFit/>
          </a:bodyPr>
          <a:lstStyle/>
          <a:p>
            <a:r>
              <a:rPr lang="en-US" dirty="0"/>
              <a:t>“To leave the building did you use the way you normally use?”</a:t>
            </a:r>
            <a:endParaRPr lang="pt-PT" dirty="0"/>
          </a:p>
        </p:txBody>
      </p:sp>
      <p:sp>
        <p:nvSpPr>
          <p:cNvPr id="4" name="Retângulo 3"/>
          <p:cNvSpPr/>
          <p:nvPr/>
        </p:nvSpPr>
        <p:spPr>
          <a:xfrm>
            <a:off x="1808189" y="5774751"/>
            <a:ext cx="8029873" cy="369332"/>
          </a:xfrm>
          <a:prstGeom prst="rect">
            <a:avLst/>
          </a:prstGeom>
        </p:spPr>
        <p:txBody>
          <a:bodyPr wrap="square">
            <a:spAutoFit/>
          </a:bodyPr>
          <a:lstStyle/>
          <a:p>
            <a:r>
              <a:rPr lang="en-US" dirty="0" smtClean="0"/>
              <a:t>“If </a:t>
            </a:r>
            <a:r>
              <a:rPr lang="en-US" dirty="0"/>
              <a:t>you were in a building, which path would you use to exit the building</a:t>
            </a:r>
            <a:r>
              <a:rPr lang="en-US" dirty="0" smtClean="0"/>
              <a:t>?”</a:t>
            </a:r>
            <a:endParaRPr lang="pt-PT" dirty="0"/>
          </a:p>
        </p:txBody>
      </p:sp>
      <p:cxnSp>
        <p:nvCxnSpPr>
          <p:cNvPr id="14" name="Conexão reta unidirecional 13"/>
          <p:cNvCxnSpPr/>
          <p:nvPr/>
        </p:nvCxnSpPr>
        <p:spPr>
          <a:xfrm flipV="1">
            <a:off x="5287178" y="4858439"/>
            <a:ext cx="452610" cy="892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04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9"/>
                                          </p:stCondLst>
                                        </p:cTn>
                                        <p:tgtEl>
                                          <p:spTgt spid="10"/>
                                        </p:tgtEl>
                                        <p:attrNameLst>
                                          <p:attrName>style.visibility</p:attrName>
                                        </p:attrNameLst>
                                      </p:cBhvr>
                                      <p:to>
                                        <p:strVal val="visible"/>
                                      </p:to>
                                    </p:set>
                                  </p:childTnLst>
                                </p:cTn>
                              </p:par>
                            </p:childTnLst>
                          </p:cTn>
                        </p:par>
                        <p:par>
                          <p:cTn id="7" fill="hold">
                            <p:stCondLst>
                              <p:cond delay="260"/>
                            </p:stCondLst>
                            <p:childTnLst>
                              <p:par>
                                <p:cTn id="8" presetID="1" presetClass="entr" presetSubtype="0" fill="hold" grpId="0" nodeType="afterEffect">
                                  <p:stCondLst>
                                    <p:cond delay="250"/>
                                  </p:stCondLst>
                                  <p:childTnLst>
                                    <p:set>
                                      <p:cBhvr>
                                        <p:cTn id="9" dur="1" fill="hold">
                                          <p:stCondLst>
                                            <p:cond delay="9"/>
                                          </p:stCondLst>
                                        </p:cTn>
                                        <p:tgtEl>
                                          <p:spTgt spid="11"/>
                                        </p:tgtEl>
                                        <p:attrNameLst>
                                          <p:attrName>style.visibility</p:attrName>
                                        </p:attrNameLst>
                                      </p:cBhvr>
                                      <p:to>
                                        <p:strVal val="visible"/>
                                      </p:to>
                                    </p:set>
                                  </p:childTnLst>
                                </p:cTn>
                              </p:par>
                            </p:childTnLst>
                          </p:cTn>
                        </p:par>
                        <p:par>
                          <p:cTn id="10" fill="hold">
                            <p:stCondLst>
                              <p:cond delay="520"/>
                            </p:stCondLst>
                            <p:childTnLst>
                              <p:par>
                                <p:cTn id="11" presetID="1" presetClass="entr" presetSubtype="0" fill="hold" grpId="0" nodeType="afterEffect">
                                  <p:stCondLst>
                                    <p:cond delay="250"/>
                                  </p:stCondLst>
                                  <p:childTnLst>
                                    <p:set>
                                      <p:cBhvr>
                                        <p:cTn id="12" dur="1" fill="hold">
                                          <p:stCondLst>
                                            <p:cond delay="9"/>
                                          </p:stCondLst>
                                        </p:cTn>
                                        <p:tgtEl>
                                          <p:spTgt spid="12"/>
                                        </p:tgtEl>
                                        <p:attrNameLst>
                                          <p:attrName>style.visibility</p:attrName>
                                        </p:attrNameLst>
                                      </p:cBhvr>
                                      <p:to>
                                        <p:strVal val="visible"/>
                                      </p:to>
                                    </p:set>
                                  </p:childTnLst>
                                </p:cTn>
                              </p:par>
                            </p:childTnLst>
                          </p:cTn>
                        </p:par>
                        <p:par>
                          <p:cTn id="13" fill="hold">
                            <p:stCondLst>
                              <p:cond delay="780"/>
                            </p:stCondLst>
                            <p:childTnLst>
                              <p:par>
                                <p:cTn id="14" presetID="1" presetClass="entr" presetSubtype="0" fill="hold" grpId="0" nodeType="afterEffect">
                                  <p:stCondLst>
                                    <p:cond delay="250"/>
                                  </p:stCondLst>
                                  <p:childTnLst>
                                    <p:set>
                                      <p:cBhvr>
                                        <p:cTn id="15" dur="1" fill="hold">
                                          <p:stCondLst>
                                            <p:cond delay="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1199492" y="1996100"/>
            <a:ext cx="9104328" cy="3754705"/>
          </a:xfrm>
          <a:prstGeom prst="rect">
            <a:avLst/>
          </a:prstGeom>
        </p:spPr>
      </p:pic>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11" name="Retângulo 10"/>
          <p:cNvSpPr/>
          <p:nvPr/>
        </p:nvSpPr>
        <p:spPr>
          <a:xfrm>
            <a:off x="1819073" y="2941503"/>
            <a:ext cx="1572286" cy="241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p:cNvSpPr/>
          <p:nvPr/>
        </p:nvSpPr>
        <p:spPr>
          <a:xfrm>
            <a:off x="3602795" y="2941503"/>
            <a:ext cx="1398863" cy="241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14"/>
          <p:cNvSpPr/>
          <p:nvPr/>
        </p:nvSpPr>
        <p:spPr>
          <a:xfrm>
            <a:off x="5113530" y="2763397"/>
            <a:ext cx="4977921"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ítulo 1"/>
          <p:cNvSpPr>
            <a:spLocks noGrp="1"/>
          </p:cNvSpPr>
          <p:nvPr>
            <p:ph type="title"/>
          </p:nvPr>
        </p:nvSpPr>
        <p:spPr>
          <a:xfrm>
            <a:off x="927521" y="290971"/>
            <a:ext cx="11169744" cy="879671"/>
          </a:xfrm>
        </p:spPr>
        <p:txBody>
          <a:bodyPr>
            <a:noAutofit/>
          </a:bodyPr>
          <a:lstStyle/>
          <a:p>
            <a:r>
              <a:rPr lang="en-US" sz="3200" b="1" dirty="0">
                <a:solidFill>
                  <a:srgbClr val="333333"/>
                </a:solidFill>
                <a:latin typeface="Trebuchet MS" panose="020B0603020202020204" pitchFamily="34" charset="0"/>
                <a:ea typeface="TrebuchetMS"/>
                <a:cs typeface="TrebuchetMS"/>
              </a:rPr>
              <a:t>WAY TO LEAVE THE BUILDING </a:t>
            </a:r>
            <a:r>
              <a:rPr lang="en-US" sz="3200" b="1" dirty="0" smtClean="0">
                <a:solidFill>
                  <a:srgbClr val="333333"/>
                </a:solidFill>
                <a:latin typeface="Trebuchet MS" panose="020B0603020202020204" pitchFamily="34" charset="0"/>
                <a:ea typeface="TrebuchetMS"/>
                <a:cs typeface="TrebuchetMS"/>
              </a:rPr>
              <a:t>– </a:t>
            </a:r>
            <a:r>
              <a:rPr lang="pt-PT" sz="3200" b="1" dirty="0">
                <a:solidFill>
                  <a:srgbClr val="333333"/>
                </a:solidFill>
                <a:latin typeface="Trebuchet MS" panose="020B0603020202020204" pitchFamily="34" charset="0"/>
                <a:ea typeface="TrebuchetMS"/>
                <a:cs typeface="TrebuchetMS"/>
              </a:rPr>
              <a:t>USE OF EMERGENCY EXIT</a:t>
            </a:r>
          </a:p>
        </p:txBody>
      </p:sp>
    </p:spTree>
    <p:extLst>
      <p:ext uri="{BB962C8B-B14F-4D97-AF65-F5344CB8AC3E}">
        <p14:creationId xmlns:p14="http://schemas.microsoft.com/office/powerpoint/2010/main" val="296733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2889306" y="2024268"/>
            <a:ext cx="7268247" cy="4069058"/>
          </a:xfrm>
          <a:prstGeom prst="rect">
            <a:avLst/>
          </a:prstGeom>
        </p:spPr>
      </p:pic>
      <p:sp>
        <p:nvSpPr>
          <p:cNvPr id="2" name="Título 1"/>
          <p:cNvSpPr>
            <a:spLocks noGrp="1"/>
          </p:cNvSpPr>
          <p:nvPr>
            <p:ph type="title"/>
          </p:nvPr>
        </p:nvSpPr>
        <p:spPr>
          <a:xfrm>
            <a:off x="927521" y="290971"/>
            <a:ext cx="11169744" cy="879671"/>
          </a:xfrm>
        </p:spPr>
        <p:txBody>
          <a:bodyPr>
            <a:noAutofit/>
          </a:bodyPr>
          <a:lstStyle/>
          <a:p>
            <a:r>
              <a:rPr lang="en-US" sz="3200" b="1" dirty="0">
                <a:solidFill>
                  <a:srgbClr val="333333"/>
                </a:solidFill>
                <a:latin typeface="Trebuchet MS" panose="020B0603020202020204" pitchFamily="34" charset="0"/>
                <a:ea typeface="TrebuchetMS"/>
                <a:cs typeface="TrebuchetMS"/>
              </a:rPr>
              <a:t>WAY TO LEAVE THE BUILDING – FIRE DRILL</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12" name="Retângulo 11"/>
          <p:cNvSpPr/>
          <p:nvPr/>
        </p:nvSpPr>
        <p:spPr>
          <a:xfrm>
            <a:off x="3536414" y="2677099"/>
            <a:ext cx="3106757" cy="2677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14"/>
          <p:cNvSpPr/>
          <p:nvPr/>
        </p:nvSpPr>
        <p:spPr>
          <a:xfrm>
            <a:off x="6714781" y="2677098"/>
            <a:ext cx="3371162" cy="2677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Seta para a direita 12"/>
          <p:cNvSpPr/>
          <p:nvPr/>
        </p:nvSpPr>
        <p:spPr>
          <a:xfrm rot="2459208">
            <a:off x="2930857" y="2232668"/>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Seta para a direita 13"/>
          <p:cNvSpPr/>
          <p:nvPr/>
        </p:nvSpPr>
        <p:spPr>
          <a:xfrm rot="7342937">
            <a:off x="8894389" y="2379187"/>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87438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25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2228" y="525837"/>
            <a:ext cx="5009959" cy="879671"/>
          </a:xfrm>
        </p:spPr>
        <p:txBody>
          <a:bodyPr/>
          <a:lstStyle/>
          <a:p>
            <a:r>
              <a:rPr lang="pt-PT" dirty="0" smtClean="0">
                <a:latin typeface="Trebuchet MS" panose="020B0603020202020204" pitchFamily="34" charset="0"/>
              </a:rPr>
              <a:t>CONTENTS</a:t>
            </a:r>
            <a:endParaRPr lang="pt-PT" dirty="0">
              <a:latin typeface="Trebuchet MS" panose="020B0603020202020204" pitchFamily="34" charset="0"/>
            </a:endParaRPr>
          </a:p>
        </p:txBody>
      </p:sp>
      <p:sp>
        <p:nvSpPr>
          <p:cNvPr id="3" name="Marcador de Posição de Conteúdo 2"/>
          <p:cNvSpPr>
            <a:spLocks noGrp="1"/>
          </p:cNvSpPr>
          <p:nvPr>
            <p:ph idx="1"/>
          </p:nvPr>
        </p:nvSpPr>
        <p:spPr>
          <a:xfrm>
            <a:off x="1340016" y="2010111"/>
            <a:ext cx="5792071" cy="4351337"/>
          </a:xfrm>
        </p:spPr>
        <p:txBody>
          <a:bodyPr>
            <a:normAutofit fontScale="92500" lnSpcReduction="10000"/>
          </a:bodyPr>
          <a:lstStyle/>
          <a:p>
            <a:pPr>
              <a:lnSpc>
                <a:spcPct val="150000"/>
              </a:lnSpc>
            </a:pPr>
            <a:r>
              <a:rPr lang="pt-PT" sz="2800" dirty="0" err="1" smtClean="0">
                <a:latin typeface="Trebuchet MS" panose="020B0603020202020204" pitchFamily="34" charset="0"/>
              </a:rPr>
              <a:t>Introduction</a:t>
            </a:r>
            <a:endParaRPr lang="pt-PT" sz="2800" dirty="0" smtClean="0">
              <a:latin typeface="Trebuchet MS" panose="020B0603020202020204" pitchFamily="34" charset="0"/>
            </a:endParaRPr>
          </a:p>
          <a:p>
            <a:pPr>
              <a:lnSpc>
                <a:spcPct val="150000"/>
              </a:lnSpc>
            </a:pPr>
            <a:r>
              <a:rPr lang="en-US" sz="2800" dirty="0" smtClean="0">
                <a:latin typeface="Trebuchet MS" panose="020B0603020202020204" pitchFamily="34" charset="0"/>
              </a:rPr>
              <a:t>Summary of </a:t>
            </a:r>
            <a:r>
              <a:rPr lang="en-US" sz="2800" dirty="0">
                <a:latin typeface="Trebuchet MS" panose="020B0603020202020204" pitchFamily="34" charset="0"/>
              </a:rPr>
              <a:t>the Results of </a:t>
            </a:r>
            <a:r>
              <a:rPr lang="en-US" sz="2800" dirty="0" smtClean="0">
                <a:latin typeface="Trebuchet MS" panose="020B0603020202020204" pitchFamily="34" charset="0"/>
              </a:rPr>
              <a:t>the Study</a:t>
            </a:r>
          </a:p>
          <a:p>
            <a:pPr lvl="1">
              <a:lnSpc>
                <a:spcPct val="150000"/>
              </a:lnSpc>
            </a:pPr>
            <a:r>
              <a:rPr lang="en-US" sz="2600" dirty="0" smtClean="0">
                <a:latin typeface="Trebuchet MS" panose="020B0603020202020204" pitchFamily="34" charset="0"/>
              </a:rPr>
              <a:t>Comparison </a:t>
            </a:r>
            <a:r>
              <a:rPr lang="en-US" sz="2600" dirty="0">
                <a:latin typeface="Trebuchet MS" panose="020B0603020202020204" pitchFamily="34" charset="0"/>
              </a:rPr>
              <a:t>of occupant behavior between Type 1, Type 2 and Type 3 </a:t>
            </a:r>
            <a:r>
              <a:rPr lang="en-US" sz="2600" dirty="0" smtClean="0">
                <a:latin typeface="Trebuchet MS" panose="020B0603020202020204" pitchFamily="34" charset="0"/>
              </a:rPr>
              <a:t>Surveys</a:t>
            </a:r>
          </a:p>
          <a:p>
            <a:pPr>
              <a:lnSpc>
                <a:spcPct val="150000"/>
              </a:lnSpc>
            </a:pPr>
            <a:r>
              <a:rPr lang="pt-PT" sz="2800" dirty="0" err="1" smtClean="0">
                <a:latin typeface="Trebuchet MS" panose="020B0603020202020204" pitchFamily="34" charset="0"/>
              </a:rPr>
              <a:t>Conclusion</a:t>
            </a:r>
            <a:endParaRPr lang="pt-PT" sz="2800" dirty="0">
              <a:latin typeface="Trebuchet MS" panose="020B0603020202020204" pitchFamily="34" charset="0"/>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sp>
        <p:nvSpPr>
          <p:cNvPr id="16" name="Chaveta à esquerda 15"/>
          <p:cNvSpPr/>
          <p:nvPr/>
        </p:nvSpPr>
        <p:spPr>
          <a:xfrm>
            <a:off x="7620097" y="3096586"/>
            <a:ext cx="373224" cy="31393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18" name="Retângulo 17"/>
          <p:cNvSpPr/>
          <p:nvPr/>
        </p:nvSpPr>
        <p:spPr>
          <a:xfrm>
            <a:off x="8029036" y="3096587"/>
            <a:ext cx="3928186" cy="3139321"/>
          </a:xfrm>
          <a:prstGeom prst="rect">
            <a:avLst/>
          </a:prstGeom>
        </p:spPr>
        <p:txBody>
          <a:bodyPr wrap="square">
            <a:spAutoFit/>
          </a:bodyPr>
          <a:lstStyle/>
          <a:p>
            <a:r>
              <a:rPr lang="pt-PT" dirty="0" err="1" smtClean="0">
                <a:latin typeface="Trebuchet MS" panose="020B0603020202020204" pitchFamily="34" charset="0"/>
              </a:rPr>
              <a:t>Aware</a:t>
            </a:r>
            <a:r>
              <a:rPr lang="pt-PT" dirty="0" smtClean="0">
                <a:latin typeface="Trebuchet MS" panose="020B0603020202020204" pitchFamily="34" charset="0"/>
              </a:rPr>
              <a:t> </a:t>
            </a:r>
          </a:p>
          <a:p>
            <a:r>
              <a:rPr lang="pt-PT" dirty="0" err="1" smtClean="0">
                <a:latin typeface="Trebuchet MS" panose="020B0603020202020204" pitchFamily="34" charset="0"/>
              </a:rPr>
              <a:t>Interpretation</a:t>
            </a:r>
            <a:endParaRPr lang="pt-PT" dirty="0">
              <a:latin typeface="Trebuchet MS" panose="020B0603020202020204" pitchFamily="34" charset="0"/>
            </a:endParaRPr>
          </a:p>
          <a:p>
            <a:r>
              <a:rPr lang="pt-PT" dirty="0" smtClean="0">
                <a:latin typeface="Trebuchet MS" panose="020B0603020202020204" pitchFamily="34" charset="0"/>
              </a:rPr>
              <a:t>Time </a:t>
            </a:r>
            <a:r>
              <a:rPr lang="pt-PT" dirty="0" err="1">
                <a:latin typeface="Trebuchet MS" panose="020B0603020202020204" pitchFamily="34" charset="0"/>
              </a:rPr>
              <a:t>Spent</a:t>
            </a:r>
            <a:r>
              <a:rPr lang="pt-PT" dirty="0">
                <a:latin typeface="Trebuchet MS" panose="020B0603020202020204" pitchFamily="34" charset="0"/>
              </a:rPr>
              <a:t> </a:t>
            </a:r>
            <a:endParaRPr lang="pt-PT" dirty="0" smtClean="0">
              <a:latin typeface="Trebuchet MS" panose="020B0603020202020204" pitchFamily="34" charset="0"/>
            </a:endParaRPr>
          </a:p>
          <a:p>
            <a:r>
              <a:rPr lang="pt-PT" dirty="0" err="1" smtClean="0">
                <a:latin typeface="Trebuchet MS" panose="020B0603020202020204" pitchFamily="34" charset="0"/>
              </a:rPr>
              <a:t>Reaction</a:t>
            </a:r>
            <a:r>
              <a:rPr lang="pt-PT" dirty="0" smtClean="0">
                <a:latin typeface="Trebuchet MS" panose="020B0603020202020204" pitchFamily="34" charset="0"/>
              </a:rPr>
              <a:t> </a:t>
            </a:r>
          </a:p>
          <a:p>
            <a:r>
              <a:rPr lang="pt-PT" dirty="0" err="1" smtClean="0">
                <a:latin typeface="Trebuchet MS" panose="020B0603020202020204" pitchFamily="34" charset="0"/>
              </a:rPr>
              <a:t>Assessment</a:t>
            </a:r>
            <a:r>
              <a:rPr lang="pt-PT" dirty="0" smtClean="0">
                <a:latin typeface="Trebuchet MS" panose="020B0603020202020204" pitchFamily="34" charset="0"/>
              </a:rPr>
              <a:t> </a:t>
            </a:r>
            <a:r>
              <a:rPr lang="pt-PT" dirty="0" err="1">
                <a:latin typeface="Trebuchet MS" panose="020B0603020202020204" pitchFamily="34" charset="0"/>
              </a:rPr>
              <a:t>of</a:t>
            </a:r>
            <a:r>
              <a:rPr lang="pt-PT" dirty="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a:latin typeface="Trebuchet MS" panose="020B0603020202020204" pitchFamily="34" charset="0"/>
              </a:rPr>
              <a:t>situation</a:t>
            </a:r>
            <a:endParaRPr lang="pt-PT" dirty="0">
              <a:latin typeface="Trebuchet MS" panose="020B0603020202020204" pitchFamily="34" charset="0"/>
            </a:endParaRPr>
          </a:p>
          <a:p>
            <a:r>
              <a:rPr lang="pt-PT" dirty="0" err="1" smtClean="0">
                <a:latin typeface="Trebuchet MS" panose="020B0603020202020204" pitchFamily="34" charset="0"/>
              </a:rPr>
              <a:t>Receive</a:t>
            </a:r>
            <a:r>
              <a:rPr lang="pt-PT" dirty="0" smtClean="0">
                <a:latin typeface="Trebuchet MS" panose="020B0603020202020204" pitchFamily="34" charset="0"/>
              </a:rPr>
              <a:t> </a:t>
            </a:r>
            <a:r>
              <a:rPr lang="pt-PT" dirty="0" err="1" smtClean="0">
                <a:latin typeface="Trebuchet MS" panose="020B0603020202020204" pitchFamily="34" charset="0"/>
              </a:rPr>
              <a:t>indication</a:t>
            </a:r>
            <a:r>
              <a:rPr lang="pt-PT" dirty="0" smtClean="0">
                <a:latin typeface="Trebuchet MS" panose="020B0603020202020204" pitchFamily="34" charset="0"/>
              </a:rPr>
              <a:t> </a:t>
            </a:r>
            <a:r>
              <a:rPr lang="pt-PT" dirty="0" err="1" smtClean="0">
                <a:latin typeface="Trebuchet MS" panose="020B0603020202020204" pitchFamily="34" charset="0"/>
              </a:rPr>
              <a:t>by</a:t>
            </a:r>
            <a:r>
              <a:rPr lang="pt-PT" dirty="0" smtClean="0">
                <a:latin typeface="Trebuchet MS" panose="020B0603020202020204" pitchFamily="34" charset="0"/>
              </a:rPr>
              <a:t> </a:t>
            </a:r>
            <a:r>
              <a:rPr lang="pt-PT" dirty="0" err="1" smtClean="0">
                <a:latin typeface="Trebuchet MS" panose="020B0603020202020204" pitchFamily="34" charset="0"/>
              </a:rPr>
              <a:t>someone</a:t>
            </a:r>
            <a:r>
              <a:rPr lang="pt-PT" dirty="0" smtClean="0">
                <a:latin typeface="Trebuchet MS" panose="020B0603020202020204" pitchFamily="34" charset="0"/>
              </a:rPr>
              <a:t> </a:t>
            </a:r>
          </a:p>
          <a:p>
            <a:r>
              <a:rPr lang="pt-PT" dirty="0" smtClean="0">
                <a:latin typeface="Trebuchet MS" panose="020B0603020202020204" pitchFamily="34" charset="0"/>
              </a:rPr>
              <a:t>Take </a:t>
            </a:r>
            <a:r>
              <a:rPr lang="pt-PT" dirty="0" err="1" smtClean="0">
                <a:latin typeface="Trebuchet MS" panose="020B0603020202020204" pitchFamily="34" charset="0"/>
              </a:rPr>
              <a:t>Something</a:t>
            </a:r>
            <a:endParaRPr lang="pt-PT" dirty="0">
              <a:latin typeface="Trebuchet MS" panose="020B0603020202020204" pitchFamily="34" charset="0"/>
            </a:endParaRPr>
          </a:p>
          <a:p>
            <a:r>
              <a:rPr lang="pt-PT" dirty="0" err="1" smtClean="0">
                <a:latin typeface="Trebuchet MS" panose="020B0603020202020204" pitchFamily="34" charset="0"/>
              </a:rPr>
              <a:t>Task</a:t>
            </a:r>
            <a:endParaRPr lang="pt-PT" dirty="0">
              <a:latin typeface="Trebuchet MS" panose="020B0603020202020204" pitchFamily="34" charset="0"/>
            </a:endParaRPr>
          </a:p>
          <a:p>
            <a:r>
              <a:rPr lang="pt-PT" dirty="0" err="1" smtClean="0">
                <a:latin typeface="Trebuchet MS" panose="020B0603020202020204" pitchFamily="34" charset="0"/>
              </a:rPr>
              <a:t>Way</a:t>
            </a:r>
            <a:r>
              <a:rPr lang="pt-PT" dirty="0" smtClean="0">
                <a:latin typeface="Trebuchet MS" panose="020B0603020202020204" pitchFamily="34" charset="0"/>
              </a:rPr>
              <a:t> </a:t>
            </a:r>
            <a:r>
              <a:rPr lang="pt-PT" dirty="0">
                <a:latin typeface="Trebuchet MS" panose="020B0603020202020204" pitchFamily="34" charset="0"/>
              </a:rPr>
              <a:t>To </a:t>
            </a:r>
            <a:r>
              <a:rPr lang="pt-PT" dirty="0" err="1">
                <a:latin typeface="Trebuchet MS" panose="020B0603020202020204" pitchFamily="34" charset="0"/>
              </a:rPr>
              <a:t>Leave</a:t>
            </a:r>
            <a:r>
              <a:rPr lang="pt-PT" dirty="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a:latin typeface="Trebuchet MS" panose="020B0603020202020204" pitchFamily="34" charset="0"/>
              </a:rPr>
              <a:t>Building</a:t>
            </a:r>
            <a:r>
              <a:rPr lang="pt-PT" dirty="0">
                <a:latin typeface="Trebuchet MS" panose="020B0603020202020204" pitchFamily="34" charset="0"/>
              </a:rPr>
              <a:t> </a:t>
            </a:r>
            <a:endParaRPr lang="pt-PT" dirty="0" smtClean="0">
              <a:latin typeface="Trebuchet MS" panose="020B0603020202020204" pitchFamily="34" charset="0"/>
            </a:endParaRPr>
          </a:p>
          <a:p>
            <a:r>
              <a:rPr lang="pt-PT" dirty="0" err="1" smtClean="0">
                <a:latin typeface="Trebuchet MS" panose="020B0603020202020204" pitchFamily="34" charset="0"/>
              </a:rPr>
              <a:t>See</a:t>
            </a:r>
            <a:r>
              <a:rPr lang="pt-PT" dirty="0" smtClean="0">
                <a:latin typeface="Trebuchet MS" panose="020B0603020202020204" pitchFamily="34" charset="0"/>
              </a:rPr>
              <a:t> </a:t>
            </a:r>
            <a:r>
              <a:rPr lang="pt-PT" dirty="0" err="1">
                <a:latin typeface="Trebuchet MS" panose="020B0603020202020204" pitchFamily="34" charset="0"/>
              </a:rPr>
              <a:t>Smoke</a:t>
            </a:r>
            <a:endParaRPr lang="pt-PT" dirty="0">
              <a:latin typeface="Trebuchet MS" panose="020B0603020202020204" pitchFamily="34" charset="0"/>
            </a:endParaRPr>
          </a:p>
          <a:p>
            <a:r>
              <a:rPr lang="pt-PT" dirty="0" err="1" smtClean="0">
                <a:latin typeface="Trebuchet MS" panose="020B0603020202020204" pitchFamily="34" charset="0"/>
              </a:rPr>
              <a:t>View</a:t>
            </a:r>
            <a:r>
              <a:rPr lang="pt-PT" dirty="0" smtClean="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smtClean="0">
                <a:latin typeface="Trebuchet MS" panose="020B0603020202020204" pitchFamily="34" charset="0"/>
              </a:rPr>
              <a:t>fire</a:t>
            </a:r>
            <a:endParaRPr lang="pt-PT" dirty="0">
              <a:latin typeface="Trebuchet MS" panose="020B0603020202020204" pitchFamily="34" charset="0"/>
            </a:endParaRP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cxnSp>
        <p:nvCxnSpPr>
          <p:cNvPr id="10" name="Conexão reta unidirecional 9"/>
          <p:cNvCxnSpPr>
            <a:endCxn id="16" idx="1"/>
          </p:cNvCxnSpPr>
          <p:nvPr/>
        </p:nvCxnSpPr>
        <p:spPr>
          <a:xfrm>
            <a:off x="6932141" y="4666246"/>
            <a:ext cx="6879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0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7521" y="290971"/>
            <a:ext cx="6977903" cy="879671"/>
          </a:xfrm>
        </p:spPr>
        <p:txBody>
          <a:bodyPr>
            <a:noAutofit/>
          </a:bodyPr>
          <a:lstStyle/>
          <a:p>
            <a:r>
              <a:rPr lang="en-US" sz="3200" b="1" dirty="0">
                <a:solidFill>
                  <a:srgbClr val="333333"/>
                </a:solidFill>
                <a:latin typeface="Trebuchet MS" panose="020B0603020202020204" pitchFamily="34" charset="0"/>
                <a:ea typeface="TrebuchetMS"/>
                <a:cs typeface="TrebuchetMS"/>
              </a:rPr>
              <a:t>FACED WITH SMOKE</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4" name="Imagem 3"/>
          <p:cNvPicPr>
            <a:picLocks noChangeAspect="1"/>
          </p:cNvPicPr>
          <p:nvPr/>
        </p:nvPicPr>
        <p:blipFill>
          <a:blip r:embed="rId3"/>
          <a:stretch>
            <a:fillRect/>
          </a:stretch>
        </p:blipFill>
        <p:spPr>
          <a:xfrm>
            <a:off x="1663548" y="1858939"/>
            <a:ext cx="7564765" cy="3645281"/>
          </a:xfrm>
          <a:prstGeom prst="rect">
            <a:avLst/>
          </a:prstGeom>
        </p:spPr>
      </p:pic>
      <p:sp>
        <p:nvSpPr>
          <p:cNvPr id="3" name="Retângulo 2"/>
          <p:cNvSpPr/>
          <p:nvPr/>
        </p:nvSpPr>
        <p:spPr>
          <a:xfrm>
            <a:off x="9173378" y="2993677"/>
            <a:ext cx="3018622" cy="1200329"/>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“I</a:t>
            </a:r>
            <a:r>
              <a:rPr lang="en-US" i="1" dirty="0" smtClean="0">
                <a:latin typeface="Calibri" panose="020F0502020204030204" pitchFamily="34" charset="0"/>
                <a:ea typeface="Calibri" panose="020F0502020204030204" pitchFamily="34" charset="0"/>
                <a:cs typeface="Times New Roman" panose="02020603050405020304" pitchFamily="18" charset="0"/>
              </a:rPr>
              <a:t>f </a:t>
            </a:r>
            <a:r>
              <a:rPr lang="en-US" i="1" dirty="0">
                <a:latin typeface="Calibri" panose="020F0502020204030204" pitchFamily="34" charset="0"/>
                <a:ea typeface="Calibri" panose="020F0502020204030204" pitchFamily="34" charset="0"/>
                <a:cs typeface="Times New Roman" panose="02020603050405020304" pitchFamily="18" charset="0"/>
              </a:rPr>
              <a:t>you were faced with smoke when trying to leave the building, what would your reaction be?</a:t>
            </a:r>
            <a:endParaRPr lang="pt-PT" dirty="0"/>
          </a:p>
        </p:txBody>
      </p:sp>
      <p:cxnSp>
        <p:nvCxnSpPr>
          <p:cNvPr id="7" name="Conexão reta unidirecional 6"/>
          <p:cNvCxnSpPr/>
          <p:nvPr/>
        </p:nvCxnSpPr>
        <p:spPr>
          <a:xfrm flipH="1">
            <a:off x="8776773" y="3316077"/>
            <a:ext cx="451541" cy="103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Seta para a direita 8"/>
          <p:cNvSpPr/>
          <p:nvPr/>
        </p:nvSpPr>
        <p:spPr>
          <a:xfrm rot="2459208">
            <a:off x="1774087" y="1988659"/>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direita 10"/>
          <p:cNvSpPr/>
          <p:nvPr/>
        </p:nvSpPr>
        <p:spPr>
          <a:xfrm rot="7342937">
            <a:off x="7440158" y="2024772"/>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p:cNvSpPr/>
          <p:nvPr/>
        </p:nvSpPr>
        <p:spPr>
          <a:xfrm>
            <a:off x="2280493" y="2677099"/>
            <a:ext cx="2875402" cy="1806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12"/>
          <p:cNvSpPr/>
          <p:nvPr/>
        </p:nvSpPr>
        <p:spPr>
          <a:xfrm>
            <a:off x="5901371" y="2704061"/>
            <a:ext cx="2875402" cy="1806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26248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25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7521" y="290971"/>
            <a:ext cx="6977903" cy="879671"/>
          </a:xfrm>
        </p:spPr>
        <p:txBody>
          <a:bodyPr>
            <a:noAutofit/>
          </a:bodyPr>
          <a:lstStyle/>
          <a:p>
            <a:r>
              <a:rPr lang="en-US" b="1" dirty="0"/>
              <a:t>View the Fire</a:t>
            </a:r>
            <a:endParaRPr lang="pt-PT" b="1" dirty="0"/>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5" name="Imagem 4"/>
          <p:cNvPicPr>
            <a:picLocks noChangeAspect="1"/>
          </p:cNvPicPr>
          <p:nvPr/>
        </p:nvPicPr>
        <p:blipFill>
          <a:blip r:embed="rId3"/>
          <a:stretch>
            <a:fillRect/>
          </a:stretch>
        </p:blipFill>
        <p:spPr>
          <a:xfrm>
            <a:off x="1462631" y="1980125"/>
            <a:ext cx="7166114" cy="3345670"/>
          </a:xfrm>
          <a:prstGeom prst="rect">
            <a:avLst/>
          </a:prstGeom>
        </p:spPr>
      </p:pic>
      <p:sp>
        <p:nvSpPr>
          <p:cNvPr id="3" name="Retângulo 2"/>
          <p:cNvSpPr/>
          <p:nvPr/>
        </p:nvSpPr>
        <p:spPr>
          <a:xfrm>
            <a:off x="8964057" y="2841431"/>
            <a:ext cx="2879075" cy="1200329"/>
          </a:xfrm>
          <a:prstGeom prst="rect">
            <a:avLst/>
          </a:prstGeom>
        </p:spPr>
        <p:txBody>
          <a:bodyPr wrap="square">
            <a:spAutoFit/>
          </a:bodyPr>
          <a:lstStyle/>
          <a:p>
            <a:r>
              <a:rPr lang="en-US" i="1" dirty="0" smtClean="0">
                <a:latin typeface="Calibri" panose="020F0502020204030204" pitchFamily="34" charset="0"/>
                <a:ea typeface="Calibri" panose="020F0502020204030204" pitchFamily="34" charset="0"/>
                <a:cs typeface="Times New Roman" panose="02020603050405020304" pitchFamily="18" charset="0"/>
              </a:rPr>
              <a:t>“If </a:t>
            </a:r>
            <a:r>
              <a:rPr lang="en-US" i="1" dirty="0">
                <a:latin typeface="Calibri" panose="020F0502020204030204" pitchFamily="34" charset="0"/>
                <a:ea typeface="Calibri" panose="020F0502020204030204" pitchFamily="34" charset="0"/>
                <a:cs typeface="Times New Roman" panose="02020603050405020304" pitchFamily="18" charset="0"/>
              </a:rPr>
              <a:t>you were leaving the building and you were faced with the fire. What would your first reaction be</a:t>
            </a:r>
            <a:r>
              <a:rPr lang="en-US" i="1" dirty="0" smtClean="0">
                <a:latin typeface="Calibri" panose="020F0502020204030204" pitchFamily="34" charset="0"/>
                <a:ea typeface="Calibri" panose="020F0502020204030204" pitchFamily="34" charset="0"/>
                <a:cs typeface="Times New Roman" panose="02020603050405020304" pitchFamily="18" charset="0"/>
              </a:rPr>
              <a:t>?”</a:t>
            </a:r>
            <a:endParaRPr lang="pt-PT" dirty="0"/>
          </a:p>
        </p:txBody>
      </p:sp>
      <p:sp>
        <p:nvSpPr>
          <p:cNvPr id="7" name="Seta para a direita 6"/>
          <p:cNvSpPr/>
          <p:nvPr/>
        </p:nvSpPr>
        <p:spPr>
          <a:xfrm rot="2459208">
            <a:off x="1911863" y="1682214"/>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7"/>
          <p:cNvSpPr/>
          <p:nvPr/>
        </p:nvSpPr>
        <p:spPr>
          <a:xfrm>
            <a:off x="2232014" y="2539154"/>
            <a:ext cx="2875402" cy="1806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p:cNvSpPr/>
          <p:nvPr/>
        </p:nvSpPr>
        <p:spPr>
          <a:xfrm>
            <a:off x="5612356" y="2539154"/>
            <a:ext cx="2875402" cy="1806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Seta para a direita 9"/>
          <p:cNvSpPr/>
          <p:nvPr/>
        </p:nvSpPr>
        <p:spPr>
          <a:xfrm rot="7342937">
            <a:off x="6770482" y="2212206"/>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60655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25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normAutofit/>
          </a:bodyPr>
          <a:lstStyle/>
          <a:p>
            <a:pPr>
              <a:lnSpc>
                <a:spcPct val="150000"/>
              </a:lnSpc>
            </a:pPr>
            <a:r>
              <a:rPr lang="en-US" sz="4800" dirty="0" smtClean="0">
                <a:latin typeface="Trebuchet MS" panose="020B0603020202020204" pitchFamily="34" charset="0"/>
              </a:rPr>
              <a:t>Conclusion</a:t>
            </a:r>
            <a:endParaRPr lang="en-US" sz="4800" dirty="0">
              <a:latin typeface="Trebuchet MS" panose="020B0603020202020204" pitchFamily="34" charset="0"/>
            </a:endParaRPr>
          </a:p>
        </p:txBody>
      </p:sp>
    </p:spTree>
    <p:extLst>
      <p:ext uri="{BB962C8B-B14F-4D97-AF65-F5344CB8AC3E}">
        <p14:creationId xmlns:p14="http://schemas.microsoft.com/office/powerpoint/2010/main" val="3642445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2228" y="525837"/>
            <a:ext cx="8974649" cy="879671"/>
          </a:xfrm>
        </p:spPr>
        <p:txBody>
          <a:bodyPr>
            <a:normAutofit fontScale="90000"/>
          </a:bodyPr>
          <a:lstStyle/>
          <a:p>
            <a:pPr>
              <a:lnSpc>
                <a:spcPct val="150000"/>
              </a:lnSpc>
            </a:pPr>
            <a:r>
              <a:rPr lang="en-US" dirty="0" smtClean="0">
                <a:latin typeface="Trebuchet MS" panose="020B0603020202020204" pitchFamily="34" charset="0"/>
              </a:rPr>
              <a:t>Conclusion </a:t>
            </a:r>
            <a:endParaRPr lang="en-US" dirty="0">
              <a:latin typeface="Trebuchet MS" panose="020B0603020202020204" pitchFamily="34" charset="0"/>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18" name="Marcador de Posição de Conteúdo 2"/>
          <p:cNvSpPr>
            <a:spLocks noGrp="1"/>
          </p:cNvSpPr>
          <p:nvPr>
            <p:ph idx="1"/>
          </p:nvPr>
        </p:nvSpPr>
        <p:spPr>
          <a:xfrm>
            <a:off x="715872" y="1200617"/>
            <a:ext cx="11502404" cy="465882"/>
          </a:xfrm>
        </p:spPr>
        <p:txBody>
          <a:bodyPr>
            <a:noAutofit/>
          </a:bodyPr>
          <a:lstStyle/>
          <a:p>
            <a:pPr>
              <a:lnSpc>
                <a:spcPct val="150000"/>
              </a:lnSpc>
            </a:pPr>
            <a:r>
              <a:rPr lang="en-US" sz="2200" dirty="0">
                <a:latin typeface="Trebuchet MS" panose="020B0603020202020204" pitchFamily="34" charset="0"/>
              </a:rPr>
              <a:t>Having in mind the conditionality, </a:t>
            </a:r>
            <a:r>
              <a:rPr lang="en-US" sz="2200" dirty="0" smtClean="0">
                <a:latin typeface="Trebuchet MS" panose="020B0603020202020204" pitchFamily="34" charset="0"/>
              </a:rPr>
              <a:t>some </a:t>
            </a:r>
            <a:r>
              <a:rPr lang="en-US" sz="2200" dirty="0">
                <a:latin typeface="Trebuchet MS" panose="020B0603020202020204" pitchFamily="34" charset="0"/>
              </a:rPr>
              <a:t>of the observed tendencies have been observed as follows: </a:t>
            </a:r>
          </a:p>
          <a:p>
            <a:pPr lvl="1">
              <a:lnSpc>
                <a:spcPct val="150000"/>
              </a:lnSpc>
            </a:pPr>
            <a:r>
              <a:rPr lang="en-US" sz="1800" dirty="0" smtClean="0">
                <a:latin typeface="Trebuchet MS" panose="020B0603020202020204" pitchFamily="34" charset="0"/>
              </a:rPr>
              <a:t>The behavior of occupants can depend on their knowledge of the situation as well as their assessment of it;</a:t>
            </a:r>
          </a:p>
          <a:p>
            <a:pPr lvl="1">
              <a:lnSpc>
                <a:spcPct val="150000"/>
              </a:lnSpc>
            </a:pPr>
            <a:r>
              <a:rPr lang="en-US" sz="1800" dirty="0">
                <a:latin typeface="Trebuchet MS" panose="020B0603020202020204" pitchFamily="34" charset="0"/>
              </a:rPr>
              <a:t>When  the alarm is heard sometimes it is not enough to decide to leave the building; </a:t>
            </a:r>
          </a:p>
          <a:p>
            <a:pPr lvl="1">
              <a:lnSpc>
                <a:spcPct val="150000"/>
              </a:lnSpc>
            </a:pPr>
            <a:r>
              <a:rPr lang="en-US" sz="1800" dirty="0" smtClean="0">
                <a:latin typeface="Trebuchet MS" panose="020B0603020202020204" pitchFamily="34" charset="0"/>
              </a:rPr>
              <a:t>Before leaving the building the occupants perform several tasks, the main tasks are “look for family” or “warn others” as well as “take personal items”; </a:t>
            </a:r>
          </a:p>
          <a:p>
            <a:pPr lvl="1">
              <a:lnSpc>
                <a:spcPct val="150000"/>
              </a:lnSpc>
            </a:pPr>
            <a:r>
              <a:rPr lang="en-US" sz="1800" dirty="0" smtClean="0">
                <a:latin typeface="Trebuchet MS" panose="020B0603020202020204" pitchFamily="34" charset="0"/>
              </a:rPr>
              <a:t>In order to leave the building, occupants tend not always to use the most appropriate way, giving preference to the normal path they used to enter the building;</a:t>
            </a:r>
          </a:p>
          <a:p>
            <a:pPr lvl="1">
              <a:lnSpc>
                <a:spcPct val="150000"/>
              </a:lnSpc>
            </a:pPr>
            <a:r>
              <a:rPr lang="en-US" sz="1800" dirty="0" smtClean="0">
                <a:latin typeface="Trebuchet MS" panose="020B0603020202020204" pitchFamily="34" charset="0"/>
              </a:rPr>
              <a:t>In a fire drill, the behavior of the occupants may be different compared to a real fire situation. </a:t>
            </a:r>
          </a:p>
        </p:txBody>
      </p:sp>
    </p:spTree>
    <p:extLst>
      <p:ext uri="{BB962C8B-B14F-4D97-AF65-F5344CB8AC3E}">
        <p14:creationId xmlns:p14="http://schemas.microsoft.com/office/powerpoint/2010/main" val="4169610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7111829" y="913188"/>
            <a:ext cx="2671150" cy="1312219"/>
          </a:xfrm>
        </p:spPr>
        <p:txBody>
          <a:bodyPr>
            <a:normAutofit/>
          </a:bodyPr>
          <a:lstStyle/>
          <a:p>
            <a:pPr>
              <a:lnSpc>
                <a:spcPct val="150000"/>
              </a:lnSpc>
            </a:pPr>
            <a:r>
              <a:rPr lang="en-US" sz="4800" dirty="0" smtClean="0">
                <a:latin typeface="Trebuchet MS" panose="020B0603020202020204" pitchFamily="34" charset="0"/>
              </a:rPr>
              <a:t>The End</a:t>
            </a:r>
            <a:endParaRPr lang="en-US" sz="4800" dirty="0">
              <a:latin typeface="Trebuchet MS" panose="020B0603020202020204" pitchFamily="34" charset="0"/>
            </a:endParaRPr>
          </a:p>
        </p:txBody>
      </p:sp>
      <p:pic>
        <p:nvPicPr>
          <p:cNvPr id="3" name="Imagem 2" descr="fireman_water_hose_house_fire_hg_clr.gif"/>
          <p:cNvPicPr>
            <a:picLocks noChangeAspect="1"/>
          </p:cNvPicPr>
          <p:nvPr/>
        </p:nvPicPr>
        <p:blipFill>
          <a:blip r:embed="rId2" cstate="print"/>
          <a:stretch>
            <a:fillRect/>
          </a:stretch>
        </p:blipFill>
        <p:spPr>
          <a:xfrm>
            <a:off x="4483865" y="2225407"/>
            <a:ext cx="3333750" cy="3333750"/>
          </a:xfrm>
          <a:prstGeom prst="rect">
            <a:avLst/>
          </a:prstGeom>
        </p:spPr>
      </p:pic>
    </p:spTree>
    <p:extLst>
      <p:ext uri="{BB962C8B-B14F-4D97-AF65-F5344CB8AC3E}">
        <p14:creationId xmlns:p14="http://schemas.microsoft.com/office/powerpoint/2010/main" val="2336012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PT" dirty="0" err="1" smtClean="0"/>
              <a:t>Introduction</a:t>
            </a:r>
            <a:endParaRPr lang="pt-PT" dirty="0"/>
          </a:p>
        </p:txBody>
      </p:sp>
      <p:sp>
        <p:nvSpPr>
          <p:cNvPr id="5" name="Subtítulo 4"/>
          <p:cNvSpPr>
            <a:spLocks noGrp="1"/>
          </p:cNvSpPr>
          <p:nvPr>
            <p:ph type="subTitle" idx="1"/>
          </p:nvPr>
        </p:nvSpPr>
        <p:spPr/>
        <p:txBody>
          <a:bodyPr/>
          <a:lstStyle/>
          <a:p>
            <a:endParaRPr lang="pt-PT" dirty="0"/>
          </a:p>
        </p:txBody>
      </p:sp>
    </p:spTree>
    <p:extLst>
      <p:ext uri="{BB962C8B-B14F-4D97-AF65-F5344CB8AC3E}">
        <p14:creationId xmlns:p14="http://schemas.microsoft.com/office/powerpoint/2010/main" val="367265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ta para a direita 4"/>
          <p:cNvSpPr/>
          <p:nvPr/>
        </p:nvSpPr>
        <p:spPr>
          <a:xfrm>
            <a:off x="6811347" y="3247053"/>
            <a:ext cx="2328403" cy="484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Retângulo 6"/>
          <p:cNvSpPr/>
          <p:nvPr/>
        </p:nvSpPr>
        <p:spPr>
          <a:xfrm>
            <a:off x="9238109" y="3135358"/>
            <a:ext cx="2218242" cy="830997"/>
          </a:xfrm>
          <a:prstGeom prst="rect">
            <a:avLst/>
          </a:prstGeom>
          <a:solidFill>
            <a:srgbClr val="92D050"/>
          </a:solidFill>
        </p:spPr>
        <p:txBody>
          <a:bodyPr wrap="square">
            <a:spAutoFit/>
          </a:bodyPr>
          <a:lstStyle/>
          <a:p>
            <a:pPr algn="ctr"/>
            <a:r>
              <a:rPr lang="en-US" sz="2400" dirty="0" smtClean="0">
                <a:latin typeface="Trebuchet MS" panose="020B0603020202020204" pitchFamily="34" charset="0"/>
                <a:ea typeface="Calibri" panose="020F0502020204030204" pitchFamily="34" charset="0"/>
                <a:cs typeface="Times New Roman" panose="02020603050405020304" pitchFamily="18" charset="0"/>
              </a:rPr>
              <a:t>Strong </a:t>
            </a:r>
            <a:r>
              <a:rPr lang="en-US" sz="2400" dirty="0">
                <a:latin typeface="Trebuchet MS" panose="020B0603020202020204" pitchFamily="34" charset="0"/>
                <a:ea typeface="Calibri" panose="020F0502020204030204" pitchFamily="34" charset="0"/>
                <a:cs typeface="Times New Roman" panose="02020603050405020304" pitchFamily="18" charset="0"/>
              </a:rPr>
              <a:t>impact on risk</a:t>
            </a:r>
            <a:endParaRPr lang="pt-PT" sz="2400" dirty="0"/>
          </a:p>
        </p:txBody>
      </p:sp>
      <p:sp>
        <p:nvSpPr>
          <p:cNvPr id="2" name="Título 1"/>
          <p:cNvSpPr>
            <a:spLocks noGrp="1"/>
          </p:cNvSpPr>
          <p:nvPr>
            <p:ph type="title"/>
          </p:nvPr>
        </p:nvSpPr>
        <p:spPr>
          <a:xfrm>
            <a:off x="742228" y="525837"/>
            <a:ext cx="5009959" cy="879671"/>
          </a:xfrm>
        </p:spPr>
        <p:txBody>
          <a:bodyPr/>
          <a:lstStyle/>
          <a:p>
            <a:r>
              <a:rPr lang="en-US" dirty="0" smtClean="0">
                <a:latin typeface="Trebuchet MS" panose="020B0603020202020204" pitchFamily="34" charset="0"/>
              </a:rPr>
              <a:t>INTRODUCTION</a:t>
            </a:r>
            <a:endParaRPr lang="en-US" dirty="0">
              <a:latin typeface="Trebuchet MS" panose="020B0603020202020204" pitchFamily="34" charset="0"/>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grpSp>
        <p:nvGrpSpPr>
          <p:cNvPr id="22" name="Grupo 21"/>
          <p:cNvGrpSpPr/>
          <p:nvPr/>
        </p:nvGrpSpPr>
        <p:grpSpPr>
          <a:xfrm>
            <a:off x="1823450" y="1631996"/>
            <a:ext cx="7316300" cy="3649280"/>
            <a:chOff x="4207341" y="872699"/>
            <a:chExt cx="7316300" cy="3649280"/>
          </a:xfrm>
        </p:grpSpPr>
        <p:sp>
          <p:nvSpPr>
            <p:cNvPr id="25" name="Seta para baixo 24"/>
            <p:cNvSpPr/>
            <p:nvPr/>
          </p:nvSpPr>
          <p:spPr>
            <a:xfrm rot="8165145" flipH="1">
              <a:off x="8906140" y="2979894"/>
              <a:ext cx="297455" cy="68304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Trebuchet MS" panose="020B0603020202020204" pitchFamily="34" charset="0"/>
                <a:ea typeface="Verdana" panose="020B0604030504040204" pitchFamily="34" charset="0"/>
                <a:cs typeface="Verdana" panose="020B0604030504040204" pitchFamily="34" charset="0"/>
              </a:endParaRPr>
            </a:p>
          </p:txBody>
        </p:sp>
        <p:sp>
          <p:nvSpPr>
            <p:cNvPr id="24" name="Seta para baixo 23"/>
            <p:cNvSpPr/>
            <p:nvPr/>
          </p:nvSpPr>
          <p:spPr>
            <a:xfrm rot="13434855">
              <a:off x="6647204" y="2979894"/>
              <a:ext cx="297455" cy="68304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Trebuchet MS" panose="020B0603020202020204" pitchFamily="34" charset="0"/>
                <a:ea typeface="Verdana" panose="020B0604030504040204" pitchFamily="34" charset="0"/>
                <a:cs typeface="Verdana" panose="020B0604030504040204" pitchFamily="34" charset="0"/>
              </a:endParaRPr>
            </a:p>
          </p:txBody>
        </p:sp>
        <p:sp>
          <p:nvSpPr>
            <p:cNvPr id="14" name="Seta para baixo 13"/>
            <p:cNvSpPr/>
            <p:nvPr/>
          </p:nvSpPr>
          <p:spPr>
            <a:xfrm>
              <a:off x="7755872" y="1660489"/>
              <a:ext cx="297455" cy="68304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Trebuchet MS" panose="020B0603020202020204" pitchFamily="34" charset="0"/>
                <a:ea typeface="Verdana" panose="020B0604030504040204" pitchFamily="34" charset="0"/>
                <a:cs typeface="Verdana" panose="020B0604030504040204" pitchFamily="34" charset="0"/>
              </a:endParaRPr>
            </a:p>
          </p:txBody>
        </p:sp>
        <p:sp>
          <p:nvSpPr>
            <p:cNvPr id="10" name="Retângulo arredondado 9"/>
            <p:cNvSpPr/>
            <p:nvPr/>
          </p:nvSpPr>
          <p:spPr>
            <a:xfrm>
              <a:off x="6698253" y="872699"/>
              <a:ext cx="2412694" cy="106863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err="1">
                  <a:latin typeface="Trebuchet MS" panose="020B0603020202020204" pitchFamily="34" charset="0"/>
                  <a:ea typeface="Verdana" panose="020B0604030504040204" pitchFamily="34" charset="0"/>
                  <a:cs typeface="Verdana" panose="020B0604030504040204" pitchFamily="34" charset="0"/>
                </a:rPr>
                <a:t>Fire</a:t>
              </a:r>
              <a:endParaRPr lang="pt-PT" sz="2400" dirty="0">
                <a:latin typeface="Trebuchet MS" panose="020B0603020202020204" pitchFamily="34" charset="0"/>
                <a:ea typeface="Verdana" panose="020B0604030504040204" pitchFamily="34" charset="0"/>
                <a:cs typeface="Verdana" panose="020B0604030504040204" pitchFamily="34" charset="0"/>
              </a:endParaRPr>
            </a:p>
            <a:p>
              <a:pPr algn="ctr"/>
              <a:r>
                <a:rPr lang="pt-PT" sz="2400" dirty="0" err="1">
                  <a:latin typeface="Trebuchet MS" panose="020B0603020202020204" pitchFamily="34" charset="0"/>
                  <a:ea typeface="Verdana" panose="020B0604030504040204" pitchFamily="34" charset="0"/>
                  <a:cs typeface="Verdana" panose="020B0604030504040204" pitchFamily="34" charset="0"/>
                </a:rPr>
                <a:t>Characteristics</a:t>
              </a:r>
              <a:r>
                <a:rPr lang="pt-PT" sz="2400" dirty="0">
                  <a:latin typeface="Trebuchet MS" panose="020B0603020202020204" pitchFamily="34" charset="0"/>
                  <a:ea typeface="Verdana" panose="020B0604030504040204" pitchFamily="34" charset="0"/>
                  <a:cs typeface="Verdana" panose="020B0604030504040204" pitchFamily="34" charset="0"/>
                </a:rPr>
                <a:t> </a:t>
              </a:r>
            </a:p>
          </p:txBody>
        </p:sp>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2749" y="2227556"/>
              <a:ext cx="943172" cy="1228606"/>
            </a:xfrm>
            <a:prstGeom prst="rect">
              <a:avLst/>
            </a:prstGeom>
          </p:spPr>
        </p:pic>
        <p:sp>
          <p:nvSpPr>
            <p:cNvPr id="15" name="Título 1"/>
            <p:cNvSpPr txBox="1">
              <a:spLocks/>
            </p:cNvSpPr>
            <p:nvPr/>
          </p:nvSpPr>
          <p:spPr>
            <a:xfrm>
              <a:off x="6905722" y="2227556"/>
              <a:ext cx="2093964" cy="955647"/>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dirty="0" smtClean="0">
                  <a:latin typeface="Trebuchet MS" panose="020B0603020202020204" pitchFamily="34" charset="0"/>
                  <a:ea typeface="Verdana" panose="020B0604030504040204" pitchFamily="34" charset="0"/>
                  <a:cs typeface="Verdana" panose="020B0604030504040204" pitchFamily="34" charset="0"/>
                </a:rPr>
                <a:t>Human </a:t>
              </a:r>
            </a:p>
            <a:p>
              <a:pPr algn="ctr"/>
              <a:r>
                <a:rPr lang="en-US" dirty="0" err="1" smtClean="0">
                  <a:latin typeface="Trebuchet MS" panose="020B0603020202020204" pitchFamily="34" charset="0"/>
                  <a:ea typeface="Verdana" panose="020B0604030504040204" pitchFamily="34" charset="0"/>
                  <a:cs typeface="Verdana" panose="020B0604030504040204" pitchFamily="34" charset="0"/>
                </a:rPr>
                <a:t>Behaviour</a:t>
              </a:r>
              <a:endParaRPr lang="en-US" baseline="30000" dirty="0">
                <a:latin typeface="Trebuchet MS" panose="020B0603020202020204" pitchFamily="34" charset="0"/>
                <a:ea typeface="Verdana" panose="020B0604030504040204" pitchFamily="34" charset="0"/>
                <a:cs typeface="Verdana" panose="020B0604030504040204" pitchFamily="34" charset="0"/>
              </a:endParaRPr>
            </a:p>
          </p:txBody>
        </p:sp>
        <p:sp>
          <p:nvSpPr>
            <p:cNvPr id="17" name="Retângulo arredondado 16"/>
            <p:cNvSpPr/>
            <p:nvPr/>
          </p:nvSpPr>
          <p:spPr>
            <a:xfrm>
              <a:off x="9110947" y="3453343"/>
              <a:ext cx="2412694" cy="1068636"/>
            </a:xfrm>
            <a:prstGeom prst="roundRect">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PT" sz="2400" dirty="0" err="1">
                  <a:solidFill>
                    <a:schemeClr val="bg1"/>
                  </a:solidFill>
                  <a:latin typeface="Trebuchet MS" panose="020B0603020202020204" pitchFamily="34" charset="0"/>
                  <a:ea typeface="Verdana" panose="020B0604030504040204" pitchFamily="34" charset="0"/>
                  <a:cs typeface="Verdana" panose="020B0604030504040204" pitchFamily="34" charset="0"/>
                </a:rPr>
                <a:t>Occupant</a:t>
              </a:r>
              <a:r>
                <a:rPr lang="pt-PT" sz="2400" dirty="0">
                  <a:solidFill>
                    <a:schemeClr val="bg1"/>
                  </a:solidFill>
                  <a:latin typeface="Trebuchet MS" panose="020B0603020202020204" pitchFamily="34" charset="0"/>
                  <a:ea typeface="Verdana" panose="020B0604030504040204" pitchFamily="34" charset="0"/>
                  <a:cs typeface="Verdana" panose="020B0604030504040204" pitchFamily="34" charset="0"/>
                </a:rPr>
                <a:t> </a:t>
              </a:r>
              <a:r>
                <a:rPr lang="pt-PT" sz="2400" dirty="0" err="1">
                  <a:solidFill>
                    <a:schemeClr val="bg1"/>
                  </a:solidFill>
                  <a:latin typeface="Trebuchet MS" panose="020B0603020202020204" pitchFamily="34" charset="0"/>
                  <a:ea typeface="Verdana" panose="020B0604030504040204" pitchFamily="34" charset="0"/>
                  <a:cs typeface="Verdana" panose="020B0604030504040204" pitchFamily="34" charset="0"/>
                </a:rPr>
                <a:t>Characteristics</a:t>
              </a:r>
              <a:endParaRPr lang="pt-PT" sz="2400" dirty="0">
                <a:solidFill>
                  <a:schemeClr val="bg1"/>
                </a:solidFill>
                <a:latin typeface="Trebuchet MS" panose="020B0603020202020204" pitchFamily="34" charset="0"/>
                <a:ea typeface="Verdana" panose="020B0604030504040204" pitchFamily="34" charset="0"/>
                <a:cs typeface="Verdana" panose="020B0604030504040204" pitchFamily="34" charset="0"/>
              </a:endParaRPr>
            </a:p>
          </p:txBody>
        </p:sp>
        <p:sp>
          <p:nvSpPr>
            <p:cNvPr id="19" name="Retângulo arredondado 18"/>
            <p:cNvSpPr/>
            <p:nvPr/>
          </p:nvSpPr>
          <p:spPr>
            <a:xfrm>
              <a:off x="4207341" y="3453343"/>
              <a:ext cx="2490912" cy="106863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err="1">
                  <a:solidFill>
                    <a:schemeClr val="tx1"/>
                  </a:solidFill>
                  <a:latin typeface="Trebuchet MS" panose="020B0603020202020204" pitchFamily="34" charset="0"/>
                  <a:ea typeface="Verdana" panose="020B0604030504040204" pitchFamily="34" charset="0"/>
                  <a:cs typeface="Verdana" panose="020B0604030504040204" pitchFamily="34" charset="0"/>
                </a:rPr>
                <a:t>Building</a:t>
              </a:r>
              <a:r>
                <a:rPr lang="pt-PT" sz="2400" dirty="0">
                  <a:solidFill>
                    <a:schemeClr val="tx1"/>
                  </a:solidFill>
                  <a:latin typeface="Trebuchet MS" panose="020B0603020202020204" pitchFamily="34" charset="0"/>
                  <a:ea typeface="Verdana" panose="020B0604030504040204" pitchFamily="34" charset="0"/>
                  <a:cs typeface="Verdana" panose="020B0604030504040204" pitchFamily="34" charset="0"/>
                </a:rPr>
                <a:t> </a:t>
              </a:r>
              <a:r>
                <a:rPr lang="pt-PT" sz="2400" dirty="0" err="1" smtClean="0">
                  <a:solidFill>
                    <a:schemeClr val="tx1"/>
                  </a:solidFill>
                  <a:latin typeface="Trebuchet MS" panose="020B0603020202020204" pitchFamily="34" charset="0"/>
                  <a:ea typeface="Verdana" panose="020B0604030504040204" pitchFamily="34" charset="0"/>
                  <a:cs typeface="Verdana" panose="020B0604030504040204" pitchFamily="34" charset="0"/>
                </a:rPr>
                <a:t>Characteristics</a:t>
              </a:r>
              <a:endParaRPr lang="pt-PT" sz="2400" dirty="0">
                <a:solidFill>
                  <a:schemeClr val="tx1"/>
                </a:solidFill>
                <a:latin typeface="Trebuchet MS" panose="020B0603020202020204" pitchFamily="34" charset="0"/>
                <a:ea typeface="Verdana" panose="020B0604030504040204" pitchFamily="34" charset="0"/>
                <a:cs typeface="Verdana" panose="020B0604030504040204" pitchFamily="34" charset="0"/>
              </a:endParaRPr>
            </a:p>
          </p:txBody>
        </p:sp>
        <p:sp>
          <p:nvSpPr>
            <p:cNvPr id="12" name="Seta em curva 11"/>
            <p:cNvSpPr/>
            <p:nvPr/>
          </p:nvSpPr>
          <p:spPr>
            <a:xfrm>
              <a:off x="5044916" y="1037567"/>
              <a:ext cx="1487278" cy="212066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latin typeface="Trebuchet MS" panose="020B0603020202020204" pitchFamily="34" charset="0"/>
                <a:ea typeface="Verdana" panose="020B0604030504040204" pitchFamily="34" charset="0"/>
                <a:cs typeface="Verdana" panose="020B0604030504040204" pitchFamily="34" charset="0"/>
              </a:endParaRPr>
            </a:p>
          </p:txBody>
        </p:sp>
        <p:sp>
          <p:nvSpPr>
            <p:cNvPr id="21" name="Seta em curva 20"/>
            <p:cNvSpPr/>
            <p:nvPr/>
          </p:nvSpPr>
          <p:spPr>
            <a:xfrm flipH="1">
              <a:off x="9260807" y="1037567"/>
              <a:ext cx="1487278" cy="212066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latin typeface="Trebuchet MS" panose="020B0603020202020204" pitchFamily="34" charset="0"/>
                <a:ea typeface="Verdana" panose="020B0604030504040204" pitchFamily="34" charset="0"/>
                <a:cs typeface="Verdana" panose="020B0604030504040204" pitchFamily="34" charset="0"/>
              </a:endParaRPr>
            </a:p>
          </p:txBody>
        </p:sp>
        <p:sp>
          <p:nvSpPr>
            <p:cNvPr id="13" name="Seta para a esquerda e para a direita 12"/>
            <p:cNvSpPr/>
            <p:nvPr/>
          </p:nvSpPr>
          <p:spPr>
            <a:xfrm>
              <a:off x="6984694" y="3623533"/>
              <a:ext cx="1976396" cy="7282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Trebuchet MS" panose="020B0603020202020204" pitchFamily="34" charset="0"/>
                <a:ea typeface="Verdana" panose="020B0604030504040204" pitchFamily="34" charset="0"/>
                <a:cs typeface="Verdana" panose="020B0604030504040204" pitchFamily="34" charset="0"/>
              </a:endParaRPr>
            </a:p>
          </p:txBody>
        </p:sp>
      </p:grpSp>
      <p:sp>
        <p:nvSpPr>
          <p:cNvPr id="4" name="Nota de aviso com Linha 2 3"/>
          <p:cNvSpPr/>
          <p:nvPr/>
        </p:nvSpPr>
        <p:spPr>
          <a:xfrm>
            <a:off x="7687542" y="525837"/>
            <a:ext cx="3341242" cy="1306818"/>
          </a:xfrm>
          <a:prstGeom prst="borderCallout2">
            <a:avLst>
              <a:gd name="adj1" fmla="val 18750"/>
              <a:gd name="adj2" fmla="val -8333"/>
              <a:gd name="adj3" fmla="val 18750"/>
              <a:gd name="adj4" fmla="val -16667"/>
              <a:gd name="adj5" fmla="val 91080"/>
              <a:gd name="adj6" fmla="val -4694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Trebuchet MS" panose="020B0603020202020204" pitchFamily="34" charset="0"/>
                <a:ea typeface="Verdana" panose="020B0604030504040204" pitchFamily="34" charset="0"/>
                <a:cs typeface="Verdana" panose="020B0604030504040204" pitchFamily="34" charset="0"/>
              </a:rPr>
              <a:t>Visual </a:t>
            </a:r>
            <a:r>
              <a:rPr lang="pt-PT" dirty="0" err="1" smtClean="0">
                <a:latin typeface="Trebuchet MS" panose="020B0603020202020204" pitchFamily="34" charset="0"/>
                <a:ea typeface="Verdana" panose="020B0604030504040204" pitchFamily="34" charset="0"/>
                <a:cs typeface="Verdana" panose="020B0604030504040204" pitchFamily="34" charset="0"/>
              </a:rPr>
              <a:t>cues</a:t>
            </a:r>
            <a:r>
              <a:rPr lang="pt-PT" dirty="0" smtClean="0">
                <a:latin typeface="Trebuchet MS" panose="020B0603020202020204" pitchFamily="34" charset="0"/>
                <a:ea typeface="Verdana" panose="020B0604030504040204" pitchFamily="34" charset="0"/>
                <a:cs typeface="Verdana" panose="020B0604030504040204" pitchFamily="34" charset="0"/>
              </a:rPr>
              <a:t>  (Flame, </a:t>
            </a:r>
            <a:r>
              <a:rPr lang="pt-PT" dirty="0" err="1" smtClean="0">
                <a:latin typeface="Trebuchet MS" panose="020B0603020202020204" pitchFamily="34" charset="0"/>
                <a:ea typeface="Verdana" panose="020B0604030504040204" pitchFamily="34" charset="0"/>
                <a:cs typeface="Verdana" panose="020B0604030504040204" pitchFamily="34" charset="0"/>
              </a:rPr>
              <a:t>Smoke</a:t>
            </a:r>
            <a:r>
              <a:rPr lang="pt-PT" dirty="0" smtClean="0">
                <a:latin typeface="Trebuchet MS" panose="020B0603020202020204" pitchFamily="34" charset="0"/>
                <a:ea typeface="Verdana" panose="020B0604030504040204" pitchFamily="34" charset="0"/>
                <a:cs typeface="Verdana" panose="020B0604030504040204" pitchFamily="34" charset="0"/>
              </a:rPr>
              <a:t>)</a:t>
            </a:r>
          </a:p>
          <a:p>
            <a:pPr algn="ctr"/>
            <a:r>
              <a:rPr lang="pt-PT" dirty="0" err="1">
                <a:latin typeface="Trebuchet MS" panose="020B0603020202020204" pitchFamily="34" charset="0"/>
                <a:ea typeface="Verdana" panose="020B0604030504040204" pitchFamily="34" charset="0"/>
                <a:cs typeface="Verdana" panose="020B0604030504040204" pitchFamily="34" charset="0"/>
              </a:rPr>
              <a:t>Olfactory</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err="1" smtClean="0">
                <a:latin typeface="Trebuchet MS" panose="020B0603020202020204" pitchFamily="34" charset="0"/>
                <a:ea typeface="Verdana" panose="020B0604030504040204" pitchFamily="34" charset="0"/>
                <a:cs typeface="Verdana" panose="020B0604030504040204" pitchFamily="34" charset="0"/>
              </a:rPr>
              <a:t>cues</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smtClean="0">
                <a:latin typeface="Trebuchet MS" panose="020B0603020202020204" pitchFamily="34" charset="0"/>
                <a:ea typeface="Verdana" panose="020B0604030504040204" pitchFamily="34" charset="0"/>
                <a:cs typeface="Verdana" panose="020B0604030504040204" pitchFamily="34" charset="0"/>
              </a:rPr>
              <a:t>(</a:t>
            </a:r>
            <a:r>
              <a:rPr lang="pt-PT" dirty="0" err="1" smtClean="0">
                <a:latin typeface="Trebuchet MS" panose="020B0603020202020204" pitchFamily="34" charset="0"/>
                <a:ea typeface="Verdana" panose="020B0604030504040204" pitchFamily="34" charset="0"/>
                <a:cs typeface="Verdana" panose="020B0604030504040204" pitchFamily="34" charset="0"/>
              </a:rPr>
              <a:t>Smell</a:t>
            </a:r>
            <a:r>
              <a:rPr lang="pt-PT" dirty="0">
                <a:latin typeface="Trebuchet MS" panose="020B0603020202020204" pitchFamily="34" charset="0"/>
                <a:ea typeface="Verdana" panose="020B0604030504040204" pitchFamily="34" charset="0"/>
                <a:cs typeface="Verdana" panose="020B0604030504040204" pitchFamily="34" charset="0"/>
              </a:rPr>
              <a:t>)</a:t>
            </a:r>
            <a:endParaRPr lang="pt-PT" dirty="0" smtClean="0">
              <a:latin typeface="Trebuchet MS" panose="020B0603020202020204" pitchFamily="34" charset="0"/>
              <a:ea typeface="Verdana" panose="020B0604030504040204" pitchFamily="34" charset="0"/>
              <a:cs typeface="Verdana" panose="020B0604030504040204" pitchFamily="34" charset="0"/>
            </a:endParaRPr>
          </a:p>
          <a:p>
            <a:pPr algn="ctr"/>
            <a:r>
              <a:rPr lang="pt-PT" dirty="0" err="1">
                <a:latin typeface="Trebuchet MS" panose="020B0603020202020204" pitchFamily="34" charset="0"/>
                <a:ea typeface="Verdana" panose="020B0604030504040204" pitchFamily="34" charset="0"/>
                <a:cs typeface="Verdana" panose="020B0604030504040204" pitchFamily="34" charset="0"/>
              </a:rPr>
              <a:t>Audible</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err="1">
                <a:latin typeface="Trebuchet MS" panose="020B0603020202020204" pitchFamily="34" charset="0"/>
                <a:ea typeface="Verdana" panose="020B0604030504040204" pitchFamily="34" charset="0"/>
                <a:cs typeface="Verdana" panose="020B0604030504040204" pitchFamily="34" charset="0"/>
              </a:rPr>
              <a:t>cues</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smtClean="0">
                <a:latin typeface="Trebuchet MS" panose="020B0603020202020204" pitchFamily="34" charset="0"/>
                <a:ea typeface="Verdana" panose="020B0604030504040204" pitchFamily="34" charset="0"/>
                <a:cs typeface="Verdana" panose="020B0604030504040204" pitchFamily="34" charset="0"/>
              </a:rPr>
              <a:t>(</a:t>
            </a:r>
            <a:r>
              <a:rPr lang="pt-PT" dirty="0" err="1" smtClean="0">
                <a:latin typeface="Trebuchet MS" panose="020B0603020202020204" pitchFamily="34" charset="0"/>
                <a:ea typeface="Verdana" panose="020B0604030504040204" pitchFamily="34" charset="0"/>
                <a:cs typeface="Verdana" panose="020B0604030504040204" pitchFamily="34" charset="0"/>
              </a:rPr>
              <a:t>Cracking</a:t>
            </a:r>
            <a:r>
              <a:rPr lang="pt-PT" dirty="0" smtClean="0">
                <a:latin typeface="Trebuchet MS" panose="020B0603020202020204" pitchFamily="34" charset="0"/>
                <a:ea typeface="Verdana" panose="020B0604030504040204" pitchFamily="34" charset="0"/>
                <a:cs typeface="Verdana" panose="020B0604030504040204" pitchFamily="34" charset="0"/>
              </a:rPr>
              <a:t>)</a:t>
            </a:r>
          </a:p>
          <a:p>
            <a:pPr algn="ctr"/>
            <a:r>
              <a:rPr lang="pt-PT" dirty="0" err="1">
                <a:latin typeface="Trebuchet MS" panose="020B0603020202020204" pitchFamily="34" charset="0"/>
                <a:ea typeface="Verdana" panose="020B0604030504040204" pitchFamily="34" charset="0"/>
                <a:cs typeface="Verdana" panose="020B0604030504040204" pitchFamily="34" charset="0"/>
              </a:rPr>
              <a:t>Other</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err="1">
                <a:latin typeface="Trebuchet MS" panose="020B0603020202020204" pitchFamily="34" charset="0"/>
                <a:ea typeface="Verdana" panose="020B0604030504040204" pitchFamily="34" charset="0"/>
                <a:cs typeface="Verdana" panose="020B0604030504040204" pitchFamily="34" charset="0"/>
              </a:rPr>
              <a:t>cues</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smtClean="0">
                <a:latin typeface="Trebuchet MS" panose="020B0603020202020204" pitchFamily="34" charset="0"/>
                <a:ea typeface="Verdana" panose="020B0604030504040204" pitchFamily="34" charset="0"/>
                <a:cs typeface="Verdana" panose="020B0604030504040204" pitchFamily="34" charset="0"/>
              </a:rPr>
              <a:t>(</a:t>
            </a:r>
            <a:r>
              <a:rPr lang="pt-PT" dirty="0" err="1" smtClean="0">
                <a:latin typeface="Trebuchet MS" panose="020B0603020202020204" pitchFamily="34" charset="0"/>
                <a:ea typeface="Verdana" panose="020B0604030504040204" pitchFamily="34" charset="0"/>
                <a:cs typeface="Verdana" panose="020B0604030504040204" pitchFamily="34" charset="0"/>
              </a:rPr>
              <a:t>Heat</a:t>
            </a:r>
            <a:r>
              <a:rPr lang="pt-PT" dirty="0" smtClean="0">
                <a:latin typeface="Trebuchet MS" panose="020B0603020202020204" pitchFamily="34" charset="0"/>
                <a:ea typeface="Verdana" panose="020B0604030504040204" pitchFamily="34" charset="0"/>
                <a:cs typeface="Verdana" panose="020B0604030504040204" pitchFamily="34" charset="0"/>
              </a:rPr>
              <a:t>)</a:t>
            </a:r>
            <a:endParaRPr lang="pt-PT" dirty="0">
              <a:latin typeface="Trebuchet MS" panose="020B0603020202020204" pitchFamily="34" charset="0"/>
              <a:ea typeface="Verdana" panose="020B0604030504040204" pitchFamily="34" charset="0"/>
              <a:cs typeface="Verdana" panose="020B0604030504040204" pitchFamily="34" charset="0"/>
            </a:endParaRPr>
          </a:p>
        </p:txBody>
      </p:sp>
      <p:sp>
        <p:nvSpPr>
          <p:cNvPr id="26" name="Nota de aviso com Linha 2 25"/>
          <p:cNvSpPr/>
          <p:nvPr/>
        </p:nvSpPr>
        <p:spPr>
          <a:xfrm>
            <a:off x="8364194" y="5383763"/>
            <a:ext cx="3827806" cy="1474237"/>
          </a:xfrm>
          <a:prstGeom prst="borderCallout2">
            <a:avLst>
              <a:gd name="adj1" fmla="val -7668"/>
              <a:gd name="adj2" fmla="val 45563"/>
              <a:gd name="adj3" fmla="val -30516"/>
              <a:gd name="adj4" fmla="val 45886"/>
              <a:gd name="adj5" fmla="val -30221"/>
              <a:gd name="adj6" fmla="val 20513"/>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smtClean="0">
                <a:latin typeface="Trebuchet MS" panose="020B0603020202020204" pitchFamily="34" charset="0"/>
                <a:ea typeface="Verdana" panose="020B0604030504040204" pitchFamily="34" charset="0"/>
                <a:cs typeface="Verdana" panose="020B0604030504040204" pitchFamily="34" charset="0"/>
              </a:rPr>
              <a:t>Profile</a:t>
            </a:r>
            <a:r>
              <a:rPr lang="pt-PT" dirty="0" smtClean="0">
                <a:latin typeface="Trebuchet MS" panose="020B0603020202020204" pitchFamily="34" charset="0"/>
                <a:ea typeface="Verdana" panose="020B0604030504040204" pitchFamily="34" charset="0"/>
                <a:cs typeface="Verdana" panose="020B0604030504040204" pitchFamily="34" charset="0"/>
              </a:rPr>
              <a:t>  (</a:t>
            </a:r>
            <a:r>
              <a:rPr lang="pt-PT" dirty="0" err="1" smtClean="0">
                <a:latin typeface="Trebuchet MS" panose="020B0603020202020204" pitchFamily="34" charset="0"/>
                <a:ea typeface="Verdana" panose="020B0604030504040204" pitchFamily="34" charset="0"/>
                <a:cs typeface="Verdana" panose="020B0604030504040204" pitchFamily="34" charset="0"/>
              </a:rPr>
              <a:t>Gender</a:t>
            </a:r>
            <a:r>
              <a:rPr lang="pt-PT" dirty="0" smtClean="0">
                <a:latin typeface="Trebuchet MS" panose="020B0603020202020204" pitchFamily="34" charset="0"/>
                <a:ea typeface="Verdana" panose="020B0604030504040204" pitchFamily="34" charset="0"/>
                <a:cs typeface="Verdana" panose="020B0604030504040204" pitchFamily="34" charset="0"/>
              </a:rPr>
              <a:t>, Age, </a:t>
            </a:r>
            <a:r>
              <a:rPr lang="pt-PT" dirty="0" err="1" smtClean="0">
                <a:latin typeface="Trebuchet MS" panose="020B0603020202020204" pitchFamily="34" charset="0"/>
                <a:ea typeface="Verdana" panose="020B0604030504040204" pitchFamily="34" charset="0"/>
                <a:cs typeface="Verdana" panose="020B0604030504040204" pitchFamily="34" charset="0"/>
              </a:rPr>
              <a:t>Limitation</a:t>
            </a:r>
            <a:r>
              <a:rPr lang="pt-PT" dirty="0" smtClean="0">
                <a:latin typeface="Trebuchet MS" panose="020B0603020202020204" pitchFamily="34" charset="0"/>
                <a:ea typeface="Verdana" panose="020B0604030504040204" pitchFamily="34" charset="0"/>
                <a:cs typeface="Verdana" panose="020B0604030504040204" pitchFamily="34" charset="0"/>
              </a:rPr>
              <a:t>)</a:t>
            </a:r>
          </a:p>
          <a:p>
            <a:pPr algn="ctr"/>
            <a:r>
              <a:rPr lang="pt-PT" dirty="0" err="1">
                <a:latin typeface="Trebuchet MS" panose="020B0603020202020204" pitchFamily="34" charset="0"/>
                <a:ea typeface="Verdana" panose="020B0604030504040204" pitchFamily="34" charset="0"/>
                <a:cs typeface="Verdana" panose="020B0604030504040204" pitchFamily="34" charset="0"/>
              </a:rPr>
              <a:t>Knowledge</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err="1">
                <a:latin typeface="Trebuchet MS" panose="020B0603020202020204" pitchFamily="34" charset="0"/>
                <a:ea typeface="Verdana" panose="020B0604030504040204" pitchFamily="34" charset="0"/>
                <a:cs typeface="Verdana" panose="020B0604030504040204" pitchFamily="34" charset="0"/>
              </a:rPr>
              <a:t>and</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err="1" smtClean="0">
                <a:latin typeface="Trebuchet MS" panose="020B0603020202020204" pitchFamily="34" charset="0"/>
                <a:ea typeface="Verdana" panose="020B0604030504040204" pitchFamily="34" charset="0"/>
                <a:cs typeface="Verdana" panose="020B0604030504040204" pitchFamily="34" charset="0"/>
              </a:rPr>
              <a:t>Experience</a:t>
            </a:r>
            <a:endParaRPr lang="pt-PT" dirty="0" smtClean="0">
              <a:latin typeface="Trebuchet MS" panose="020B0603020202020204" pitchFamily="34" charset="0"/>
              <a:ea typeface="Verdana" panose="020B0604030504040204" pitchFamily="34" charset="0"/>
              <a:cs typeface="Verdana" panose="020B0604030504040204" pitchFamily="34" charset="0"/>
            </a:endParaRPr>
          </a:p>
          <a:p>
            <a:pPr algn="ctr"/>
            <a:r>
              <a:rPr lang="en-US" dirty="0">
                <a:latin typeface="Trebuchet MS" panose="020B0603020202020204" pitchFamily="34" charset="0"/>
                <a:ea typeface="Verdana" panose="020B0604030504040204" pitchFamily="34" charset="0"/>
                <a:cs typeface="Verdana" panose="020B0604030504040204" pitchFamily="34" charset="0"/>
              </a:rPr>
              <a:t>Condition at the Time of Event </a:t>
            </a:r>
            <a:endParaRPr lang="en-US" dirty="0" smtClean="0">
              <a:latin typeface="Trebuchet MS" panose="020B0603020202020204" pitchFamily="34" charset="0"/>
              <a:ea typeface="Verdana" panose="020B0604030504040204" pitchFamily="34" charset="0"/>
              <a:cs typeface="Verdana" panose="020B0604030504040204" pitchFamily="34" charset="0"/>
            </a:endParaRPr>
          </a:p>
          <a:p>
            <a:pPr algn="ctr"/>
            <a:r>
              <a:rPr lang="pt-PT" dirty="0" err="1" smtClean="0">
                <a:latin typeface="Trebuchet MS" panose="020B0603020202020204" pitchFamily="34" charset="0"/>
                <a:ea typeface="Verdana" panose="020B0604030504040204" pitchFamily="34" charset="0"/>
                <a:cs typeface="Verdana" panose="020B0604030504040204" pitchFamily="34" charset="0"/>
              </a:rPr>
              <a:t>Personality</a:t>
            </a:r>
            <a:r>
              <a:rPr lang="pt-PT" dirty="0" smtClean="0">
                <a:latin typeface="Trebuchet MS" panose="020B0603020202020204" pitchFamily="34" charset="0"/>
                <a:ea typeface="Verdana" panose="020B0604030504040204" pitchFamily="34" charset="0"/>
                <a:cs typeface="Verdana" panose="020B0604030504040204" pitchFamily="34" charset="0"/>
              </a:rPr>
              <a:t>  </a:t>
            </a:r>
          </a:p>
          <a:p>
            <a:pPr algn="ctr"/>
            <a:r>
              <a:rPr lang="pt-PT" dirty="0" smtClean="0">
                <a:latin typeface="Trebuchet MS" panose="020B0603020202020204" pitchFamily="34" charset="0"/>
                <a:ea typeface="Verdana" panose="020B0604030504040204" pitchFamily="34" charset="0"/>
                <a:cs typeface="Verdana" panose="020B0604030504040204" pitchFamily="34" charset="0"/>
              </a:rPr>
              <a:t>Role (</a:t>
            </a:r>
            <a:r>
              <a:rPr lang="pt-PT" dirty="0" err="1" smtClean="0">
                <a:latin typeface="Trebuchet MS" panose="020B0603020202020204" pitchFamily="34" charset="0"/>
                <a:ea typeface="Verdana" panose="020B0604030504040204" pitchFamily="34" charset="0"/>
                <a:cs typeface="Verdana" panose="020B0604030504040204" pitchFamily="34" charset="0"/>
              </a:rPr>
              <a:t>Visitor</a:t>
            </a:r>
            <a:r>
              <a:rPr lang="pt-PT" dirty="0" smtClean="0">
                <a:latin typeface="Trebuchet MS" panose="020B0603020202020204" pitchFamily="34" charset="0"/>
                <a:ea typeface="Verdana" panose="020B0604030504040204" pitchFamily="34" charset="0"/>
                <a:cs typeface="Verdana" panose="020B0604030504040204" pitchFamily="34" charset="0"/>
              </a:rPr>
              <a:t>, </a:t>
            </a:r>
            <a:r>
              <a:rPr lang="pt-PT" dirty="0" err="1" smtClean="0">
                <a:latin typeface="Trebuchet MS" panose="020B0603020202020204" pitchFamily="34" charset="0"/>
                <a:ea typeface="Verdana" panose="020B0604030504040204" pitchFamily="34" charset="0"/>
                <a:cs typeface="Verdana" panose="020B0604030504040204" pitchFamily="34" charset="0"/>
              </a:rPr>
              <a:t>Employee</a:t>
            </a:r>
            <a:r>
              <a:rPr lang="pt-PT" dirty="0" smtClean="0">
                <a:latin typeface="Trebuchet MS" panose="020B0603020202020204" pitchFamily="34" charset="0"/>
                <a:ea typeface="Verdana" panose="020B0604030504040204" pitchFamily="34" charset="0"/>
                <a:cs typeface="Verdana" panose="020B0604030504040204" pitchFamily="34" charset="0"/>
              </a:rPr>
              <a:t>)</a:t>
            </a:r>
            <a:endParaRPr lang="pt-PT" dirty="0">
              <a:latin typeface="Trebuchet MS" panose="020B0603020202020204" pitchFamily="34" charset="0"/>
              <a:ea typeface="Verdana" panose="020B0604030504040204" pitchFamily="34" charset="0"/>
              <a:cs typeface="Verdana" panose="020B0604030504040204" pitchFamily="34" charset="0"/>
            </a:endParaRPr>
          </a:p>
        </p:txBody>
      </p:sp>
      <p:sp>
        <p:nvSpPr>
          <p:cNvPr id="27" name="Nota de aviso com Linha 2 26"/>
          <p:cNvSpPr/>
          <p:nvPr/>
        </p:nvSpPr>
        <p:spPr>
          <a:xfrm>
            <a:off x="0" y="5679850"/>
            <a:ext cx="3256384" cy="1178149"/>
          </a:xfrm>
          <a:prstGeom prst="borderCallout2">
            <a:avLst>
              <a:gd name="adj1" fmla="val -2124"/>
              <a:gd name="adj2" fmla="val 45850"/>
              <a:gd name="adj3" fmla="val -61403"/>
              <a:gd name="adj4" fmla="val 46173"/>
              <a:gd name="adj5" fmla="val -61900"/>
              <a:gd name="adj6" fmla="val 544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smtClean="0">
                <a:latin typeface="Trebuchet MS" panose="020B0603020202020204" pitchFamily="34" charset="0"/>
                <a:ea typeface="Verdana" panose="020B0604030504040204" pitchFamily="34" charset="0"/>
                <a:cs typeface="Verdana" panose="020B0604030504040204" pitchFamily="34" charset="0"/>
              </a:rPr>
              <a:t>Occupancy</a:t>
            </a:r>
            <a:endParaRPr lang="pt-PT" dirty="0" smtClean="0">
              <a:latin typeface="Trebuchet MS" panose="020B0603020202020204" pitchFamily="34" charset="0"/>
              <a:ea typeface="Verdana" panose="020B0604030504040204" pitchFamily="34" charset="0"/>
              <a:cs typeface="Verdana" panose="020B0604030504040204" pitchFamily="34" charset="0"/>
            </a:endParaRPr>
          </a:p>
          <a:p>
            <a:pPr algn="ctr"/>
            <a:r>
              <a:rPr lang="pt-PT" dirty="0" err="1" smtClean="0">
                <a:latin typeface="Trebuchet MS" panose="020B0603020202020204" pitchFamily="34" charset="0"/>
                <a:ea typeface="Verdana" panose="020B0604030504040204" pitchFamily="34" charset="0"/>
                <a:cs typeface="Verdana" panose="020B0604030504040204" pitchFamily="34" charset="0"/>
              </a:rPr>
              <a:t>Architecture</a:t>
            </a:r>
            <a:endParaRPr lang="pt-PT" dirty="0" smtClean="0">
              <a:latin typeface="Trebuchet MS" panose="020B0603020202020204" pitchFamily="34" charset="0"/>
              <a:ea typeface="Verdana" panose="020B0604030504040204" pitchFamily="34" charset="0"/>
              <a:cs typeface="Verdana" panose="020B0604030504040204" pitchFamily="34" charset="0"/>
            </a:endParaRPr>
          </a:p>
          <a:p>
            <a:pPr algn="ctr"/>
            <a:r>
              <a:rPr lang="pt-PT" dirty="0" err="1">
                <a:latin typeface="Trebuchet MS" panose="020B0603020202020204" pitchFamily="34" charset="0"/>
                <a:ea typeface="Verdana" panose="020B0604030504040204" pitchFamily="34" charset="0"/>
                <a:cs typeface="Verdana" panose="020B0604030504040204" pitchFamily="34" charset="0"/>
              </a:rPr>
              <a:t>Activities</a:t>
            </a:r>
            <a:r>
              <a:rPr lang="pt-PT" dirty="0">
                <a:latin typeface="Trebuchet MS" panose="020B0603020202020204" pitchFamily="34" charset="0"/>
                <a:ea typeface="Verdana" panose="020B0604030504040204" pitchFamily="34" charset="0"/>
                <a:cs typeface="Verdana" panose="020B0604030504040204" pitchFamily="34" charset="0"/>
              </a:rPr>
              <a:t> in </a:t>
            </a:r>
            <a:r>
              <a:rPr lang="pt-PT" dirty="0" err="1">
                <a:latin typeface="Trebuchet MS" panose="020B0603020202020204" pitchFamily="34" charset="0"/>
                <a:ea typeface="Verdana" panose="020B0604030504040204" pitchFamily="34" charset="0"/>
                <a:cs typeface="Verdana" panose="020B0604030504040204" pitchFamily="34" charset="0"/>
              </a:rPr>
              <a:t>the</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err="1" smtClean="0">
                <a:latin typeface="Trebuchet MS" panose="020B0603020202020204" pitchFamily="34" charset="0"/>
                <a:ea typeface="Verdana" panose="020B0604030504040204" pitchFamily="34" charset="0"/>
                <a:cs typeface="Verdana" panose="020B0604030504040204" pitchFamily="34" charset="0"/>
              </a:rPr>
              <a:t>Building</a:t>
            </a:r>
            <a:endParaRPr lang="pt-PT" dirty="0" smtClean="0">
              <a:latin typeface="Trebuchet MS" panose="020B0603020202020204" pitchFamily="34" charset="0"/>
              <a:ea typeface="Verdana" panose="020B0604030504040204" pitchFamily="34" charset="0"/>
              <a:cs typeface="Verdana" panose="020B0604030504040204" pitchFamily="34" charset="0"/>
            </a:endParaRPr>
          </a:p>
          <a:p>
            <a:pPr algn="ctr"/>
            <a:r>
              <a:rPr lang="pt-PT" dirty="0" err="1">
                <a:latin typeface="Trebuchet MS" panose="020B0603020202020204" pitchFamily="34" charset="0"/>
                <a:ea typeface="Verdana" panose="020B0604030504040204" pitchFamily="34" charset="0"/>
                <a:cs typeface="Verdana" panose="020B0604030504040204" pitchFamily="34" charset="0"/>
              </a:rPr>
              <a:t>Fire</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err="1">
                <a:latin typeface="Trebuchet MS" panose="020B0603020202020204" pitchFamily="34" charset="0"/>
                <a:ea typeface="Verdana" panose="020B0604030504040204" pitchFamily="34" charset="0"/>
                <a:cs typeface="Verdana" panose="020B0604030504040204" pitchFamily="34" charset="0"/>
              </a:rPr>
              <a:t>Safety</a:t>
            </a:r>
            <a:r>
              <a:rPr lang="pt-PT" dirty="0">
                <a:latin typeface="Trebuchet MS" panose="020B0603020202020204" pitchFamily="34" charset="0"/>
                <a:ea typeface="Verdana" panose="020B0604030504040204" pitchFamily="34" charset="0"/>
                <a:cs typeface="Verdana" panose="020B0604030504040204" pitchFamily="34" charset="0"/>
              </a:rPr>
              <a:t> </a:t>
            </a:r>
            <a:r>
              <a:rPr lang="pt-PT" dirty="0" err="1" smtClean="0">
                <a:latin typeface="Trebuchet MS" panose="020B0603020202020204" pitchFamily="34" charset="0"/>
                <a:ea typeface="Verdana" panose="020B0604030504040204" pitchFamily="34" charset="0"/>
                <a:cs typeface="Verdana" panose="020B0604030504040204" pitchFamily="34" charset="0"/>
              </a:rPr>
              <a:t>Features</a:t>
            </a:r>
            <a:r>
              <a:rPr lang="pt-PT" dirty="0" smtClean="0">
                <a:latin typeface="Trebuchet MS" panose="020B0603020202020204" pitchFamily="34" charset="0"/>
                <a:ea typeface="Verdana" panose="020B0604030504040204" pitchFamily="34" charset="0"/>
                <a:cs typeface="Verdana" panose="020B0604030504040204" pitchFamily="34" charset="0"/>
              </a:rPr>
              <a:t>   </a:t>
            </a:r>
            <a:endParaRPr lang="pt-PT" dirty="0">
              <a:latin typeface="Trebuchet MS" panose="020B060302020202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8205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4"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261872" y="758952"/>
            <a:ext cx="6189252" cy="4041648"/>
          </a:xfrm>
        </p:spPr>
        <p:txBody>
          <a:bodyPr>
            <a:noAutofit/>
          </a:bodyPr>
          <a:lstStyle/>
          <a:p>
            <a:pPr algn="ctr">
              <a:lnSpc>
                <a:spcPct val="150000"/>
              </a:lnSpc>
            </a:pPr>
            <a:r>
              <a:rPr lang="en-US" sz="6600" dirty="0">
                <a:latin typeface="Trebuchet MS" panose="020B0603020202020204" pitchFamily="34" charset="0"/>
              </a:rPr>
              <a:t>Summary of the Results of the Study</a:t>
            </a:r>
          </a:p>
        </p:txBody>
      </p:sp>
      <p:sp>
        <p:nvSpPr>
          <p:cNvPr id="5" name="Subtítulo 4"/>
          <p:cNvSpPr>
            <a:spLocks noGrp="1"/>
          </p:cNvSpPr>
          <p:nvPr>
            <p:ph type="subTitle" idx="1"/>
          </p:nvPr>
        </p:nvSpPr>
        <p:spPr/>
        <p:txBody>
          <a:bodyPr/>
          <a:lstStyle/>
          <a:p>
            <a:pPr marL="0" lvl="1" algn="l">
              <a:lnSpc>
                <a:spcPct val="95000"/>
              </a:lnSpc>
              <a:spcBef>
                <a:spcPts val="1400"/>
              </a:spcBef>
              <a:spcAft>
                <a:spcPts val="200"/>
              </a:spcAft>
              <a:buSzPct val="80000"/>
            </a:pPr>
            <a:r>
              <a:rPr lang="en-US" sz="2600" dirty="0">
                <a:latin typeface="Trebuchet MS" panose="020B0603020202020204" pitchFamily="34" charset="0"/>
              </a:rPr>
              <a:t>Comparison of occupant behavior between Type 1, Type 2 and Type 3 Surveys</a:t>
            </a:r>
          </a:p>
          <a:p>
            <a:endParaRPr lang="pt-PT" dirty="0"/>
          </a:p>
        </p:txBody>
      </p:sp>
      <p:sp>
        <p:nvSpPr>
          <p:cNvPr id="7" name="Retângulo 6"/>
          <p:cNvSpPr/>
          <p:nvPr/>
        </p:nvSpPr>
        <p:spPr>
          <a:xfrm>
            <a:off x="8217244" y="489311"/>
            <a:ext cx="3781167" cy="3139321"/>
          </a:xfrm>
          <a:prstGeom prst="rect">
            <a:avLst/>
          </a:prstGeom>
          <a:solidFill>
            <a:schemeClr val="accent6">
              <a:lumMod val="50000"/>
            </a:schemeClr>
          </a:solidFill>
        </p:spPr>
        <p:txBody>
          <a:bodyPr wrap="square">
            <a:spAutoFit/>
          </a:bodyPr>
          <a:lstStyle/>
          <a:p>
            <a:pPr algn="ctr"/>
            <a:r>
              <a:rPr lang="pt-PT" dirty="0" err="1" smtClean="0">
                <a:latin typeface="Trebuchet MS" panose="020B0603020202020204" pitchFamily="34" charset="0"/>
              </a:rPr>
              <a:t>Aware</a:t>
            </a:r>
            <a:r>
              <a:rPr lang="pt-PT" dirty="0" smtClean="0">
                <a:latin typeface="Trebuchet MS" panose="020B0603020202020204" pitchFamily="34" charset="0"/>
              </a:rPr>
              <a:t> </a:t>
            </a:r>
          </a:p>
          <a:p>
            <a:pPr algn="ctr"/>
            <a:r>
              <a:rPr lang="pt-PT" dirty="0" err="1" smtClean="0">
                <a:latin typeface="Trebuchet MS" panose="020B0603020202020204" pitchFamily="34" charset="0"/>
              </a:rPr>
              <a:t>Interpretation</a:t>
            </a:r>
            <a:endParaRPr lang="pt-PT" dirty="0">
              <a:latin typeface="Trebuchet MS" panose="020B0603020202020204" pitchFamily="34" charset="0"/>
            </a:endParaRPr>
          </a:p>
          <a:p>
            <a:pPr algn="ctr"/>
            <a:r>
              <a:rPr lang="pt-PT" dirty="0" smtClean="0">
                <a:latin typeface="Trebuchet MS" panose="020B0603020202020204" pitchFamily="34" charset="0"/>
              </a:rPr>
              <a:t>Time </a:t>
            </a:r>
            <a:r>
              <a:rPr lang="pt-PT" dirty="0" err="1">
                <a:latin typeface="Trebuchet MS" panose="020B0603020202020204" pitchFamily="34" charset="0"/>
              </a:rPr>
              <a:t>Spent</a:t>
            </a:r>
            <a:r>
              <a:rPr lang="pt-PT" dirty="0">
                <a:latin typeface="Trebuchet MS" panose="020B0603020202020204" pitchFamily="34" charset="0"/>
              </a:rPr>
              <a:t> </a:t>
            </a:r>
            <a:endParaRPr lang="pt-PT" dirty="0" smtClean="0">
              <a:latin typeface="Trebuchet MS" panose="020B0603020202020204" pitchFamily="34" charset="0"/>
            </a:endParaRPr>
          </a:p>
          <a:p>
            <a:pPr algn="ctr"/>
            <a:r>
              <a:rPr lang="pt-PT" dirty="0" err="1" smtClean="0">
                <a:latin typeface="Trebuchet MS" panose="020B0603020202020204" pitchFamily="34" charset="0"/>
              </a:rPr>
              <a:t>Reaction</a:t>
            </a:r>
            <a:r>
              <a:rPr lang="pt-PT" dirty="0" smtClean="0">
                <a:latin typeface="Trebuchet MS" panose="020B0603020202020204" pitchFamily="34" charset="0"/>
              </a:rPr>
              <a:t> </a:t>
            </a:r>
          </a:p>
          <a:p>
            <a:pPr algn="ctr"/>
            <a:r>
              <a:rPr lang="pt-PT" dirty="0" err="1" smtClean="0">
                <a:latin typeface="Trebuchet MS" panose="020B0603020202020204" pitchFamily="34" charset="0"/>
              </a:rPr>
              <a:t>Assessment</a:t>
            </a:r>
            <a:r>
              <a:rPr lang="pt-PT" dirty="0" smtClean="0">
                <a:latin typeface="Trebuchet MS" panose="020B0603020202020204" pitchFamily="34" charset="0"/>
              </a:rPr>
              <a:t> </a:t>
            </a:r>
            <a:r>
              <a:rPr lang="pt-PT" dirty="0" err="1">
                <a:latin typeface="Trebuchet MS" panose="020B0603020202020204" pitchFamily="34" charset="0"/>
              </a:rPr>
              <a:t>of</a:t>
            </a:r>
            <a:r>
              <a:rPr lang="pt-PT" dirty="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a:latin typeface="Trebuchet MS" panose="020B0603020202020204" pitchFamily="34" charset="0"/>
              </a:rPr>
              <a:t>situation</a:t>
            </a:r>
            <a:endParaRPr lang="pt-PT" dirty="0">
              <a:latin typeface="Trebuchet MS" panose="020B0603020202020204" pitchFamily="34" charset="0"/>
            </a:endParaRPr>
          </a:p>
          <a:p>
            <a:pPr algn="ctr"/>
            <a:r>
              <a:rPr lang="pt-PT" dirty="0" err="1" smtClean="0">
                <a:latin typeface="Trebuchet MS" panose="020B0603020202020204" pitchFamily="34" charset="0"/>
              </a:rPr>
              <a:t>Receive</a:t>
            </a:r>
            <a:r>
              <a:rPr lang="pt-PT" dirty="0" smtClean="0">
                <a:latin typeface="Trebuchet MS" panose="020B0603020202020204" pitchFamily="34" charset="0"/>
              </a:rPr>
              <a:t> </a:t>
            </a:r>
            <a:r>
              <a:rPr lang="pt-PT" dirty="0" err="1" smtClean="0">
                <a:latin typeface="Trebuchet MS" panose="020B0603020202020204" pitchFamily="34" charset="0"/>
              </a:rPr>
              <a:t>indication</a:t>
            </a:r>
            <a:r>
              <a:rPr lang="pt-PT" dirty="0" smtClean="0">
                <a:latin typeface="Trebuchet MS" panose="020B0603020202020204" pitchFamily="34" charset="0"/>
              </a:rPr>
              <a:t> </a:t>
            </a:r>
            <a:r>
              <a:rPr lang="pt-PT" dirty="0" err="1" smtClean="0">
                <a:latin typeface="Trebuchet MS" panose="020B0603020202020204" pitchFamily="34" charset="0"/>
              </a:rPr>
              <a:t>by</a:t>
            </a:r>
            <a:r>
              <a:rPr lang="pt-PT" dirty="0" smtClean="0">
                <a:latin typeface="Trebuchet MS" panose="020B0603020202020204" pitchFamily="34" charset="0"/>
              </a:rPr>
              <a:t> </a:t>
            </a:r>
            <a:r>
              <a:rPr lang="pt-PT" dirty="0" err="1" smtClean="0">
                <a:latin typeface="Trebuchet MS" panose="020B0603020202020204" pitchFamily="34" charset="0"/>
              </a:rPr>
              <a:t>someone</a:t>
            </a:r>
            <a:r>
              <a:rPr lang="pt-PT" dirty="0" smtClean="0">
                <a:latin typeface="Trebuchet MS" panose="020B0603020202020204" pitchFamily="34" charset="0"/>
              </a:rPr>
              <a:t> </a:t>
            </a:r>
          </a:p>
          <a:p>
            <a:pPr algn="ctr"/>
            <a:r>
              <a:rPr lang="pt-PT" dirty="0" smtClean="0">
                <a:latin typeface="Trebuchet MS" panose="020B0603020202020204" pitchFamily="34" charset="0"/>
              </a:rPr>
              <a:t>Take </a:t>
            </a:r>
            <a:r>
              <a:rPr lang="pt-PT" dirty="0" err="1" smtClean="0">
                <a:latin typeface="Trebuchet MS" panose="020B0603020202020204" pitchFamily="34" charset="0"/>
              </a:rPr>
              <a:t>Something</a:t>
            </a:r>
            <a:endParaRPr lang="pt-PT" dirty="0">
              <a:latin typeface="Trebuchet MS" panose="020B0603020202020204" pitchFamily="34" charset="0"/>
            </a:endParaRPr>
          </a:p>
          <a:p>
            <a:pPr algn="ctr"/>
            <a:r>
              <a:rPr lang="pt-PT" dirty="0" err="1" smtClean="0">
                <a:latin typeface="Trebuchet MS" panose="020B0603020202020204" pitchFamily="34" charset="0"/>
              </a:rPr>
              <a:t>Task</a:t>
            </a:r>
            <a:endParaRPr lang="pt-PT" dirty="0">
              <a:latin typeface="Trebuchet MS" panose="020B0603020202020204" pitchFamily="34" charset="0"/>
            </a:endParaRPr>
          </a:p>
          <a:p>
            <a:pPr algn="ctr"/>
            <a:r>
              <a:rPr lang="pt-PT" dirty="0" err="1" smtClean="0">
                <a:latin typeface="Trebuchet MS" panose="020B0603020202020204" pitchFamily="34" charset="0"/>
              </a:rPr>
              <a:t>Way</a:t>
            </a:r>
            <a:r>
              <a:rPr lang="pt-PT" dirty="0" smtClean="0">
                <a:latin typeface="Trebuchet MS" panose="020B0603020202020204" pitchFamily="34" charset="0"/>
              </a:rPr>
              <a:t> </a:t>
            </a:r>
            <a:r>
              <a:rPr lang="pt-PT" dirty="0">
                <a:latin typeface="Trebuchet MS" panose="020B0603020202020204" pitchFamily="34" charset="0"/>
              </a:rPr>
              <a:t>To </a:t>
            </a:r>
            <a:r>
              <a:rPr lang="pt-PT" dirty="0" err="1">
                <a:latin typeface="Trebuchet MS" panose="020B0603020202020204" pitchFamily="34" charset="0"/>
              </a:rPr>
              <a:t>Leave</a:t>
            </a:r>
            <a:r>
              <a:rPr lang="pt-PT" dirty="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a:latin typeface="Trebuchet MS" panose="020B0603020202020204" pitchFamily="34" charset="0"/>
              </a:rPr>
              <a:t>Building</a:t>
            </a:r>
            <a:r>
              <a:rPr lang="pt-PT" dirty="0">
                <a:latin typeface="Trebuchet MS" panose="020B0603020202020204" pitchFamily="34" charset="0"/>
              </a:rPr>
              <a:t> </a:t>
            </a:r>
            <a:endParaRPr lang="pt-PT" dirty="0" smtClean="0">
              <a:latin typeface="Trebuchet MS" panose="020B0603020202020204" pitchFamily="34" charset="0"/>
            </a:endParaRPr>
          </a:p>
          <a:p>
            <a:pPr algn="ctr"/>
            <a:r>
              <a:rPr lang="pt-PT" dirty="0" err="1" smtClean="0">
                <a:latin typeface="Trebuchet MS" panose="020B0603020202020204" pitchFamily="34" charset="0"/>
              </a:rPr>
              <a:t>See</a:t>
            </a:r>
            <a:r>
              <a:rPr lang="pt-PT" dirty="0" smtClean="0">
                <a:latin typeface="Trebuchet MS" panose="020B0603020202020204" pitchFamily="34" charset="0"/>
              </a:rPr>
              <a:t> </a:t>
            </a:r>
            <a:r>
              <a:rPr lang="pt-PT" dirty="0" err="1">
                <a:latin typeface="Trebuchet MS" panose="020B0603020202020204" pitchFamily="34" charset="0"/>
              </a:rPr>
              <a:t>Smoke</a:t>
            </a:r>
            <a:endParaRPr lang="pt-PT" dirty="0">
              <a:latin typeface="Trebuchet MS" panose="020B0603020202020204" pitchFamily="34" charset="0"/>
            </a:endParaRPr>
          </a:p>
          <a:p>
            <a:pPr algn="ctr"/>
            <a:r>
              <a:rPr lang="pt-PT" dirty="0" err="1" smtClean="0">
                <a:latin typeface="Trebuchet MS" panose="020B0603020202020204" pitchFamily="34" charset="0"/>
              </a:rPr>
              <a:t>View</a:t>
            </a:r>
            <a:r>
              <a:rPr lang="pt-PT" dirty="0" smtClean="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smtClean="0">
                <a:latin typeface="Trebuchet MS" panose="020B0603020202020204" pitchFamily="34" charset="0"/>
              </a:rPr>
              <a:t>fire</a:t>
            </a:r>
            <a:endParaRPr lang="pt-PT" dirty="0">
              <a:latin typeface="Trebuchet MS" panose="020B0603020202020204" pitchFamily="34" charset="0"/>
            </a:endParaRPr>
          </a:p>
        </p:txBody>
      </p:sp>
    </p:spTree>
    <p:extLst>
      <p:ext uri="{BB962C8B-B14F-4D97-AF65-F5344CB8AC3E}">
        <p14:creationId xmlns:p14="http://schemas.microsoft.com/office/powerpoint/2010/main" val="186584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2228" y="525838"/>
            <a:ext cx="8821902" cy="711552"/>
          </a:xfrm>
        </p:spPr>
        <p:txBody>
          <a:bodyPr>
            <a:normAutofit fontScale="90000"/>
          </a:bodyPr>
          <a:lstStyle/>
          <a:p>
            <a:pPr>
              <a:lnSpc>
                <a:spcPct val="150000"/>
              </a:lnSpc>
            </a:pPr>
            <a:r>
              <a:rPr lang="en-US" sz="2800" b="1" dirty="0">
                <a:solidFill>
                  <a:srgbClr val="333333"/>
                </a:solidFill>
                <a:latin typeface="Trebuchet MS" panose="020B0603020202020204" pitchFamily="34" charset="0"/>
                <a:ea typeface="TrebuchetMS"/>
                <a:cs typeface="TrebuchetMS"/>
              </a:rPr>
              <a:t>SUMMARY OF THE RESULTS OF THE STUDY</a:t>
            </a: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27" name="Chaveta à esquerda 26"/>
          <p:cNvSpPr/>
          <p:nvPr/>
        </p:nvSpPr>
        <p:spPr>
          <a:xfrm>
            <a:off x="5933048" y="1369807"/>
            <a:ext cx="977900" cy="3356308"/>
          </a:xfrm>
          <a:prstGeom prst="leftBrace">
            <a:avLst>
              <a:gd name="adj1" fmla="val 4989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28" name="Retângulo 27"/>
          <p:cNvSpPr/>
          <p:nvPr/>
        </p:nvSpPr>
        <p:spPr>
          <a:xfrm>
            <a:off x="3185289" y="2729671"/>
            <a:ext cx="3401392" cy="646331"/>
          </a:xfrm>
          <a:prstGeom prst="rect">
            <a:avLst/>
          </a:prstGeom>
        </p:spPr>
        <p:txBody>
          <a:bodyPr wrap="square">
            <a:spAutoFit/>
          </a:bodyPr>
          <a:lstStyle/>
          <a:p>
            <a:pPr algn="ctr"/>
            <a:r>
              <a:rPr lang="pt-PT" sz="3600" b="1" dirty="0" smtClean="0">
                <a:ln w="9525">
                  <a:solidFill>
                    <a:schemeClr val="bg1"/>
                  </a:solidFill>
                  <a:prstDash val="solid"/>
                </a:ln>
                <a:effectLst>
                  <a:outerShdw blurRad="12700" dist="38100" dir="2700000" algn="tl" rotWithShape="0">
                    <a:schemeClr val="bg1">
                      <a:lumMod val="50000"/>
                    </a:schemeClr>
                  </a:outerShdw>
                </a:effectLst>
              </a:rPr>
              <a:t>SURVEYS</a:t>
            </a:r>
            <a:endParaRPr lang="pt-PT" sz="3600" b="1" dirty="0">
              <a:ln w="9525">
                <a:solidFill>
                  <a:schemeClr val="bg1"/>
                </a:solidFill>
                <a:prstDash val="solid"/>
              </a:ln>
              <a:effectLst>
                <a:outerShdw blurRad="12700" dist="38100" dir="2700000" algn="tl" rotWithShape="0">
                  <a:schemeClr val="bg1">
                    <a:lumMod val="50000"/>
                  </a:schemeClr>
                </a:outerShdw>
              </a:effectLst>
            </a:endParaRPr>
          </a:p>
        </p:txBody>
      </p:sp>
      <p:sp>
        <p:nvSpPr>
          <p:cNvPr id="32" name="Retângulo 31"/>
          <p:cNvSpPr/>
          <p:nvPr/>
        </p:nvSpPr>
        <p:spPr>
          <a:xfrm>
            <a:off x="5641923" y="1491572"/>
            <a:ext cx="3401392" cy="492443"/>
          </a:xfrm>
          <a:prstGeom prst="rect">
            <a:avLst/>
          </a:prstGeom>
        </p:spPr>
        <p:txBody>
          <a:bodyPr wrap="square">
            <a:spAutoFit/>
          </a:bodyPr>
          <a:lstStyle/>
          <a:p>
            <a:pPr algn="ctr"/>
            <a:r>
              <a:rPr lang="pt-PT" sz="2600" dirty="0" smtClean="0"/>
              <a:t>TYPE 1</a:t>
            </a:r>
            <a:endParaRPr lang="pt-PT" sz="2600" dirty="0"/>
          </a:p>
        </p:txBody>
      </p:sp>
      <p:sp>
        <p:nvSpPr>
          <p:cNvPr id="33" name="Retângulo 32"/>
          <p:cNvSpPr/>
          <p:nvPr/>
        </p:nvSpPr>
        <p:spPr>
          <a:xfrm>
            <a:off x="8249160" y="1491572"/>
            <a:ext cx="3757018"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smtClean="0"/>
              <a:t>Distributed </a:t>
            </a:r>
            <a:r>
              <a:rPr lang="en-US" dirty="0"/>
              <a:t>among people who were involved in a fire</a:t>
            </a:r>
            <a:endParaRPr lang="pt-PT" dirty="0"/>
          </a:p>
        </p:txBody>
      </p:sp>
      <p:sp>
        <p:nvSpPr>
          <p:cNvPr id="34" name="Retângulo 33"/>
          <p:cNvSpPr/>
          <p:nvPr/>
        </p:nvSpPr>
        <p:spPr>
          <a:xfrm>
            <a:off x="8249160" y="2466377"/>
            <a:ext cx="3757018"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smtClean="0"/>
              <a:t>Distributed </a:t>
            </a:r>
            <a:r>
              <a:rPr lang="en-US" dirty="0"/>
              <a:t>to </a:t>
            </a:r>
            <a:r>
              <a:rPr lang="en-US" dirty="0" smtClean="0"/>
              <a:t>the general </a:t>
            </a:r>
            <a:r>
              <a:rPr lang="en-US" dirty="0"/>
              <a:t>population, no selection was made for this distribution</a:t>
            </a:r>
            <a:endParaRPr lang="pt-PT" dirty="0"/>
          </a:p>
        </p:txBody>
      </p:sp>
      <p:sp>
        <p:nvSpPr>
          <p:cNvPr id="35" name="Retângulo 34"/>
          <p:cNvSpPr/>
          <p:nvPr/>
        </p:nvSpPr>
        <p:spPr>
          <a:xfrm>
            <a:off x="8249161" y="3767105"/>
            <a:ext cx="3757018"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smtClean="0"/>
              <a:t>People </a:t>
            </a:r>
            <a:r>
              <a:rPr lang="en-US" dirty="0"/>
              <a:t>who took part in a fire drill at two shopping centers</a:t>
            </a:r>
            <a:endParaRPr lang="pt-PT" dirty="0"/>
          </a:p>
        </p:txBody>
      </p:sp>
      <p:sp>
        <p:nvSpPr>
          <p:cNvPr id="36" name="Retângulo 35"/>
          <p:cNvSpPr/>
          <p:nvPr/>
        </p:nvSpPr>
        <p:spPr>
          <a:xfrm>
            <a:off x="7309770" y="1984015"/>
            <a:ext cx="64185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PT" dirty="0" smtClean="0"/>
              <a:t>29</a:t>
            </a:r>
            <a:endParaRPr lang="pt-PT" dirty="0"/>
          </a:p>
        </p:txBody>
      </p:sp>
      <p:sp>
        <p:nvSpPr>
          <p:cNvPr id="39" name="Retângulo 38"/>
          <p:cNvSpPr/>
          <p:nvPr/>
        </p:nvSpPr>
        <p:spPr>
          <a:xfrm>
            <a:off x="5641708" y="2643081"/>
            <a:ext cx="3401392" cy="492443"/>
          </a:xfrm>
          <a:prstGeom prst="rect">
            <a:avLst/>
          </a:prstGeom>
        </p:spPr>
        <p:txBody>
          <a:bodyPr wrap="square">
            <a:spAutoFit/>
          </a:bodyPr>
          <a:lstStyle/>
          <a:p>
            <a:pPr algn="ctr"/>
            <a:r>
              <a:rPr lang="pt-PT" sz="2600" dirty="0" smtClean="0"/>
              <a:t>TYPE 2</a:t>
            </a:r>
            <a:endParaRPr lang="pt-PT" sz="2600" dirty="0"/>
          </a:p>
        </p:txBody>
      </p:sp>
      <p:sp>
        <p:nvSpPr>
          <p:cNvPr id="40" name="Retângulo 39"/>
          <p:cNvSpPr/>
          <p:nvPr/>
        </p:nvSpPr>
        <p:spPr>
          <a:xfrm>
            <a:off x="7306476" y="3039042"/>
            <a:ext cx="64185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PT" dirty="0" smtClean="0"/>
              <a:t>648</a:t>
            </a:r>
            <a:endParaRPr lang="pt-PT" dirty="0"/>
          </a:p>
        </p:txBody>
      </p:sp>
      <p:sp>
        <p:nvSpPr>
          <p:cNvPr id="41" name="Retângulo 40"/>
          <p:cNvSpPr/>
          <p:nvPr/>
        </p:nvSpPr>
        <p:spPr>
          <a:xfrm>
            <a:off x="5641708" y="3852400"/>
            <a:ext cx="3401392" cy="492443"/>
          </a:xfrm>
          <a:prstGeom prst="rect">
            <a:avLst/>
          </a:prstGeom>
        </p:spPr>
        <p:txBody>
          <a:bodyPr wrap="square">
            <a:spAutoFit/>
          </a:bodyPr>
          <a:lstStyle/>
          <a:p>
            <a:pPr algn="ctr"/>
            <a:r>
              <a:rPr lang="pt-PT" sz="2600" dirty="0" smtClean="0"/>
              <a:t>TYPE 3</a:t>
            </a:r>
            <a:endParaRPr lang="pt-PT" sz="2600" dirty="0"/>
          </a:p>
        </p:txBody>
      </p:sp>
      <p:sp>
        <p:nvSpPr>
          <p:cNvPr id="42" name="Retângulo 41"/>
          <p:cNvSpPr/>
          <p:nvPr/>
        </p:nvSpPr>
        <p:spPr>
          <a:xfrm>
            <a:off x="7306476" y="4243546"/>
            <a:ext cx="64185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PT" dirty="0" smtClean="0"/>
              <a:t>141</a:t>
            </a:r>
            <a:endParaRPr lang="pt-PT" dirty="0"/>
          </a:p>
        </p:txBody>
      </p:sp>
      <p:pic>
        <p:nvPicPr>
          <p:cNvPr id="43" name="Imagem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80" y="4911793"/>
            <a:ext cx="10812231" cy="1875113"/>
          </a:xfrm>
          <a:prstGeom prst="rect">
            <a:avLst/>
          </a:prstGeom>
        </p:spPr>
      </p:pic>
      <p:sp>
        <p:nvSpPr>
          <p:cNvPr id="5" name="Retângulo 4"/>
          <p:cNvSpPr/>
          <p:nvPr/>
        </p:nvSpPr>
        <p:spPr>
          <a:xfrm>
            <a:off x="444775" y="1495473"/>
            <a:ext cx="2983053" cy="3416320"/>
          </a:xfrm>
          <a:prstGeom prst="rect">
            <a:avLst/>
          </a:prstGeom>
        </p:spPr>
        <p:txBody>
          <a:bodyPr wrap="square">
            <a:spAutoFit/>
          </a:bodyPr>
          <a:lstStyle/>
          <a:p>
            <a:pPr algn="just"/>
            <a:r>
              <a:rPr lang="en-US" sz="2400" dirty="0">
                <a:latin typeface="Trebuchet MS" panose="020B0603020202020204" pitchFamily="34" charset="0"/>
                <a:ea typeface="Calibri" panose="020F0502020204030204" pitchFamily="34" charset="0"/>
                <a:cs typeface="Times New Roman" panose="02020603050405020304" pitchFamily="18" charset="0"/>
              </a:rPr>
              <a:t>In order to minimize the difficulties and problems related to the acquisition of information, a methodology was established based on 3 different surveys. </a:t>
            </a:r>
            <a:endParaRPr lang="pt-PT" sz="2400" dirty="0"/>
          </a:p>
        </p:txBody>
      </p:sp>
      <p:sp>
        <p:nvSpPr>
          <p:cNvPr id="4" name="Seta para baixo 3"/>
          <p:cNvSpPr/>
          <p:nvPr/>
        </p:nvSpPr>
        <p:spPr>
          <a:xfrm rot="16200000">
            <a:off x="3614442" y="6372506"/>
            <a:ext cx="397723" cy="5784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Nota de aviso com seta para a direita 2"/>
          <p:cNvSpPr/>
          <p:nvPr/>
        </p:nvSpPr>
        <p:spPr>
          <a:xfrm>
            <a:off x="4416473" y="4150087"/>
            <a:ext cx="2534816" cy="47336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84</a:t>
            </a:r>
            <a:r>
              <a:rPr lang="en-US" sz="1400" dirty="0"/>
              <a:t>% were aware of the fire drill.</a:t>
            </a:r>
            <a:endParaRPr lang="pt-PT" sz="1400" dirty="0"/>
          </a:p>
        </p:txBody>
      </p:sp>
    </p:spTree>
    <p:extLst>
      <p:ext uri="{BB962C8B-B14F-4D97-AF65-F5344CB8AC3E}">
        <p14:creationId xmlns:p14="http://schemas.microsoft.com/office/powerpoint/2010/main" val="227717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249"/>
                                          </p:stCondLst>
                                        </p:cTn>
                                        <p:tgtEl>
                                          <p:spTgt spid="2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249"/>
                                          </p:stCondLst>
                                        </p:cTn>
                                        <p:tgtEl>
                                          <p:spTgt spid="27"/>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0"/>
                                  </p:stCondLst>
                                  <p:childTnLst>
                                    <p:set>
                                      <p:cBhvr>
                                        <p:cTn id="15" dur="1" fill="hold">
                                          <p:stCondLst>
                                            <p:cond delay="249"/>
                                          </p:stCondLst>
                                        </p:cTn>
                                        <p:tgtEl>
                                          <p:spTgt spid="32"/>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249"/>
                                          </p:stCondLst>
                                        </p:cTn>
                                        <p:tgtEl>
                                          <p:spTgt spid="36"/>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grpId="0" nodeType="afterEffect">
                                  <p:stCondLst>
                                    <p:cond delay="0"/>
                                  </p:stCondLst>
                                  <p:childTnLst>
                                    <p:set>
                                      <p:cBhvr>
                                        <p:cTn id="21" dur="1" fill="hold">
                                          <p:stCondLst>
                                            <p:cond delay="249"/>
                                          </p:stCondLst>
                                        </p:cTn>
                                        <p:tgtEl>
                                          <p:spTgt spid="33"/>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249"/>
                                          </p:stCondLst>
                                        </p:cTn>
                                        <p:tgtEl>
                                          <p:spTgt spid="39"/>
                                        </p:tgtEl>
                                        <p:attrNameLst>
                                          <p:attrName>style.visibility</p:attrName>
                                        </p:attrNameLst>
                                      </p:cBhvr>
                                      <p:to>
                                        <p:strVal val="visible"/>
                                      </p:to>
                                    </p:se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249"/>
                                          </p:stCondLst>
                                        </p:cTn>
                                        <p:tgtEl>
                                          <p:spTgt spid="40"/>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249"/>
                                          </p:stCondLst>
                                        </p:cTn>
                                        <p:tgtEl>
                                          <p:spTgt spid="34"/>
                                        </p:tgtEl>
                                        <p:attrNameLst>
                                          <p:attrName>style.visibility</p:attrName>
                                        </p:attrNameLst>
                                      </p:cBhvr>
                                      <p:to>
                                        <p:strVal val="visible"/>
                                      </p:to>
                                    </p:set>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249"/>
                                          </p:stCondLst>
                                        </p:cTn>
                                        <p:tgtEl>
                                          <p:spTgt spid="41"/>
                                        </p:tgtEl>
                                        <p:attrNameLst>
                                          <p:attrName>style.visibility</p:attrName>
                                        </p:attrNameLst>
                                      </p:cBhvr>
                                      <p:to>
                                        <p:strVal val="visible"/>
                                      </p:to>
                                    </p:se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249"/>
                                          </p:stCondLst>
                                        </p:cTn>
                                        <p:tgtEl>
                                          <p:spTgt spid="42"/>
                                        </p:tgtEl>
                                        <p:attrNameLst>
                                          <p:attrName>style.visibility</p:attrName>
                                        </p:attrNameLst>
                                      </p:cBhvr>
                                      <p:to>
                                        <p:strVal val="visible"/>
                                      </p:to>
                                    </p:set>
                                  </p:childTnLst>
                                </p:cTn>
                              </p:par>
                            </p:childTnLst>
                          </p:cTn>
                        </p:par>
                        <p:par>
                          <p:cTn id="37" fill="hold">
                            <p:stCondLst>
                              <p:cond delay="2750"/>
                            </p:stCondLst>
                            <p:childTnLst>
                              <p:par>
                                <p:cTn id="38" presetID="1" presetClass="entr" presetSubtype="0" fill="hold" grpId="0" nodeType="afterEffect">
                                  <p:stCondLst>
                                    <p:cond delay="0"/>
                                  </p:stCondLst>
                                  <p:childTnLst>
                                    <p:set>
                                      <p:cBhvr>
                                        <p:cTn id="39" dur="1" fill="hold">
                                          <p:stCondLst>
                                            <p:cond delay="249"/>
                                          </p:stCondLst>
                                        </p:cTn>
                                        <p:tgtEl>
                                          <p:spTgt spid="35"/>
                                        </p:tgtEl>
                                        <p:attrNameLst>
                                          <p:attrName>style.visibility</p:attrName>
                                        </p:attrNameLst>
                                      </p:cBhvr>
                                      <p:to>
                                        <p:strVal val="visible"/>
                                      </p:to>
                                    </p:set>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250"/>
                                        <p:tgtEl>
                                          <p:spTgt spid="43"/>
                                        </p:tgtEl>
                                      </p:cBhvr>
                                    </p:animEffect>
                                  </p:childTnLst>
                                </p:cTn>
                              </p:par>
                            </p:childTnLst>
                          </p:cTn>
                        </p:par>
                        <p:par>
                          <p:cTn id="44" fill="hold">
                            <p:stCondLst>
                              <p:cond delay="3250"/>
                            </p:stCondLst>
                            <p:childTnLst>
                              <p:par>
                                <p:cTn id="45" presetID="1" presetClass="entr" presetSubtype="0"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par>
                          <p:cTn id="47" fill="hold">
                            <p:stCondLst>
                              <p:cond delay="3250"/>
                            </p:stCondLst>
                            <p:childTnLst>
                              <p:par>
                                <p:cTn id="48" presetID="1" presetClass="entr" presetSubtype="0" fill="hold" grpId="0" nodeType="afterEffect">
                                  <p:stCondLst>
                                    <p:cond delay="0"/>
                                  </p:stCondLst>
                                  <p:childTnLst>
                                    <p:set>
                                      <p:cBhvr>
                                        <p:cTn id="4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32" grpId="0"/>
      <p:bldP spid="33" grpId="0" animBg="1"/>
      <p:bldP spid="34" grpId="0" animBg="1"/>
      <p:bldP spid="35" grpId="0" animBg="1"/>
      <p:bldP spid="36" grpId="0" animBg="1"/>
      <p:bldP spid="39" grpId="0"/>
      <p:bldP spid="40" grpId="0" animBg="1"/>
      <p:bldP spid="41" grpId="0"/>
      <p:bldP spid="42" grpId="0" animBg="1"/>
      <p:bldP spid="5" grpId="0"/>
      <p:bldP spid="4"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p:cNvPicPr>
            <a:picLocks noChangeAspect="1"/>
          </p:cNvPicPr>
          <p:nvPr/>
        </p:nvPicPr>
        <p:blipFill>
          <a:blip r:embed="rId2"/>
          <a:stretch>
            <a:fillRect/>
          </a:stretch>
        </p:blipFill>
        <p:spPr>
          <a:xfrm>
            <a:off x="1155583" y="2303759"/>
            <a:ext cx="9535486" cy="3514634"/>
          </a:xfrm>
          <a:prstGeom prst="rect">
            <a:avLst/>
          </a:prstGeom>
        </p:spPr>
      </p:pic>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5" name="Título 4"/>
          <p:cNvSpPr>
            <a:spLocks noGrp="1"/>
          </p:cNvSpPr>
          <p:nvPr>
            <p:ph type="title"/>
          </p:nvPr>
        </p:nvSpPr>
        <p:spPr>
          <a:xfrm>
            <a:off x="1261872" y="484180"/>
            <a:ext cx="9692640" cy="584080"/>
          </a:xfrm>
        </p:spPr>
        <p:txBody>
          <a:bodyPr>
            <a:normAutofit/>
          </a:bodyPr>
          <a:lstStyle/>
          <a:p>
            <a:r>
              <a:rPr lang="en-US" sz="2800" b="1" dirty="0">
                <a:solidFill>
                  <a:srgbClr val="333333"/>
                </a:solidFill>
                <a:latin typeface="Trebuchet MS" panose="020B0603020202020204" pitchFamily="34" charset="0"/>
                <a:ea typeface="TrebuchetMS"/>
                <a:cs typeface="TrebuchetMS"/>
              </a:rPr>
              <a:t>AWARE THAT SOMETHING UNUSUAL IS TAKING </a:t>
            </a:r>
            <a:r>
              <a:rPr lang="en-US" sz="2800" b="1" dirty="0" smtClean="0">
                <a:solidFill>
                  <a:srgbClr val="333333"/>
                </a:solidFill>
                <a:latin typeface="Trebuchet MS" panose="020B0603020202020204" pitchFamily="34" charset="0"/>
                <a:ea typeface="TrebuchetMS"/>
                <a:cs typeface="TrebuchetMS"/>
              </a:rPr>
              <a:t>PLACE</a:t>
            </a:r>
            <a:endParaRPr lang="pt-PT" sz="2800" dirty="0"/>
          </a:p>
        </p:txBody>
      </p:sp>
      <p:sp>
        <p:nvSpPr>
          <p:cNvPr id="2" name="Retângulo 1"/>
          <p:cNvSpPr/>
          <p:nvPr/>
        </p:nvSpPr>
        <p:spPr>
          <a:xfrm>
            <a:off x="1690567" y="2780271"/>
            <a:ext cx="3338633" cy="21377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Nota de aviso com seta para baixo 6"/>
          <p:cNvSpPr/>
          <p:nvPr/>
        </p:nvSpPr>
        <p:spPr>
          <a:xfrm>
            <a:off x="1690567" y="1827247"/>
            <a:ext cx="2088292" cy="95302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latin typeface="Trebuchet MS" panose="020B0603020202020204" pitchFamily="34" charset="0"/>
              </a:rPr>
              <a:t>NO ALARM</a:t>
            </a:r>
          </a:p>
        </p:txBody>
      </p:sp>
      <p:sp>
        <p:nvSpPr>
          <p:cNvPr id="9" name="Retângulo 8"/>
          <p:cNvSpPr/>
          <p:nvPr/>
        </p:nvSpPr>
        <p:spPr>
          <a:xfrm>
            <a:off x="8835081" y="2684505"/>
            <a:ext cx="1855988" cy="2097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esquerda 10"/>
          <p:cNvSpPr/>
          <p:nvPr/>
        </p:nvSpPr>
        <p:spPr>
          <a:xfrm>
            <a:off x="10466174" y="3461435"/>
            <a:ext cx="1285103" cy="543697"/>
          </a:xfrm>
          <a:prstGeom prst="leftArrow">
            <a:avLst/>
          </a:prstGeom>
          <a:solidFill>
            <a:srgbClr val="996633"/>
          </a:solidFill>
          <a:ln>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Nota de aviso com seta para cima 11"/>
          <p:cNvSpPr/>
          <p:nvPr/>
        </p:nvSpPr>
        <p:spPr>
          <a:xfrm>
            <a:off x="8953707" y="4900230"/>
            <a:ext cx="1618736" cy="716692"/>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latin typeface="Trebuchet MS" panose="020B0603020202020204" pitchFamily="34" charset="0"/>
              </a:rPr>
              <a:t>ALARM MESSAGE</a:t>
            </a:r>
            <a:endParaRPr lang="pt-PT" dirty="0">
              <a:latin typeface="Trebuchet MS" panose="020B0603020202020204" pitchFamily="34" charset="0"/>
            </a:endParaRPr>
          </a:p>
        </p:txBody>
      </p:sp>
      <p:sp>
        <p:nvSpPr>
          <p:cNvPr id="15" name="Retângulo 14"/>
          <p:cNvSpPr/>
          <p:nvPr/>
        </p:nvSpPr>
        <p:spPr>
          <a:xfrm>
            <a:off x="4849610" y="5451125"/>
            <a:ext cx="2517164" cy="3315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7" name="Conexão em ângulos retos 16"/>
          <p:cNvCxnSpPr/>
          <p:nvPr/>
        </p:nvCxnSpPr>
        <p:spPr>
          <a:xfrm flipV="1">
            <a:off x="7366774" y="5374433"/>
            <a:ext cx="1586933" cy="2424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tângulo 17"/>
          <p:cNvSpPr/>
          <p:nvPr/>
        </p:nvSpPr>
        <p:spPr>
          <a:xfrm>
            <a:off x="7063095" y="3044912"/>
            <a:ext cx="1670180" cy="1737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78640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P spid="11" grpId="0" animBg="1"/>
      <p:bldP spid="12" grpId="0" animBg="1"/>
      <p:bldP spid="15"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4"/>
          <p:cNvSpPr txBox="1">
            <a:spLocks/>
          </p:cNvSpPr>
          <p:nvPr/>
        </p:nvSpPr>
        <p:spPr>
          <a:xfrm>
            <a:off x="1217805" y="491107"/>
            <a:ext cx="9692640" cy="5514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800" b="1" dirty="0">
                <a:solidFill>
                  <a:srgbClr val="333333"/>
                </a:solidFill>
                <a:latin typeface="Trebuchet MS" panose="020B0603020202020204" pitchFamily="34" charset="0"/>
                <a:ea typeface="TrebuchetMS"/>
                <a:cs typeface="TrebuchetMS"/>
              </a:rPr>
              <a:t>THE ALARM SIGNAL INTERPRETATION</a:t>
            </a:r>
            <a:endParaRPr lang="pt-PT" sz="2800" dirty="0"/>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5" name="Imagem 4"/>
          <p:cNvPicPr>
            <a:picLocks noChangeAspect="1"/>
          </p:cNvPicPr>
          <p:nvPr/>
        </p:nvPicPr>
        <p:blipFill>
          <a:blip r:embed="rId3"/>
          <a:stretch>
            <a:fillRect/>
          </a:stretch>
        </p:blipFill>
        <p:spPr>
          <a:xfrm>
            <a:off x="992409" y="1715387"/>
            <a:ext cx="10898335" cy="3437577"/>
          </a:xfrm>
          <a:prstGeom prst="rect">
            <a:avLst/>
          </a:prstGeom>
        </p:spPr>
      </p:pic>
      <p:sp>
        <p:nvSpPr>
          <p:cNvPr id="2" name="Seta para a direita 1"/>
          <p:cNvSpPr/>
          <p:nvPr/>
        </p:nvSpPr>
        <p:spPr>
          <a:xfrm rot="8710719">
            <a:off x="9988712" y="2172684"/>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Seta para a direita 9"/>
          <p:cNvSpPr/>
          <p:nvPr/>
        </p:nvSpPr>
        <p:spPr>
          <a:xfrm rot="8710719">
            <a:off x="2455211" y="2078793"/>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direita 10"/>
          <p:cNvSpPr/>
          <p:nvPr/>
        </p:nvSpPr>
        <p:spPr>
          <a:xfrm rot="8710719">
            <a:off x="5706349" y="2704984"/>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13"/>
          <p:cNvSpPr/>
          <p:nvPr/>
        </p:nvSpPr>
        <p:spPr>
          <a:xfrm>
            <a:off x="8360229" y="2684505"/>
            <a:ext cx="3227282" cy="2097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Nota de aviso com seta para cima 14"/>
          <p:cNvSpPr/>
          <p:nvPr/>
        </p:nvSpPr>
        <p:spPr>
          <a:xfrm>
            <a:off x="9307783" y="4957046"/>
            <a:ext cx="2022375" cy="1165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rebuchet MS" panose="020B0603020202020204" pitchFamily="34" charset="0"/>
              </a:rPr>
              <a:t>84% were aware of the fire drill</a:t>
            </a:r>
            <a:r>
              <a:rPr lang="en-US" dirty="0" smtClean="0">
                <a:latin typeface="Trebuchet MS" panose="020B0603020202020204" pitchFamily="34" charset="0"/>
              </a:rPr>
              <a:t>.</a:t>
            </a:r>
            <a:endParaRPr lang="pt-PT" dirty="0">
              <a:latin typeface="Trebuchet MS" panose="020B0603020202020204" pitchFamily="34" charset="0"/>
            </a:endParaRPr>
          </a:p>
        </p:txBody>
      </p:sp>
      <p:sp>
        <p:nvSpPr>
          <p:cNvPr id="3" name="Retângulo 2"/>
          <p:cNvSpPr/>
          <p:nvPr/>
        </p:nvSpPr>
        <p:spPr>
          <a:xfrm>
            <a:off x="2706055" y="5594488"/>
            <a:ext cx="5388911" cy="369332"/>
          </a:xfrm>
          <a:prstGeom prst="rect">
            <a:avLst/>
          </a:prstGeom>
        </p:spPr>
        <p:txBody>
          <a:bodyPr wrap="none">
            <a:spAutoFit/>
          </a:bodyPr>
          <a:lstStyle/>
          <a:p>
            <a:r>
              <a:rPr lang="en-US" i="1" dirty="0" smtClean="0">
                <a:latin typeface="Calibri" panose="020F0502020204030204" pitchFamily="34" charset="0"/>
                <a:ea typeface="Calibri" panose="020F0502020204030204" pitchFamily="34" charset="0"/>
                <a:cs typeface="Times New Roman" panose="02020603050405020304" pitchFamily="18" charset="0"/>
              </a:rPr>
              <a:t>“What </a:t>
            </a:r>
            <a:r>
              <a:rPr lang="en-US" i="1" dirty="0">
                <a:latin typeface="Calibri" panose="020F0502020204030204" pitchFamily="34" charset="0"/>
                <a:ea typeface="Calibri" panose="020F0502020204030204" pitchFamily="34" charset="0"/>
                <a:cs typeface="Times New Roman" panose="02020603050405020304" pitchFamily="18" charset="0"/>
              </a:rPr>
              <a:t>interpretation do you usually give to the alarm?</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pt-PT" dirty="0"/>
          </a:p>
        </p:txBody>
      </p:sp>
      <p:cxnSp>
        <p:nvCxnSpPr>
          <p:cNvPr id="16" name="Conexão reta unidirecional 15"/>
          <p:cNvCxnSpPr/>
          <p:nvPr/>
        </p:nvCxnSpPr>
        <p:spPr>
          <a:xfrm flipV="1">
            <a:off x="5045725" y="4605051"/>
            <a:ext cx="612349" cy="847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96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9"/>
                                          </p:stCondLst>
                                        </p:cTn>
                                        <p:tgtEl>
                                          <p:spTgt spid="10"/>
                                        </p:tgtEl>
                                        <p:attrNameLst>
                                          <p:attrName>style.visibility</p:attrName>
                                        </p:attrNameLst>
                                      </p:cBhvr>
                                      <p:to>
                                        <p:strVal val="visible"/>
                                      </p:to>
                                    </p:set>
                                  </p:childTnLst>
                                </p:cTn>
                              </p:par>
                            </p:childTnLst>
                          </p:cTn>
                        </p:par>
                        <p:par>
                          <p:cTn id="7" fill="hold">
                            <p:stCondLst>
                              <p:cond delay="260"/>
                            </p:stCondLst>
                            <p:childTnLst>
                              <p:par>
                                <p:cTn id="8" presetID="1" presetClass="entr" presetSubtype="0" fill="hold" grpId="0" nodeType="afterEffect">
                                  <p:stCondLst>
                                    <p:cond delay="250"/>
                                  </p:stCondLst>
                                  <p:childTnLst>
                                    <p:set>
                                      <p:cBhvr>
                                        <p:cTn id="9" dur="1" fill="hold">
                                          <p:stCondLst>
                                            <p:cond delay="9"/>
                                          </p:stCondLst>
                                        </p:cTn>
                                        <p:tgtEl>
                                          <p:spTgt spid="11"/>
                                        </p:tgtEl>
                                        <p:attrNameLst>
                                          <p:attrName>style.visibility</p:attrName>
                                        </p:attrNameLst>
                                      </p:cBhvr>
                                      <p:to>
                                        <p:strVal val="visible"/>
                                      </p:to>
                                    </p:set>
                                  </p:childTnLst>
                                </p:cTn>
                              </p:par>
                            </p:childTnLst>
                          </p:cTn>
                        </p:par>
                        <p:par>
                          <p:cTn id="10" fill="hold">
                            <p:stCondLst>
                              <p:cond delay="520"/>
                            </p:stCondLst>
                            <p:childTnLst>
                              <p:par>
                                <p:cTn id="11" presetID="1" presetClass="entr" presetSubtype="0" fill="hold" grpId="0" nodeType="afterEffect">
                                  <p:stCondLst>
                                    <p:cond delay="250"/>
                                  </p:stCondLst>
                                  <p:childTnLst>
                                    <p:set>
                                      <p:cBhvr>
                                        <p:cTn id="12" dur="1" fill="hold">
                                          <p:stCondLst>
                                            <p:cond delay="9"/>
                                          </p:stCondLst>
                                        </p:cTn>
                                        <p:tgtEl>
                                          <p:spTgt spid="2"/>
                                        </p:tgtEl>
                                        <p:attrNameLst>
                                          <p:attrName>style.visibility</p:attrName>
                                        </p:attrNameLst>
                                      </p:cBhvr>
                                      <p:to>
                                        <p:strVal val="visible"/>
                                      </p:to>
                                    </p:set>
                                  </p:childTnLst>
                                </p:cTn>
                              </p:par>
                            </p:childTnLst>
                          </p:cTn>
                        </p:par>
                        <p:par>
                          <p:cTn id="13" fill="hold">
                            <p:stCondLst>
                              <p:cond delay="780"/>
                            </p:stCondLst>
                            <p:childTnLst>
                              <p:par>
                                <p:cTn id="14" presetID="1" presetClass="entr" presetSubtype="0" fill="hold" grpId="0" nodeType="afterEffect">
                                  <p:stCondLst>
                                    <p:cond delay="250"/>
                                  </p:stCondLst>
                                  <p:childTnLst>
                                    <p:set>
                                      <p:cBhvr>
                                        <p:cTn id="15" dur="1" fill="hold">
                                          <p:stCondLst>
                                            <p:cond delay="9"/>
                                          </p:stCondLst>
                                        </p:cTn>
                                        <p:tgtEl>
                                          <p:spTgt spid="14"/>
                                        </p:tgtEl>
                                        <p:attrNameLst>
                                          <p:attrName>style.visibility</p:attrName>
                                        </p:attrNameLst>
                                      </p:cBhvr>
                                      <p:to>
                                        <p:strVal val="visible"/>
                                      </p:to>
                                    </p:set>
                                  </p:childTnLst>
                                </p:cTn>
                              </p:par>
                            </p:childTnLst>
                          </p:cTn>
                        </p:par>
                        <p:par>
                          <p:cTn id="16" fill="hold">
                            <p:stCondLst>
                              <p:cond delay="1040"/>
                            </p:stCondLst>
                            <p:childTnLst>
                              <p:par>
                                <p:cTn id="17" presetID="1" presetClass="entr" presetSubtype="0" fill="hold" grpId="0" nodeType="afterEffect">
                                  <p:stCondLst>
                                    <p:cond delay="250"/>
                                  </p:stCondLst>
                                  <p:childTnLst>
                                    <p:set>
                                      <p:cBhvr>
                                        <p:cTn id="18" dur="1" fill="hold">
                                          <p:stCondLst>
                                            <p:cond delay="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a:stretch>
            <a:fillRect/>
          </a:stretch>
        </p:blipFill>
        <p:spPr>
          <a:xfrm>
            <a:off x="881198" y="1774391"/>
            <a:ext cx="11028897" cy="3478759"/>
          </a:xfrm>
          <a:prstGeom prst="rect">
            <a:avLst/>
          </a:prstGeom>
        </p:spPr>
      </p:pic>
      <p:sp>
        <p:nvSpPr>
          <p:cNvPr id="2" name="Título 1"/>
          <p:cNvSpPr>
            <a:spLocks noGrp="1"/>
          </p:cNvSpPr>
          <p:nvPr>
            <p:ph type="title"/>
          </p:nvPr>
        </p:nvSpPr>
        <p:spPr>
          <a:xfrm>
            <a:off x="881198" y="524007"/>
            <a:ext cx="11275601" cy="671872"/>
          </a:xfrm>
        </p:spPr>
        <p:txBody>
          <a:bodyPr>
            <a:noAutofit/>
          </a:bodyPr>
          <a:lstStyle/>
          <a:p>
            <a:pPr lvl="1" algn="l">
              <a:lnSpc>
                <a:spcPct val="150000"/>
              </a:lnSpc>
            </a:pPr>
            <a:r>
              <a:rPr lang="en-US" sz="2800" b="1" dirty="0" smtClean="0">
                <a:solidFill>
                  <a:srgbClr val="333333"/>
                </a:solidFill>
                <a:latin typeface="Trebuchet MS" panose="020B0603020202020204" pitchFamily="34" charset="0"/>
                <a:ea typeface="TrebuchetMS"/>
                <a:cs typeface="TrebuchetMS"/>
              </a:rPr>
              <a:t>THE ALARM SIGNAL INTERPRETATION</a:t>
            </a:r>
            <a:endParaRPr lang="pt-PT" sz="2800" dirty="0">
              <a:latin typeface="Trebuchet MS" panose="020B0603020202020204" pitchFamily="34" charset="0"/>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9" name="Seta para a direita 8"/>
          <p:cNvSpPr/>
          <p:nvPr/>
        </p:nvSpPr>
        <p:spPr>
          <a:xfrm rot="8710719">
            <a:off x="10391367" y="2165291"/>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tângulo 3"/>
          <p:cNvSpPr/>
          <p:nvPr/>
        </p:nvSpPr>
        <p:spPr>
          <a:xfrm>
            <a:off x="9625914" y="3237470"/>
            <a:ext cx="2284181" cy="1507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p:cNvSpPr/>
          <p:nvPr/>
        </p:nvSpPr>
        <p:spPr>
          <a:xfrm>
            <a:off x="7624119" y="2384854"/>
            <a:ext cx="2001795" cy="23686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direita 10"/>
          <p:cNvSpPr/>
          <p:nvPr/>
        </p:nvSpPr>
        <p:spPr>
          <a:xfrm rot="8710719">
            <a:off x="9056012" y="1447500"/>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p:cNvSpPr/>
          <p:nvPr/>
        </p:nvSpPr>
        <p:spPr>
          <a:xfrm>
            <a:off x="3620530" y="2480388"/>
            <a:ext cx="1791226" cy="2194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74248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10" grpId="0" animBg="1"/>
      <p:bldP spid="11" grpId="0" animBg="1"/>
      <p:bldP spid="12"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TM03457515[[fn=Vista]]</Template>
  <TotalTime>2244</TotalTime>
  <Words>1029</Words>
  <Application>Microsoft Office PowerPoint</Application>
  <PresentationFormat>Ecrã Panorâmico</PresentationFormat>
  <Paragraphs>138</Paragraphs>
  <Slides>24</Slides>
  <Notes>1</Notes>
  <HiddenSlides>0</HiddenSlides>
  <MMClips>0</MMClips>
  <ScaleCrop>false</ScaleCrop>
  <HeadingPairs>
    <vt:vector size="6" baseType="variant">
      <vt:variant>
        <vt:lpstr>Tipos de letra usados</vt:lpstr>
      </vt:variant>
      <vt:variant>
        <vt:i4>8</vt:i4>
      </vt:variant>
      <vt:variant>
        <vt:lpstr>Tema</vt:lpstr>
      </vt:variant>
      <vt:variant>
        <vt:i4>1</vt:i4>
      </vt:variant>
      <vt:variant>
        <vt:lpstr>Títulos dos diapositivos</vt:lpstr>
      </vt:variant>
      <vt:variant>
        <vt:i4>24</vt:i4>
      </vt:variant>
    </vt:vector>
  </HeadingPairs>
  <TitlesOfParts>
    <vt:vector size="33" baseType="lpstr">
      <vt:lpstr>Arial</vt:lpstr>
      <vt:lpstr>Calibri</vt:lpstr>
      <vt:lpstr>Century Schoolbook</vt:lpstr>
      <vt:lpstr>Times New Roman</vt:lpstr>
      <vt:lpstr>Trebuchet MS</vt:lpstr>
      <vt:lpstr>TrebuchetMS</vt:lpstr>
      <vt:lpstr>Verdana</vt:lpstr>
      <vt:lpstr>Wingdings 2</vt:lpstr>
      <vt:lpstr>View</vt:lpstr>
      <vt:lpstr>Comparison between the human reactions in a simulacrum and in a real fire situation</vt:lpstr>
      <vt:lpstr>CONTENTS</vt:lpstr>
      <vt:lpstr>Introduction</vt:lpstr>
      <vt:lpstr>INTRODUCTION</vt:lpstr>
      <vt:lpstr>Summary of the Results of the Study</vt:lpstr>
      <vt:lpstr>SUMMARY OF THE RESULTS OF THE STUDY</vt:lpstr>
      <vt:lpstr>AWARE THAT SOMETHING UNUSUAL IS TAKING PLACE</vt:lpstr>
      <vt:lpstr>Apresentação do PowerPoint</vt:lpstr>
      <vt:lpstr>THE ALARM SIGNAL INTERPRETATION</vt:lpstr>
      <vt:lpstr>TIME SPENT - BEFORE DECIDING TO LEAVE THE BUILDING</vt:lpstr>
      <vt:lpstr>Reaction to alarm</vt:lpstr>
      <vt:lpstr>Assessment of the situation</vt:lpstr>
      <vt:lpstr>Receive indication by someone to abandon the building</vt:lpstr>
      <vt:lpstr>TAKE SOMETHING WITH YOU</vt:lpstr>
      <vt:lpstr>TASK</vt:lpstr>
      <vt:lpstr>TASK</vt:lpstr>
      <vt:lpstr>WAY TO LEAVE THE BUILDING – NORMALLY USED</vt:lpstr>
      <vt:lpstr>WAY TO LEAVE THE BUILDING – USE OF EMERGENCY EXIT</vt:lpstr>
      <vt:lpstr>WAY TO LEAVE THE BUILDING – FIRE DRILL</vt:lpstr>
      <vt:lpstr>FACED WITH SMOKE</vt:lpstr>
      <vt:lpstr>View the Fire</vt:lpstr>
      <vt:lpstr>Conclusion</vt:lpstr>
      <vt:lpstr>Conclusion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the human reactions in a simulacrum and in a real fire situation</dc:title>
  <dc:creator>Fixo</dc:creator>
  <cp:lastModifiedBy>Elisabete</cp:lastModifiedBy>
  <cp:revision>77</cp:revision>
  <dcterms:created xsi:type="dcterms:W3CDTF">2016-09-30T08:10:44Z</dcterms:created>
  <dcterms:modified xsi:type="dcterms:W3CDTF">2016-10-15T07:40:30Z</dcterms:modified>
</cp:coreProperties>
</file>