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364" r:id="rId3"/>
    <p:sldId id="383" r:id="rId4"/>
    <p:sldId id="384" r:id="rId5"/>
    <p:sldId id="385" r:id="rId6"/>
    <p:sldId id="386" r:id="rId7"/>
    <p:sldId id="407" r:id="rId8"/>
    <p:sldId id="388" r:id="rId9"/>
    <p:sldId id="390" r:id="rId10"/>
    <p:sldId id="410" r:id="rId11"/>
    <p:sldId id="408" r:id="rId12"/>
    <p:sldId id="387" r:id="rId13"/>
    <p:sldId id="411" r:id="rId14"/>
    <p:sldId id="389" r:id="rId15"/>
    <p:sldId id="409" r:id="rId16"/>
    <p:sldId id="404" r:id="rId17"/>
    <p:sldId id="391" r:id="rId18"/>
    <p:sldId id="392" r:id="rId19"/>
    <p:sldId id="405" r:id="rId20"/>
    <p:sldId id="393" r:id="rId21"/>
    <p:sldId id="394" r:id="rId22"/>
    <p:sldId id="406" r:id="rId23"/>
    <p:sldId id="395" r:id="rId24"/>
    <p:sldId id="396" r:id="rId25"/>
    <p:sldId id="397" r:id="rId26"/>
    <p:sldId id="399" r:id="rId27"/>
    <p:sldId id="412" r:id="rId28"/>
    <p:sldId id="413" r:id="rId29"/>
    <p:sldId id="414" r:id="rId30"/>
    <p:sldId id="400" r:id="rId31"/>
    <p:sldId id="415" r:id="rId32"/>
    <p:sldId id="401" r:id="rId33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ophe" initials="C" lastIdx="2" clrIdx="0"/>
  <p:cmAuthor id="1" name="Henderickx Erik" initials="HE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64" autoAdjust="0"/>
    <p:restoredTop sz="78434" autoAdjust="0"/>
  </p:normalViewPr>
  <p:slideViewPr>
    <p:cSldViewPr>
      <p:cViewPr varScale="1">
        <p:scale>
          <a:sx n="113" d="100"/>
          <a:sy n="113" d="100"/>
        </p:scale>
        <p:origin x="21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81" d="100"/>
          <a:sy n="81" d="100"/>
        </p:scale>
        <p:origin x="-5704" y="-53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137" cy="511731"/>
          </a:xfrm>
          <a:prstGeom prst="rect">
            <a:avLst/>
          </a:prstGeom>
        </p:spPr>
        <p:txBody>
          <a:bodyPr vert="horz" lIns="95063" tIns="47532" rIns="95063" bIns="47532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0507" y="1"/>
            <a:ext cx="3077137" cy="511731"/>
          </a:xfrm>
          <a:prstGeom prst="rect">
            <a:avLst/>
          </a:prstGeom>
        </p:spPr>
        <p:txBody>
          <a:bodyPr vert="horz" lIns="95063" tIns="47532" rIns="95063" bIns="47532" rtlCol="0"/>
          <a:lstStyle>
            <a:lvl1pPr algn="r">
              <a:defRPr sz="1200"/>
            </a:lvl1pPr>
          </a:lstStyle>
          <a:p>
            <a:fld id="{194F2329-7DF1-4763-836F-DC1D3D9AF91D}" type="datetimeFigureOut">
              <a:rPr lang="nl-BE" smtClean="0"/>
              <a:pPr/>
              <a:t>15/02/2021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239"/>
            <a:ext cx="3077137" cy="511731"/>
          </a:xfrm>
          <a:prstGeom prst="rect">
            <a:avLst/>
          </a:prstGeom>
        </p:spPr>
        <p:txBody>
          <a:bodyPr vert="horz" lIns="95063" tIns="47532" rIns="95063" bIns="47532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0507" y="9721239"/>
            <a:ext cx="3077137" cy="511731"/>
          </a:xfrm>
          <a:prstGeom prst="rect">
            <a:avLst/>
          </a:prstGeom>
        </p:spPr>
        <p:txBody>
          <a:bodyPr vert="horz" lIns="95063" tIns="47532" rIns="95063" bIns="47532" rtlCol="0" anchor="b"/>
          <a:lstStyle>
            <a:lvl1pPr algn="r">
              <a:defRPr sz="1200"/>
            </a:lvl1pPr>
          </a:lstStyle>
          <a:p>
            <a:fld id="{EFA3D702-2817-424E-A0A8-1F60691F2DB4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583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575" cy="511175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1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140" y="3"/>
            <a:ext cx="3076575" cy="511175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100"/>
            </a:lvl1pPr>
          </a:lstStyle>
          <a:p>
            <a:fld id="{BE8CBE8E-5DF9-480D-82C7-D3BCD210F163}" type="datetimeFigureOut">
              <a:rPr lang="nl-BE" smtClean="0"/>
              <a:pPr/>
              <a:t>15/02/2021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9938"/>
            <a:ext cx="5114925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614" y="4860927"/>
            <a:ext cx="5680075" cy="4605338"/>
          </a:xfrm>
          <a:prstGeom prst="rect">
            <a:avLst/>
          </a:prstGeom>
        </p:spPr>
        <p:txBody>
          <a:bodyPr vert="horz" lIns="91421" tIns="45711" rIns="91421" bIns="45711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1" y="9721852"/>
            <a:ext cx="3076575" cy="511175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1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140" y="9721852"/>
            <a:ext cx="3076575" cy="511175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100"/>
            </a:lvl1pPr>
          </a:lstStyle>
          <a:p>
            <a:fld id="{88F1E5F0-7F30-44D4-9446-640412DD625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039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buFont typeface="Wingdings"/>
              <a:buChar char="à"/>
            </a:pPr>
            <a:endParaRPr lang="nl-BE" baseline="0" dirty="0">
              <a:sym typeface="Wingdings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5941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7974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6995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9088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290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0512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6223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1303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7362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64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033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416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4578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223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3469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2998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81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6223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60053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8955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05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6005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5186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0785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50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9247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286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368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E5F0-7F30-44D4-9446-640412DD625B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97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03F2-AF8A-C640-A174-B63950B24AF0}" type="datetime1">
              <a:rPr lang="en-US" smtClean="0"/>
              <a:t>2/15/21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Sociologie van arbeid en arbeidsverhoudingen – Les 2 – Conceptueel kader (H3)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845B-38DA-4370-B595-CF5BC0FA63BC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3C1A-21AF-9E46-8923-6CB6E7678D2F}" type="datetime1">
              <a:rPr lang="en-US" smtClean="0"/>
              <a:t>2/15/21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Sociologie van arbeid en arbeidsverhoudingen – Les 2 – Conceptueel kader (H3)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845B-38DA-4370-B595-CF5BC0FA63BC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23F0-05BE-734F-8621-1355ED75DE15}" type="datetime1">
              <a:rPr lang="en-US" smtClean="0"/>
              <a:t>2/15/21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Sociologie van arbeid en arbeidsverhoudingen – Les 2 – Conceptueel kader (H3)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845B-38DA-4370-B595-CF5BC0FA63BC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9BAF-438A-1C4E-943A-8C0B251BBCDC}" type="datetime1">
              <a:rPr lang="en-US" smtClean="0"/>
              <a:t>2/15/21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Sociologie van arbeid en arbeidsverhoudingen – Les 2 – Conceptueel kader (H3)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845B-38DA-4370-B595-CF5BC0FA63BC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13F3-2A26-5B46-8217-EA46A241C2BC}" type="datetime1">
              <a:rPr lang="en-US" smtClean="0"/>
              <a:t>2/15/21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Sociologie van arbeid en arbeidsverhoudingen – Les 2 – Conceptueel kader (H3)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845B-38DA-4370-B595-CF5BC0FA63BC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2047-23A3-534B-B58B-4694BB75B994}" type="datetime1">
              <a:rPr lang="en-US" smtClean="0"/>
              <a:t>2/15/21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Sociologie van arbeid en arbeidsverhoudingen – Les 2 – Conceptueel kader (H3)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845B-38DA-4370-B595-CF5BC0FA63BC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8C8E-09F9-F241-BC67-DAE8800317CD}" type="datetime1">
              <a:rPr lang="en-US" smtClean="0"/>
              <a:t>2/15/21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Sociologie van arbeid en arbeidsverhoudingen – Les 2 – Conceptueel kader (H3)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845B-38DA-4370-B595-CF5BC0FA63BC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A4D2-2A95-354E-B701-DC0E99C14412}" type="datetime1">
              <a:rPr lang="en-US" smtClean="0"/>
              <a:t>2/15/21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Sociologie van arbeid en arbeidsverhoudingen – Les 2 – Conceptueel kader (H3)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845B-38DA-4370-B595-CF5BC0FA63BC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9844-536D-A649-BCFE-2915A3748E4A}" type="datetime1">
              <a:rPr lang="en-US" smtClean="0"/>
              <a:t>2/15/21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Sociologie van arbeid en arbeidsverhoudingen – Les 2 – Conceptueel kader (H3)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845B-38DA-4370-B595-CF5BC0FA63BC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007B-2684-1642-A7F7-CF3AEE0856BE}" type="datetime1">
              <a:rPr lang="en-US" smtClean="0"/>
              <a:t>2/15/21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Sociologie van arbeid en arbeidsverhoudingen – Les 2 – Conceptueel kader (H3)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845B-38DA-4370-B595-CF5BC0FA63BC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C51F-E4DC-1A46-8752-8ACCF461DCDD}" type="datetime1">
              <a:rPr lang="en-US" smtClean="0"/>
              <a:t>2/15/21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Sociologie van arbeid en arbeidsverhoudingen – Les 2 – Conceptueel kader (H3)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845B-38DA-4370-B595-CF5BC0FA63BC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F82A-2A22-8F47-85FF-3F221A324220}" type="datetime1">
              <a:rPr lang="en-US" smtClean="0"/>
              <a:t>2/15/21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Sociologie van arbeid en arbeidsverhoudingen – Les 2 – Conceptueel kader (H3)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845B-38DA-4370-B595-CF5BC0FA63BC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edecoster.be/uncategorized/een-krimp-of-een-dreun-bbp-per-hoofd-1846-202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ssuredworkplace.ne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youtu.be/qYYf2qcSOX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ndaard.be/cnt/dmf20210119_98122333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rtnu.page.link/CHKHNwHyFsJ9Geiy8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erkbaarwerk.be/werkbaarwerk/cijfers-werknemer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rv.be/serv/persberichten/werkbaar-werk-vlaanderen-onder-druk-vooral-werkstressklachten-zijn-oorzaa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recariouswork.be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recariouswork.be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urofound.europa.eu/publications/policy-brief/2018/does-employment-status-matter-for-job-quality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ndaard.be/cnt/dmf20210128_98139110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rtnu.page.link/kSS7oYdJmwnDVJfT7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eunpuntwerk.be/node/401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04" y="1844824"/>
            <a:ext cx="8928992" cy="2434282"/>
          </a:xfrm>
        </p:spPr>
        <p:txBody>
          <a:bodyPr>
            <a:normAutofit/>
          </a:bodyPr>
          <a:lstStyle/>
          <a:p>
            <a:r>
              <a:rPr lang="nl-BE"/>
              <a:t>Arbeidssociologie</a:t>
            </a:r>
            <a:br>
              <a:rPr lang="nl-NL" dirty="0"/>
            </a:br>
            <a:br>
              <a:rPr lang="nl-NL" dirty="0"/>
            </a:br>
            <a:r>
              <a:rPr lang="nl-NL" b="1" dirty="0"/>
              <a:t>LES 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DD1EE64B-4052-0F47-B200-99816E28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1</a:t>
            </a:fld>
            <a:endParaRPr lang="nl-BE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5">
            <a:extLst>
              <a:ext uri="{FF2B5EF4-FFF2-40B4-BE49-F238E27FC236}">
                <a16:creationId xmlns:a16="http://schemas.microsoft.com/office/drawing/2014/main" id="{F6D2C7B6-3C91-F14F-B557-5B571161E424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22325-0EC3-FC45-9381-66CD90F0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248" y="6545113"/>
            <a:ext cx="2133600" cy="365125"/>
          </a:xfrm>
        </p:spPr>
        <p:txBody>
          <a:bodyPr/>
          <a:lstStyle/>
          <a:p>
            <a:fld id="{68F3845B-38DA-4370-B595-CF5BC0FA63BC}" type="slidenum">
              <a:rPr lang="nl-BE" smtClean="0"/>
              <a:pPr/>
              <a:t>10</a:t>
            </a:fld>
            <a:endParaRPr lang="nl-BE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C5F18998-2DA0-6A40-9AA7-789337242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65" y="0"/>
            <a:ext cx="7283669" cy="6858000"/>
          </a:xfrm>
          <a:prstGeom prst="rect">
            <a:avLst/>
          </a:prstGeom>
        </p:spPr>
      </p:pic>
      <p:sp>
        <p:nvSpPr>
          <p:cNvPr id="8" name="Tijdelijke aanduiding voor voettekst 4">
            <a:extLst>
              <a:ext uri="{FF2B5EF4-FFF2-40B4-BE49-F238E27FC236}">
                <a16:creationId xmlns:a16="http://schemas.microsoft.com/office/drawing/2014/main" id="{776105B7-F3A4-B645-8A6F-1EF99893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77F2B506-BD93-534F-8268-39F64B7B05CA}"/>
              </a:ext>
            </a:extLst>
          </p:cNvPr>
          <p:cNvSpPr txBox="1">
            <a:spLocks/>
          </p:cNvSpPr>
          <p:nvPr/>
        </p:nvSpPr>
        <p:spPr>
          <a:xfrm>
            <a:off x="7002969" y="6597352"/>
            <a:ext cx="2133600" cy="307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10</a:t>
            </a:fld>
            <a:endParaRPr lang="nl-B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40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9E4E94-C29B-7249-B871-E9DC07A6D6FD}"/>
              </a:ext>
            </a:extLst>
          </p:cNvPr>
          <p:cNvSpPr txBox="1"/>
          <p:nvPr/>
        </p:nvSpPr>
        <p:spPr>
          <a:xfrm>
            <a:off x="143508" y="6083346"/>
            <a:ext cx="88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Bron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http://www.andredecoster.be/uncategorized/een-krimp-of-een-dreun-bbp-per-hoofd-1846-2020/</a:t>
            </a:r>
            <a:r>
              <a:rPr lang="en-US" sz="1400" dirty="0"/>
              <a:t> </a:t>
            </a:r>
          </a:p>
        </p:txBody>
      </p:sp>
      <p:sp>
        <p:nvSpPr>
          <p:cNvPr id="7" name="Tekstvak 5">
            <a:extLst>
              <a:ext uri="{FF2B5EF4-FFF2-40B4-BE49-F238E27FC236}">
                <a16:creationId xmlns:a16="http://schemas.microsoft.com/office/drawing/2014/main" id="{F6D2C7B6-3C91-F14F-B557-5B571161E424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8" name="Tijdelijke aanduiding voor voettekst 4">
            <a:extLst>
              <a:ext uri="{FF2B5EF4-FFF2-40B4-BE49-F238E27FC236}">
                <a16:creationId xmlns:a16="http://schemas.microsoft.com/office/drawing/2014/main" id="{776105B7-F3A4-B645-8A6F-1EF99893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E3D7112-0760-2F4B-925F-7EBC1DA36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50" y="977900"/>
            <a:ext cx="8597900" cy="49022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1F8DF42-4020-DA48-8CFC-8BD285759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22"/>
            <a:ext cx="8229600" cy="901998"/>
          </a:xfrm>
        </p:spPr>
        <p:txBody>
          <a:bodyPr/>
          <a:lstStyle/>
          <a:p>
            <a:r>
              <a:rPr lang="nl-NL" dirty="0"/>
              <a:t>Macro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1EBAF908-DFBB-D74F-A558-29584DB4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11</a:t>
            </a:fld>
            <a:endParaRPr lang="nl-B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143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2292-229E-2E47-9032-63B3F6B5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Aggregatieniveaus: </a:t>
            </a:r>
            <a:r>
              <a:rPr lang="nl-NL" dirty="0" err="1"/>
              <a:t>meso</a:t>
            </a:r>
            <a:r>
              <a:rPr lang="nl-NL" dirty="0"/>
              <a:t> en micro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FF64-65AF-854E-AB61-76AA8C668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NL" sz="5100" dirty="0" err="1"/>
              <a:t>Meso</a:t>
            </a:r>
            <a:endParaRPr lang="nl-NL" sz="5100" dirty="0"/>
          </a:p>
          <a:p>
            <a:pPr lvl="1"/>
            <a:r>
              <a:rPr lang="nl-NL" sz="4200" dirty="0">
                <a:solidFill>
                  <a:srgbClr val="FF0000"/>
                </a:solidFill>
              </a:rPr>
              <a:t>Foutje p. 66 onderaan: macrodimensie </a:t>
            </a:r>
            <a:r>
              <a:rPr lang="nl-NL" sz="4200" dirty="0">
                <a:solidFill>
                  <a:srgbClr val="FF0000"/>
                </a:solidFill>
                <a:sym typeface="Wingdings"/>
              </a:rPr>
              <a:t> </a:t>
            </a:r>
            <a:r>
              <a:rPr lang="nl-NL" sz="4200" dirty="0" err="1">
                <a:solidFill>
                  <a:srgbClr val="FF0000"/>
                </a:solidFill>
                <a:sym typeface="Wingdings"/>
              </a:rPr>
              <a:t>meso-dimensie</a:t>
            </a:r>
            <a:endParaRPr lang="nl-NL" sz="4200" dirty="0">
              <a:solidFill>
                <a:srgbClr val="FF0000"/>
              </a:solidFill>
            </a:endParaRPr>
          </a:p>
          <a:p>
            <a:pPr lvl="1"/>
            <a:r>
              <a:rPr lang="nl-NL" sz="4200" dirty="0"/>
              <a:t>Vb. sector, onderneming, afdeling</a:t>
            </a:r>
          </a:p>
          <a:p>
            <a:pPr lvl="2"/>
            <a:r>
              <a:rPr lang="nl-NL" sz="3800" dirty="0"/>
              <a:t>Een onderneming binnen haar ‘ecosysteem’ of ‘zonnestelsel’</a:t>
            </a:r>
          </a:p>
          <a:p>
            <a:pPr lvl="2"/>
            <a:r>
              <a:rPr lang="nl-NL" sz="3800" dirty="0"/>
              <a:t>Arbeidsorganisatie (hoe het arbeidsproces organiseren)</a:t>
            </a:r>
          </a:p>
          <a:p>
            <a:endParaRPr lang="nl-NL" sz="5100" dirty="0"/>
          </a:p>
          <a:p>
            <a:r>
              <a:rPr lang="nl-NL" sz="5100" dirty="0"/>
              <a:t>Micro</a:t>
            </a:r>
          </a:p>
          <a:p>
            <a:pPr lvl="1"/>
            <a:r>
              <a:rPr lang="nl-NL" sz="4200" dirty="0"/>
              <a:t>Relaties tussen mensen</a:t>
            </a:r>
          </a:p>
          <a:p>
            <a:pPr lvl="1"/>
            <a:r>
              <a:rPr lang="nl-NL" sz="4200" dirty="0"/>
              <a:t>Vb. team, individuele loopbaan, concrete arbeidsplaats</a:t>
            </a:r>
          </a:p>
          <a:p>
            <a:endParaRPr lang="nl-NL" b="1" dirty="0">
              <a:solidFill>
                <a:srgbClr val="3C3D2F"/>
              </a:solidFill>
            </a:endParaRPr>
          </a:p>
          <a:p>
            <a:r>
              <a:rPr lang="nl-NL" sz="5100" b="1" dirty="0"/>
              <a:t>Niveaus overlappen in de werkelijkheid!</a:t>
            </a:r>
          </a:p>
        </p:txBody>
      </p:sp>
      <p:sp>
        <p:nvSpPr>
          <p:cNvPr id="4" name="Tekstvak 5">
            <a:extLst>
              <a:ext uri="{FF2B5EF4-FFF2-40B4-BE49-F238E27FC236}">
                <a16:creationId xmlns:a16="http://schemas.microsoft.com/office/drawing/2014/main" id="{28C925EC-EE25-BE46-BD66-87F5B31FC9DE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7066AB-BA18-7B4F-A457-2076DFDB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AC35440B-61BE-244C-B0CC-F99E5551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12</a:t>
            </a:fld>
            <a:endParaRPr lang="nl-B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9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9E4E94-C29B-7249-B871-E9DC07A6D6FD}"/>
              </a:ext>
            </a:extLst>
          </p:cNvPr>
          <p:cNvSpPr txBox="1"/>
          <p:nvPr/>
        </p:nvSpPr>
        <p:spPr>
          <a:xfrm>
            <a:off x="107503" y="5463901"/>
            <a:ext cx="8997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Bron</a:t>
            </a:r>
            <a:r>
              <a:rPr lang="en-US" sz="1200" dirty="0"/>
              <a:t>: </a:t>
            </a:r>
            <a:r>
              <a:rPr lang="nl-BE" sz="1200" dirty="0"/>
              <a:t>Lehtinen, U. (2001). </a:t>
            </a:r>
            <a:r>
              <a:rPr lang="nl-BE" sz="1200" i="1" dirty="0"/>
              <a:t>Changing subcontracting – a study on the evolution of supply chains and subcontractors</a:t>
            </a:r>
            <a:r>
              <a:rPr lang="nl-BE" sz="1200" dirty="0"/>
              <a:t>. University of Oulu.</a:t>
            </a:r>
          </a:p>
          <a:p>
            <a:endParaRPr lang="nl-BE" sz="1200" dirty="0">
              <a:effectLst/>
            </a:endParaRPr>
          </a:p>
          <a:p>
            <a:r>
              <a:rPr lang="nl-BE" sz="1200" b="1" dirty="0"/>
              <a:t>Consequenties voor arbeidsomstandigheden: </a:t>
            </a:r>
            <a:r>
              <a:rPr lang="nl-BE" sz="1200" dirty="0"/>
              <a:t>﻿Weil, D. (2014). </a:t>
            </a:r>
            <a:r>
              <a:rPr lang="nl-BE" sz="1200" i="1" dirty="0"/>
              <a:t>The Fissured Workplace. Why work became so bad for so many and what can be done to improve it? </a:t>
            </a:r>
            <a:r>
              <a:rPr lang="nl-BE" sz="1200" dirty="0"/>
              <a:t>Cambridge: Harvard University Press. (</a:t>
            </a:r>
            <a:r>
              <a:rPr lang="nl-BE" sz="1200" dirty="0">
                <a:hlinkClick r:id="rId3"/>
              </a:rPr>
              <a:t>https://www.fissuredworkplace.net</a:t>
            </a:r>
            <a:r>
              <a:rPr lang="nl-BE" sz="1200" dirty="0"/>
              <a:t>) </a:t>
            </a:r>
          </a:p>
          <a:p>
            <a:r>
              <a:rPr lang="nl-BE" sz="1200" dirty="0"/>
              <a:t>	</a:t>
            </a:r>
            <a:r>
              <a:rPr lang="nl-BE" sz="1200" dirty="0">
                <a:sym typeface="Wingdings" pitchFamily="2" charset="2"/>
              </a:rPr>
              <a:t> Kijktip: </a:t>
            </a:r>
            <a:r>
              <a:rPr lang="nl-BE" sz="1200" dirty="0">
                <a:sym typeface="Wingdings" pitchFamily="2" charset="2"/>
                <a:hlinkClick r:id="rId4"/>
              </a:rPr>
              <a:t>https://youtu.be/qYYf2qcSOXg</a:t>
            </a:r>
            <a:r>
              <a:rPr lang="nl-BE" sz="1200" dirty="0">
                <a:sym typeface="Wingdings" pitchFamily="2" charset="2"/>
              </a:rPr>
              <a:t> </a:t>
            </a:r>
            <a:endParaRPr lang="nl-BE" sz="1200" dirty="0"/>
          </a:p>
        </p:txBody>
      </p:sp>
      <p:sp>
        <p:nvSpPr>
          <p:cNvPr id="7" name="Tekstvak 5">
            <a:extLst>
              <a:ext uri="{FF2B5EF4-FFF2-40B4-BE49-F238E27FC236}">
                <a16:creationId xmlns:a16="http://schemas.microsoft.com/office/drawing/2014/main" id="{F6D2C7B6-3C91-F14F-B557-5B571161E424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8" name="Tijdelijke aanduiding voor voettekst 4">
            <a:extLst>
              <a:ext uri="{FF2B5EF4-FFF2-40B4-BE49-F238E27FC236}">
                <a16:creationId xmlns:a16="http://schemas.microsoft.com/office/drawing/2014/main" id="{776105B7-F3A4-B645-8A6F-1EF99893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 dirty="0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F8DF42-4020-DA48-8CFC-8BD285759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8730"/>
            <a:ext cx="9104945" cy="901998"/>
          </a:xfrm>
        </p:spPr>
        <p:txBody>
          <a:bodyPr>
            <a:normAutofit/>
          </a:bodyPr>
          <a:lstStyle/>
          <a:p>
            <a:r>
              <a:rPr lang="nl-NL" sz="3600" dirty="0"/>
              <a:t>Moederondernemingen en hun ‘zonnestelsel’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1EBAF908-DFBB-D74F-A558-29584DB4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13</a:t>
            </a:fld>
            <a:endParaRPr lang="nl-BE" b="1" i="1" dirty="0">
              <a:solidFill>
                <a:schemeClr val="tx1"/>
              </a:solidFill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821AC884-FBFA-BD46-88DE-550234AAF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980728"/>
            <a:ext cx="613399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2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1E33-0873-E149-9144-416D2341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Arena 1: arbeidsorganisatie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2BBDE6-7684-C843-BC0B-DCDC1C2D0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4663" y="1600200"/>
            <a:ext cx="6794673" cy="4525963"/>
          </a:xfrm>
          <a:prstGeom prst="rect">
            <a:avLst/>
          </a:prstGeom>
        </p:spPr>
      </p:pic>
      <p:sp>
        <p:nvSpPr>
          <p:cNvPr id="5" name="Tekstvak 5">
            <a:extLst>
              <a:ext uri="{FF2B5EF4-FFF2-40B4-BE49-F238E27FC236}">
                <a16:creationId xmlns:a16="http://schemas.microsoft.com/office/drawing/2014/main" id="{1CA77728-24BB-3648-956E-EABCE9A9739D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073CDD22-0550-D346-95DC-EB116286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AE4B97A3-6DB4-ED44-8E0F-06FAD96F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14</a:t>
            </a:fld>
            <a:endParaRPr lang="nl-B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14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4495-6EF8-D349-A24C-2819EC98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Arena 1: arbeidsorganisatie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51E3-62A9-F540-80B0-9E356957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/>
              <a:t>Doel van arbeidsorganisatiemodel</a:t>
            </a:r>
          </a:p>
          <a:p>
            <a:pPr lvl="1"/>
            <a:r>
              <a:rPr lang="nl-NL" sz="2400"/>
              <a:t>De beschikbare arbeidskracht zo efficiënt en effectief mogelijk inzetten met het oog op het volbrengen van de doelstellingen van de organisatie</a:t>
            </a:r>
          </a:p>
          <a:p>
            <a:r>
              <a:rPr lang="nl-NL" sz="2800"/>
              <a:t>Manier van uitsplitsen van het totaal van de verrichtingen over arbeidsplaatsen</a:t>
            </a:r>
          </a:p>
          <a:p>
            <a:pPr lvl="1"/>
            <a:r>
              <a:rPr lang="nl-NL" sz="2400"/>
              <a:t>Arbeidsdeling</a:t>
            </a:r>
          </a:p>
          <a:p>
            <a:pPr lvl="1"/>
            <a:r>
              <a:rPr lang="nl-NL" sz="2400"/>
              <a:t>Arbeidsverdeling</a:t>
            </a:r>
          </a:p>
          <a:p>
            <a:r>
              <a:rPr lang="nl-NL" sz="2800"/>
              <a:t>Wijze van coördinatie tussen die arbeidsplaatsen</a:t>
            </a:r>
          </a:p>
          <a:p>
            <a:pPr marL="0" indent="0">
              <a:buNone/>
            </a:pPr>
            <a:endParaRPr lang="nl-NL"/>
          </a:p>
        </p:txBody>
      </p:sp>
      <p:sp>
        <p:nvSpPr>
          <p:cNvPr id="4" name="Tekstvak 5">
            <a:extLst>
              <a:ext uri="{FF2B5EF4-FFF2-40B4-BE49-F238E27FC236}">
                <a16:creationId xmlns:a16="http://schemas.microsoft.com/office/drawing/2014/main" id="{D8017A7C-34DB-7540-BACC-829003FED498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9C0F2E-85D3-9249-961F-F8B8993C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3F085DD5-DEFE-5A4D-8380-8DBF9D47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15</a:t>
            </a:fld>
            <a:endParaRPr lang="nl-B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217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DD51-3CC5-7642-A8B4-63082635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Arena 1: arbeidsorganisatie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C559-B8D6-D443-B272-9FC39D7BA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/>
              <a:t>Benodigde arbeidsorganisatiemodel is verlengde van productieconcept</a:t>
            </a:r>
          </a:p>
          <a:p>
            <a:pPr lvl="1"/>
            <a:r>
              <a:rPr lang="nl-NL" sz="2400"/>
              <a:t>Hoe is het productieproces ontworpen?</a:t>
            </a:r>
          </a:p>
          <a:p>
            <a:pPr lvl="1"/>
            <a:r>
              <a:rPr lang="nl-NL" sz="2400"/>
              <a:t>Welke technische hulpmiddelen?</a:t>
            </a:r>
          </a:p>
          <a:p>
            <a:pPr lvl="1"/>
            <a:r>
              <a:rPr lang="nl-NL" sz="2400"/>
              <a:t>Welke arbeidskrachten zijn beschikbaar?</a:t>
            </a:r>
          </a:p>
          <a:p>
            <a:pPr marL="457200" lvl="1" indent="0">
              <a:buNone/>
            </a:pPr>
            <a:endParaRPr lang="nl-NL" sz="2400"/>
          </a:p>
          <a:p>
            <a:r>
              <a:rPr lang="nl-NL" sz="2800"/>
              <a:t>Grote invloed op “arbeidssituatie” </a:t>
            </a:r>
            <a:r>
              <a:rPr lang="nl-NL" sz="2800">
                <a:sym typeface="Wingdings"/>
              </a:rPr>
              <a:t> 4 A’s</a:t>
            </a:r>
            <a:endParaRPr lang="nl-NL" sz="2800"/>
          </a:p>
          <a:p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3F2BAE6-6CA5-0E4A-8916-69B30B50C374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7" name="Tijdelijke aanduiding voor voettekst 4">
            <a:extLst>
              <a:ext uri="{FF2B5EF4-FFF2-40B4-BE49-F238E27FC236}">
                <a16:creationId xmlns:a16="http://schemas.microsoft.com/office/drawing/2014/main" id="{E5CFCFF4-5BBA-A842-B62F-9889840D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BB866-A553-D345-A6CB-453ECA57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16</a:t>
            </a:fld>
            <a:endParaRPr lang="nl-B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96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03CC-A218-E547-B77B-E34CE772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Arena 2: arbeidsmarkt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C8E581-2077-B448-877F-CD8AF0AAC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7000" y="1958181"/>
            <a:ext cx="6350000" cy="3810000"/>
          </a:xfrm>
          <a:prstGeom prst="rect">
            <a:avLst/>
          </a:prstGeom>
        </p:spPr>
      </p:pic>
      <p:sp>
        <p:nvSpPr>
          <p:cNvPr id="5" name="Tekstvak 5">
            <a:extLst>
              <a:ext uri="{FF2B5EF4-FFF2-40B4-BE49-F238E27FC236}">
                <a16:creationId xmlns:a16="http://schemas.microsoft.com/office/drawing/2014/main" id="{0DCBF317-1213-6B45-9253-01B6A20D1066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24566144-54CC-F042-91B6-FCDA2A7E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F44A3C19-6E55-BB45-9CD3-C3E15952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17</a:t>
            </a:fld>
            <a:endParaRPr lang="nl-B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43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4031-A5EE-5646-BA06-BE6274A4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Arena 2: arbeidsmarkt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02EB1-8CA4-3D41-9110-6D5FB23F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/>
              <a:t>Denkbeeldige ruimte waar “vragers” en “aanbieders” van arbeidskracht elkaar ontmoeten</a:t>
            </a:r>
          </a:p>
          <a:p>
            <a:pPr lvl="1"/>
            <a:r>
              <a:rPr lang="nl-NL" sz="2400"/>
              <a:t>Werkgevers: aanbieders van arbeidsplaatsen</a:t>
            </a:r>
          </a:p>
          <a:p>
            <a:pPr lvl="1"/>
            <a:r>
              <a:rPr lang="nl-NL" sz="2400"/>
              <a:t>Werknemers: aanbieders van arbeidskracht</a:t>
            </a:r>
          </a:p>
          <a:p>
            <a:r>
              <a:rPr lang="nl-NL" sz="2800"/>
              <a:t>Allocatie van arbeidskracht</a:t>
            </a:r>
          </a:p>
          <a:p>
            <a:pPr lvl="1"/>
            <a:r>
              <a:rPr lang="nl-NL" sz="2400"/>
              <a:t>Wie komt waar terecht? </a:t>
            </a:r>
          </a:p>
          <a:p>
            <a:r>
              <a:rPr lang="nl-NL" sz="2800"/>
              <a:t>Prijsvorming van arbeidskracht</a:t>
            </a:r>
          </a:p>
          <a:p>
            <a:pPr lvl="1"/>
            <a:r>
              <a:rPr lang="nl-NL" sz="2400"/>
              <a:t>Welke voorwaarden zijn verbonden met een arbeidsplaats?</a:t>
            </a:r>
          </a:p>
          <a:p>
            <a:pPr marL="0" indent="0">
              <a:buNone/>
            </a:pPr>
            <a:endParaRPr lang="nl-NL"/>
          </a:p>
        </p:txBody>
      </p:sp>
      <p:sp>
        <p:nvSpPr>
          <p:cNvPr id="4" name="Tekstvak 5">
            <a:extLst>
              <a:ext uri="{FF2B5EF4-FFF2-40B4-BE49-F238E27FC236}">
                <a16:creationId xmlns:a16="http://schemas.microsoft.com/office/drawing/2014/main" id="{16EB564F-AB67-B34D-A018-ECF051962206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E49ED2-6128-7248-A9DA-EB3ED63F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0EA5C659-6399-8343-8001-A9A248CC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18</a:t>
            </a:fld>
            <a:endParaRPr lang="nl-B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0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C596-2426-6046-89F3-D7A46F9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Arena 2: arbeidsmarkt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B177-1CC4-5F4B-A50C-92D184F42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/>
              <a:t>Gegarandeerde “mismatch” tussen arbeidskrachten en arbeidsplaatsen:</a:t>
            </a:r>
          </a:p>
          <a:p>
            <a:pPr lvl="1"/>
            <a:r>
              <a:rPr lang="nl-NL" sz="2400"/>
              <a:t>Gevolgen: werkloosheid &amp; knelpuntberoepen</a:t>
            </a:r>
          </a:p>
          <a:p>
            <a:pPr lvl="1"/>
            <a:r>
              <a:rPr lang="nl-NL" sz="2400"/>
              <a:t>Oorzaken</a:t>
            </a:r>
          </a:p>
          <a:p>
            <a:pPr lvl="2"/>
            <a:r>
              <a:rPr lang="nl-NL"/>
              <a:t>Scholingsniveau arbeidskrachten, conjunctuur, structuur van economie en bevolking,…</a:t>
            </a:r>
          </a:p>
          <a:p>
            <a:pPr lvl="2"/>
            <a:r>
              <a:rPr lang="nl-NL"/>
              <a:t>Arbeidsmarktregime</a:t>
            </a:r>
          </a:p>
          <a:p>
            <a:pPr lvl="3"/>
            <a:r>
              <a:rPr lang="nl-NL" sz="2400"/>
              <a:t>Liberaal (flexibel) </a:t>
            </a:r>
            <a:r>
              <a:rPr lang="nl-NL" sz="2400">
                <a:sym typeface="Wingdings"/>
              </a:rPr>
              <a:t></a:t>
            </a:r>
            <a:r>
              <a:rPr lang="nl-NL" sz="2400"/>
              <a:t> sterk geïnstitutionaliseerd (bescherming)</a:t>
            </a:r>
          </a:p>
          <a:p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F7B16CF-36F6-7345-B2A4-0957AAFEBA1A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7" name="Tijdelijke aanduiding voor voettekst 4">
            <a:extLst>
              <a:ext uri="{FF2B5EF4-FFF2-40B4-BE49-F238E27FC236}">
                <a16:creationId xmlns:a16="http://schemas.microsoft.com/office/drawing/2014/main" id="{68B27357-85E1-3F4E-AB32-E2CE2A2065FE}"/>
              </a:ext>
            </a:extLst>
          </p:cNvPr>
          <p:cNvSpPr txBox="1">
            <a:spLocks/>
          </p:cNvSpPr>
          <p:nvPr/>
        </p:nvSpPr>
        <p:spPr>
          <a:xfrm>
            <a:off x="0" y="6597352"/>
            <a:ext cx="9144000" cy="260648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83E640DC-C57B-5B49-BF14-AAF01832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19</a:t>
            </a:fld>
            <a:endParaRPr lang="nl-B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04" y="692696"/>
            <a:ext cx="8928992" cy="2362274"/>
          </a:xfrm>
        </p:spPr>
        <p:txBody>
          <a:bodyPr wrap="square">
            <a:normAutofit fontScale="90000"/>
          </a:bodyPr>
          <a:lstStyle/>
          <a:p>
            <a:r>
              <a:rPr lang="nl-BE" sz="4000"/>
              <a:t>Arbeidssociologie</a:t>
            </a:r>
            <a:br>
              <a:rPr lang="nl-BE" sz="1000"/>
            </a:br>
            <a:br>
              <a:rPr lang="nl-BE" sz="1000"/>
            </a:br>
            <a:br>
              <a:rPr lang="nl-BE" sz="1000"/>
            </a:br>
            <a:br>
              <a:rPr lang="nl-BE" sz="1000"/>
            </a:br>
            <a:br>
              <a:rPr lang="nl-BE" sz="1000"/>
            </a:br>
            <a:r>
              <a:rPr lang="nl-NL" sz="4000" b="1" dirty="0"/>
              <a:t>Hoofdstuk 3</a:t>
            </a:r>
            <a:br>
              <a:rPr lang="nl-NL" sz="4000" b="1" dirty="0"/>
            </a:br>
            <a:br>
              <a:rPr lang="nl-NL" sz="1000" b="1" dirty="0"/>
            </a:br>
            <a:br>
              <a:rPr lang="nl-NL" sz="1000" b="1" dirty="0"/>
            </a:br>
            <a:br>
              <a:rPr lang="nl-NL" sz="1000" b="1" dirty="0"/>
            </a:br>
            <a:r>
              <a:rPr lang="nl-NL" b="1" dirty="0"/>
              <a:t>Het arbeidsbestel: conceptuele afbakening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4221088"/>
            <a:ext cx="8229600" cy="2193107"/>
          </a:xfrm>
        </p:spPr>
        <p:txBody>
          <a:bodyPr>
            <a:normAutofit lnSpcReduction="10000"/>
          </a:bodyPr>
          <a:lstStyle/>
          <a:p>
            <a:r>
              <a:rPr lang="nl-NL" dirty="0"/>
              <a:t>Het arbeidsbestel ‘tastbaar’ maken</a:t>
            </a:r>
          </a:p>
          <a:p>
            <a:r>
              <a:rPr lang="nl-NL" dirty="0"/>
              <a:t>De aggregatieniveaus van het arbeidsbestel</a:t>
            </a:r>
          </a:p>
          <a:p>
            <a:r>
              <a:rPr lang="nl-NL" dirty="0"/>
              <a:t>3 arena’s van het arbeidsbestel</a:t>
            </a:r>
          </a:p>
          <a:p>
            <a:r>
              <a:rPr lang="nl-NL" dirty="0"/>
              <a:t>De arbeidsplaats en arbeidskwaliteit (de 4 A’s)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6553200" y="6597352"/>
            <a:ext cx="2590800" cy="260648"/>
          </a:xfrm>
          <a:noFill/>
        </p:spPr>
        <p:txBody>
          <a:bodyPr/>
          <a:lstStyle/>
          <a:p>
            <a:fld id="{5CAB3DCA-ADEC-4F28-8B55-054D50A9EA27}" type="slidenum">
              <a:rPr lang="en-US" sz="1400" b="1" i="1" smtClean="0">
                <a:solidFill>
                  <a:schemeClr val="tx1"/>
                </a:solidFill>
              </a:rPr>
              <a:pPr/>
              <a:t>2</a:t>
            </a:fld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3"/>
          <p:cNvSpPr txBox="1">
            <a:spLocks/>
          </p:cNvSpPr>
          <p:nvPr/>
        </p:nvSpPr>
        <p:spPr>
          <a:xfrm>
            <a:off x="6553200" y="6597352"/>
            <a:ext cx="2590800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AB3DCA-ADEC-4F28-8B55-054D50A9EA27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7" name="Tijdelijke aanduiding voor voettekst 4">
            <a:extLst>
              <a:ext uri="{FF2B5EF4-FFF2-40B4-BE49-F238E27FC236}">
                <a16:creationId xmlns:a16="http://schemas.microsoft.com/office/drawing/2014/main" id="{1EFBC3C7-5D01-DD4B-9DB8-DFD367E6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12E5077-753C-F240-99D4-3A356FE49758}"/>
              </a:ext>
            </a:extLst>
          </p:cNvPr>
          <p:cNvSpPr txBox="1">
            <a:spLocks/>
          </p:cNvSpPr>
          <p:nvPr/>
        </p:nvSpPr>
        <p:spPr>
          <a:xfrm>
            <a:off x="7002969" y="6597352"/>
            <a:ext cx="2133600" cy="307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2</a:t>
            </a:fld>
            <a:endParaRPr lang="nl-B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97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81D9-6E49-2C48-9429-2DFC3711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265"/>
            <a:ext cx="8229600" cy="1143000"/>
          </a:xfrm>
        </p:spPr>
        <p:txBody>
          <a:bodyPr/>
          <a:lstStyle/>
          <a:p>
            <a:r>
              <a:rPr lang="nl-NL" dirty="0"/>
              <a:t>Arena 3: arbeidsverhoudingen</a:t>
            </a:r>
          </a:p>
        </p:txBody>
      </p:sp>
      <p:sp>
        <p:nvSpPr>
          <p:cNvPr id="5" name="Tekstvak 5">
            <a:extLst>
              <a:ext uri="{FF2B5EF4-FFF2-40B4-BE49-F238E27FC236}">
                <a16:creationId xmlns:a16="http://schemas.microsoft.com/office/drawing/2014/main" id="{B9FE51A1-C6A1-0F42-8CE6-DA6B980348F6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07CE4D62-958F-0E45-A479-D541DB1C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BBDB457-CF41-A64C-ACC6-500D8D61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20</a:t>
            </a:fld>
            <a:endParaRPr lang="nl-BE" b="1" i="1" dirty="0">
              <a:solidFill>
                <a:schemeClr val="tx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05115B6-DB70-BF47-A846-E5DD70AF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83" y="1225530"/>
            <a:ext cx="6338034" cy="520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11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B07B-CDA1-C74F-801C-3F6BDF8B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Arena 3: arbeidsverhoudingen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A8D92-7459-C44C-B151-6ADE1EC45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/>
              <a:t>Twee dimensies:</a:t>
            </a:r>
          </a:p>
          <a:p>
            <a:pPr lvl="1"/>
            <a:r>
              <a:rPr lang="nl-NL" sz="2400"/>
              <a:t>Individuele arbeidsverhoudingen</a:t>
            </a:r>
          </a:p>
          <a:p>
            <a:pPr lvl="1"/>
            <a:r>
              <a:rPr lang="nl-NL" sz="2400"/>
              <a:t>Collectieve arbeidsverhoudingen (= Arena 3)</a:t>
            </a:r>
          </a:p>
          <a:p>
            <a:r>
              <a:rPr lang="nl-NL" sz="2800"/>
              <a:t>Collectieve arbeidsverhoudingen</a:t>
            </a:r>
          </a:p>
          <a:p>
            <a:pPr lvl="1"/>
            <a:r>
              <a:rPr lang="nl-NL" sz="2400"/>
              <a:t>“Strijd” tussen belangenorganisaties van </a:t>
            </a:r>
            <a:r>
              <a:rPr lang="nl-NL" sz="2400" u="sng"/>
              <a:t>werkgevers</a:t>
            </a:r>
            <a:r>
              <a:rPr lang="nl-NL" sz="2400"/>
              <a:t> en </a:t>
            </a:r>
            <a:r>
              <a:rPr lang="nl-NL" sz="2400" u="sng"/>
              <a:t>werknemers</a:t>
            </a:r>
            <a:r>
              <a:rPr lang="nl-NL" sz="2400"/>
              <a:t> binnen een institutioneel systeem</a:t>
            </a:r>
          </a:p>
          <a:p>
            <a:pPr lvl="1"/>
            <a:r>
              <a:rPr lang="nl-NL" sz="2400"/>
              <a:t>Gevolg: collectieve (</a:t>
            </a:r>
            <a:r>
              <a:rPr lang="nl-NL" sz="2400" err="1"/>
              <a:t>arbeids</a:t>
            </a:r>
            <a:r>
              <a:rPr lang="nl-NL" sz="2400"/>
              <a:t>)overeenkomsten</a:t>
            </a:r>
          </a:p>
        </p:txBody>
      </p:sp>
      <p:sp>
        <p:nvSpPr>
          <p:cNvPr id="4" name="Tekstvak 5">
            <a:extLst>
              <a:ext uri="{FF2B5EF4-FFF2-40B4-BE49-F238E27FC236}">
                <a16:creationId xmlns:a16="http://schemas.microsoft.com/office/drawing/2014/main" id="{E89BE81C-3D70-DC4D-9202-D654FAECF79C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337C80-22E4-0147-BC87-F877C8A6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2DD1D310-2D78-1249-83EA-3CD53C2E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21</a:t>
            </a:fld>
            <a:endParaRPr lang="nl-B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85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D31A-2703-AE4D-B3B2-C92E4969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Arena 3: arbeidsverhoudingen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19E02-8BCA-8E4B-9533-EC82A1BD4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sz="2800" dirty="0"/>
              <a:t>Collectieve arbeidsverhoudingen</a:t>
            </a:r>
          </a:p>
          <a:p>
            <a:pPr lvl="1"/>
            <a:r>
              <a:rPr lang="nl-NL" sz="2400" dirty="0"/>
              <a:t>Meerdere lagen: nationaal, sectoraal, bedrijfsniveau</a:t>
            </a:r>
          </a:p>
          <a:p>
            <a:pPr lvl="2"/>
            <a:r>
              <a:rPr lang="nl-NL" dirty="0"/>
              <a:t>Ondergeschiktheid lagere (individuele) niveau(s)</a:t>
            </a:r>
          </a:p>
          <a:p>
            <a:pPr lvl="1"/>
            <a:r>
              <a:rPr lang="nl-NL" sz="2400" dirty="0"/>
              <a:t>Variatie over tijd en plaats </a:t>
            </a:r>
            <a:r>
              <a:rPr lang="nl-NL" sz="2400" dirty="0">
                <a:sym typeface="Wingdings"/>
              </a:rPr>
              <a:t> systemen van arbeidsverhoudingen</a:t>
            </a:r>
          </a:p>
          <a:p>
            <a:pPr lvl="1"/>
            <a:r>
              <a:rPr lang="nl-NL" sz="2400" dirty="0">
                <a:sym typeface="Wingdings"/>
              </a:rPr>
              <a:t>Het overleg over een IPA (loonakkoord):</a:t>
            </a:r>
          </a:p>
          <a:p>
            <a:pPr lvl="3"/>
            <a:r>
              <a:rPr lang="nl-NL" sz="2400" dirty="0"/>
              <a:t>Het loonoverleg op apegapen? </a:t>
            </a:r>
          </a:p>
          <a:p>
            <a:pPr lvl="4"/>
            <a:r>
              <a:rPr lang="nl-NL" sz="2400" dirty="0">
                <a:hlinkClick r:id="rId3"/>
              </a:rPr>
              <a:t>https://www.standaard.be/cnt/dmf20210119_98122333</a:t>
            </a:r>
            <a:r>
              <a:rPr lang="nl-NL" sz="2400" dirty="0"/>
              <a:t> </a:t>
            </a:r>
          </a:p>
          <a:p>
            <a:pPr lvl="3"/>
            <a:r>
              <a:rPr lang="nl-NL" sz="2400" dirty="0"/>
              <a:t>Bekijk: ‘De Markt’ (VRT, 22 januari 2021)</a:t>
            </a:r>
          </a:p>
          <a:p>
            <a:pPr lvl="4"/>
            <a:r>
              <a:rPr lang="nl-NL" sz="2400" dirty="0">
                <a:hlinkClick r:id="rId4"/>
              </a:rPr>
              <a:t>https://vrtnu.page.link/CHKHNwHyFsJ9Geiy8</a:t>
            </a:r>
            <a:r>
              <a:rPr lang="nl-NL" sz="2400" dirty="0"/>
              <a:t> </a:t>
            </a:r>
          </a:p>
          <a:p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50A8D59-0D74-5842-8B44-4CCA3D787F8B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7" name="Tijdelijke aanduiding voor voettekst 4">
            <a:extLst>
              <a:ext uri="{FF2B5EF4-FFF2-40B4-BE49-F238E27FC236}">
                <a16:creationId xmlns:a16="http://schemas.microsoft.com/office/drawing/2014/main" id="{6108F50C-8C43-184C-9BF4-4EAC15012A07}"/>
              </a:ext>
            </a:extLst>
          </p:cNvPr>
          <p:cNvSpPr txBox="1">
            <a:spLocks/>
          </p:cNvSpPr>
          <p:nvPr/>
        </p:nvSpPr>
        <p:spPr>
          <a:xfrm>
            <a:off x="0" y="6597352"/>
            <a:ext cx="9144000" cy="260648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D13DDE7B-E584-B240-8FC1-8C3D928E5424}"/>
              </a:ext>
            </a:extLst>
          </p:cNvPr>
          <p:cNvSpPr txBox="1">
            <a:spLocks/>
          </p:cNvSpPr>
          <p:nvPr/>
        </p:nvSpPr>
        <p:spPr>
          <a:xfrm>
            <a:off x="7002969" y="6597352"/>
            <a:ext cx="2133600" cy="307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22</a:t>
            </a:fld>
            <a:endParaRPr lang="nl-B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21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779C-846D-764B-9F07-14D85B4C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 arbeidsplaats en de 4A’s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E5A068-81F9-E24E-A522-7D7F5D830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5027" y="1600200"/>
            <a:ext cx="7653945" cy="4525963"/>
          </a:xfrm>
          <a:prstGeom prst="rect">
            <a:avLst/>
          </a:prstGeom>
        </p:spPr>
      </p:pic>
      <p:sp>
        <p:nvSpPr>
          <p:cNvPr id="5" name="Tekstvak 5">
            <a:extLst>
              <a:ext uri="{FF2B5EF4-FFF2-40B4-BE49-F238E27FC236}">
                <a16:creationId xmlns:a16="http://schemas.microsoft.com/office/drawing/2014/main" id="{79E8678C-3041-684E-BC80-1E8EF3E04168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0A91CB99-E5A9-9F4B-A979-A3178745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21EBD86E-2233-2B4C-BC28-24D0EC2A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23</a:t>
            </a:fld>
            <a:endParaRPr lang="nl-B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75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3683-3AF8-1044-A989-63274D1E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Arbeidsbestel en arbeidskwaliteit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937C07-27B4-2542-A75D-F4D6F9ABC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281" y="1600200"/>
            <a:ext cx="7689438" cy="4525963"/>
          </a:xfrm>
          <a:prstGeom prst="rect">
            <a:avLst/>
          </a:prstGeom>
        </p:spPr>
      </p:pic>
      <p:sp>
        <p:nvSpPr>
          <p:cNvPr id="5" name="Tekstvak 5">
            <a:extLst>
              <a:ext uri="{FF2B5EF4-FFF2-40B4-BE49-F238E27FC236}">
                <a16:creationId xmlns:a16="http://schemas.microsoft.com/office/drawing/2014/main" id="{7760A030-AA9A-AC4D-BAC5-183333C9E625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A1812624-B281-4E4C-8490-85494316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CFB04B04-4A07-C644-BF68-F4946B9E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24</a:t>
            </a:fld>
            <a:endParaRPr lang="nl-B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3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729E-273F-8E49-8805-423071E0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933"/>
            <a:ext cx="8229600" cy="864096"/>
          </a:xfrm>
        </p:spPr>
        <p:txBody>
          <a:bodyPr/>
          <a:lstStyle/>
          <a:p>
            <a:r>
              <a:rPr lang="nl-NL" dirty="0"/>
              <a:t>Arbeidskwaliteit</a:t>
            </a:r>
          </a:p>
        </p:txBody>
      </p:sp>
      <p:sp>
        <p:nvSpPr>
          <p:cNvPr id="4" name="Afgeronde rechthoek 4">
            <a:extLst>
              <a:ext uri="{FF2B5EF4-FFF2-40B4-BE49-F238E27FC236}">
                <a16:creationId xmlns:a16="http://schemas.microsoft.com/office/drawing/2014/main" id="{069D13E6-904B-0C46-ADB3-6A7B31130336}"/>
              </a:ext>
            </a:extLst>
          </p:cNvPr>
          <p:cNvSpPr/>
          <p:nvPr/>
        </p:nvSpPr>
        <p:spPr>
          <a:xfrm>
            <a:off x="323528" y="3332401"/>
            <a:ext cx="1872208" cy="86409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>
                <a:solidFill>
                  <a:schemeClr val="bg1"/>
                </a:solidFill>
              </a:rPr>
              <a:t>De 4 A’s</a:t>
            </a:r>
          </a:p>
        </p:txBody>
      </p:sp>
      <p:sp>
        <p:nvSpPr>
          <p:cNvPr id="5" name="Tekstvak 5">
            <a:extLst>
              <a:ext uri="{FF2B5EF4-FFF2-40B4-BE49-F238E27FC236}">
                <a16:creationId xmlns:a16="http://schemas.microsoft.com/office/drawing/2014/main" id="{FC851E09-7C5D-FE4B-82C9-EE021345D58C}"/>
              </a:ext>
            </a:extLst>
          </p:cNvPr>
          <p:cNvSpPr txBox="1"/>
          <p:nvPr/>
        </p:nvSpPr>
        <p:spPr>
          <a:xfrm>
            <a:off x="3358208" y="1291586"/>
            <a:ext cx="5328592" cy="494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nl-BE" b="1"/>
              <a:t>Maatschappelijk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Democratisering - Sociale ongelijkheid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Sociale en arbeidsbescherming - Precarisering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Sociale mobiliteit - Dualisering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Werkbaarheid - Arbeidsongeschiktheid, uittrede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…</a:t>
            </a:r>
          </a:p>
          <a:p>
            <a:endParaRPr lang="nl-BE" b="1"/>
          </a:p>
          <a:p>
            <a:r>
              <a:rPr lang="nl-BE" b="1"/>
              <a:t>Arbeidsorganisatie – Personeelsbeleid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Betrokkenheid en motivatie – afstandelijkheid en de-motivatie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Duurzame inzetbaarheid – Ziekteverzuim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Creativiteit, innovatief gedrag, zin voor initiatief;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Constructieve dialoog - sociaal protest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Identificatie - Verloop(intentievertrek)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…</a:t>
            </a:r>
          </a:p>
          <a:p>
            <a:endParaRPr lang="nl-BE" b="1"/>
          </a:p>
          <a:p>
            <a:r>
              <a:rPr lang="nl-BE" b="1"/>
              <a:t>Werkbaarheid (voor de werknemer)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Mentale &amp; fysieke gezondheid(sperceptie)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Competentie-ontwikkeling – bore-out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Evenwicht werk/privé – burn-out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Arbeidssatisfactie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Maatschappelijke status – Precaire arbeidssituatie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…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0A12F667-4704-4749-949E-567925FA4633}"/>
              </a:ext>
            </a:extLst>
          </p:cNvPr>
          <p:cNvSpPr/>
          <p:nvPr/>
        </p:nvSpPr>
        <p:spPr>
          <a:xfrm>
            <a:off x="2452936" y="3554849"/>
            <a:ext cx="648072" cy="360040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kstvak 5">
            <a:extLst>
              <a:ext uri="{FF2B5EF4-FFF2-40B4-BE49-F238E27FC236}">
                <a16:creationId xmlns:a16="http://schemas.microsoft.com/office/drawing/2014/main" id="{F306CD66-2BAB-E049-8D97-99769C56885E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8" name="Tijdelijke aanduiding voor voettekst 4">
            <a:extLst>
              <a:ext uri="{FF2B5EF4-FFF2-40B4-BE49-F238E27FC236}">
                <a16:creationId xmlns:a16="http://schemas.microsoft.com/office/drawing/2014/main" id="{43A45BC3-2A7C-504D-B536-101DE80E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F678046F-A208-7B47-A29D-C52E77557F0D}"/>
              </a:ext>
            </a:extLst>
          </p:cNvPr>
          <p:cNvSpPr txBox="1">
            <a:spLocks/>
          </p:cNvSpPr>
          <p:nvPr/>
        </p:nvSpPr>
        <p:spPr>
          <a:xfrm>
            <a:off x="7002969" y="6597352"/>
            <a:ext cx="2133600" cy="307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25</a:t>
            </a:fld>
            <a:endParaRPr lang="nl-B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20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52C5-D801-E947-8288-986E3DB8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nl-NL" dirty="0"/>
              <a:t>Werkbaar werk</a:t>
            </a:r>
          </a:p>
        </p:txBody>
      </p:sp>
      <p:sp>
        <p:nvSpPr>
          <p:cNvPr id="5" name="Tekstvak 5">
            <a:extLst>
              <a:ext uri="{FF2B5EF4-FFF2-40B4-BE49-F238E27FC236}">
                <a16:creationId xmlns:a16="http://schemas.microsoft.com/office/drawing/2014/main" id="{9880CD47-8A04-A342-8686-D8EE502EB466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EF6CB711-B3E4-BF46-9DD2-ED75326A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04F0833E-A2F2-E144-B6EE-B06F2918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26</a:t>
            </a:fld>
            <a:endParaRPr lang="nl-BE" b="1" i="1" dirty="0">
              <a:solidFill>
                <a:schemeClr val="tx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4BFC2F6-F990-D34D-BC93-CA6732A5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32778"/>
            <a:ext cx="8363272" cy="5277513"/>
          </a:xfrm>
          <a:prstGeom prst="rect">
            <a:avLst/>
          </a:prstGeom>
        </p:spPr>
      </p:pic>
      <p:sp>
        <p:nvSpPr>
          <p:cNvPr id="11" name="TextBox 4">
            <a:extLst>
              <a:ext uri="{FF2B5EF4-FFF2-40B4-BE49-F238E27FC236}">
                <a16:creationId xmlns:a16="http://schemas.microsoft.com/office/drawing/2014/main" id="{3E125097-BAD8-5041-8103-E1BDB723FBB5}"/>
              </a:ext>
            </a:extLst>
          </p:cNvPr>
          <p:cNvSpPr txBox="1"/>
          <p:nvPr/>
        </p:nvSpPr>
        <p:spPr>
          <a:xfrm>
            <a:off x="143508" y="6217567"/>
            <a:ext cx="88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Bron</a:t>
            </a:r>
            <a:r>
              <a:rPr lang="en-US" sz="1400" dirty="0"/>
              <a:t>: </a:t>
            </a:r>
            <a:r>
              <a:rPr lang="en-US" sz="1400" dirty="0">
                <a:hlinkClick r:id="rId4"/>
              </a:rPr>
              <a:t>https://www.werkbaarwerk.be/werkbaarwerk/cijfers-werknemers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6855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52C5-D801-E947-8288-986E3DB8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nl-NL" dirty="0"/>
              <a:t>Werkbaar werk</a:t>
            </a:r>
          </a:p>
        </p:txBody>
      </p:sp>
      <p:sp>
        <p:nvSpPr>
          <p:cNvPr id="5" name="Tekstvak 5">
            <a:extLst>
              <a:ext uri="{FF2B5EF4-FFF2-40B4-BE49-F238E27FC236}">
                <a16:creationId xmlns:a16="http://schemas.microsoft.com/office/drawing/2014/main" id="{9880CD47-8A04-A342-8686-D8EE502EB466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EF6CB711-B3E4-BF46-9DD2-ED75326A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04F0833E-A2F2-E144-B6EE-B06F2918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27</a:t>
            </a:fld>
            <a:endParaRPr lang="nl-BE" b="1" i="1" dirty="0">
              <a:solidFill>
                <a:schemeClr val="tx1"/>
              </a:solidFill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3E125097-BAD8-5041-8103-E1BDB723FBB5}"/>
              </a:ext>
            </a:extLst>
          </p:cNvPr>
          <p:cNvSpPr txBox="1"/>
          <p:nvPr/>
        </p:nvSpPr>
        <p:spPr>
          <a:xfrm>
            <a:off x="143508" y="6217567"/>
            <a:ext cx="885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Bron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https://www.serv.be/serv/persberichten/werkbaar-werk-vlaanderen-onder-druk-vooral-werkstressklachten-zijn-oorzaak</a:t>
            </a:r>
            <a:r>
              <a:rPr lang="en-US" sz="1200" dirty="0"/>
              <a:t> 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86C6D73-A358-7A40-BE3B-871D13DA2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69455"/>
            <a:ext cx="9144000" cy="491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05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52C5-D801-E947-8288-986E3DB8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2" y="-211395"/>
            <a:ext cx="3768438" cy="3222619"/>
          </a:xfrm>
        </p:spPr>
        <p:txBody>
          <a:bodyPr>
            <a:noAutofit/>
          </a:bodyPr>
          <a:lstStyle/>
          <a:p>
            <a:r>
              <a:rPr lang="nl-NL" sz="2800" dirty="0"/>
              <a:t>De </a:t>
            </a:r>
            <a:r>
              <a:rPr lang="nl-NL" sz="2800" i="1" dirty="0"/>
              <a:t>vergeten A’s</a:t>
            </a:r>
            <a:r>
              <a:rPr lang="nl-NL" sz="2800" dirty="0"/>
              <a:t>: </a:t>
            </a:r>
            <a:br>
              <a:rPr lang="nl-NL" sz="2800" dirty="0"/>
            </a:br>
            <a:r>
              <a:rPr lang="nl-NL" sz="2800" dirty="0"/>
              <a:t>Arbeidsvoorwaarden &amp; Arbeidsverhoudingen</a:t>
            </a:r>
            <a:br>
              <a:rPr lang="nl-NL" sz="2800" dirty="0"/>
            </a:br>
            <a:br>
              <a:rPr lang="nl-NL" sz="2800" dirty="0"/>
            </a:br>
            <a:r>
              <a:rPr lang="nl-NL" sz="2800" dirty="0"/>
              <a:t>Precair werk</a:t>
            </a:r>
          </a:p>
        </p:txBody>
      </p:sp>
      <p:sp>
        <p:nvSpPr>
          <p:cNvPr id="5" name="Tekstvak 5">
            <a:extLst>
              <a:ext uri="{FF2B5EF4-FFF2-40B4-BE49-F238E27FC236}">
                <a16:creationId xmlns:a16="http://schemas.microsoft.com/office/drawing/2014/main" id="{9880CD47-8A04-A342-8686-D8EE502EB466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EF6CB711-B3E4-BF46-9DD2-ED75326A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04F0833E-A2F2-E144-B6EE-B06F2918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28</a:t>
            </a:fld>
            <a:endParaRPr lang="nl-BE" b="1" i="1" dirty="0">
              <a:solidFill>
                <a:schemeClr val="tx1"/>
              </a:solidFill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3E125097-BAD8-5041-8103-E1BDB723FBB5}"/>
              </a:ext>
            </a:extLst>
          </p:cNvPr>
          <p:cNvSpPr txBox="1"/>
          <p:nvPr/>
        </p:nvSpPr>
        <p:spPr>
          <a:xfrm>
            <a:off x="539552" y="6166875"/>
            <a:ext cx="2628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Bron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http://precariouswork.be</a:t>
            </a:r>
            <a:r>
              <a:rPr lang="en-US" sz="1200" dirty="0"/>
              <a:t>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365BA63-515C-AE4A-8886-2965BCEDF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909" y="15994"/>
            <a:ext cx="5187659" cy="658135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B47D690-F956-5A4D-9B60-FFD5DDAC8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83" y="2884827"/>
            <a:ext cx="377093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41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52C5-D801-E947-8288-986E3DB8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2" y="0"/>
            <a:ext cx="8953014" cy="980728"/>
          </a:xfrm>
        </p:spPr>
        <p:txBody>
          <a:bodyPr>
            <a:noAutofit/>
          </a:bodyPr>
          <a:lstStyle/>
          <a:p>
            <a:r>
              <a:rPr lang="nl-NL" sz="3600" dirty="0"/>
              <a:t>Precair werk</a:t>
            </a:r>
          </a:p>
        </p:txBody>
      </p:sp>
      <p:sp>
        <p:nvSpPr>
          <p:cNvPr id="5" name="Tekstvak 5">
            <a:extLst>
              <a:ext uri="{FF2B5EF4-FFF2-40B4-BE49-F238E27FC236}">
                <a16:creationId xmlns:a16="http://schemas.microsoft.com/office/drawing/2014/main" id="{9880CD47-8A04-A342-8686-D8EE502EB466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EF6CB711-B3E4-BF46-9DD2-ED75326A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04F0833E-A2F2-E144-B6EE-B06F2918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29</a:t>
            </a:fld>
            <a:endParaRPr lang="nl-BE" b="1" i="1" dirty="0">
              <a:solidFill>
                <a:schemeClr val="tx1"/>
              </a:solidFill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3E125097-BAD8-5041-8103-E1BDB723FBB5}"/>
              </a:ext>
            </a:extLst>
          </p:cNvPr>
          <p:cNvSpPr txBox="1"/>
          <p:nvPr/>
        </p:nvSpPr>
        <p:spPr>
          <a:xfrm>
            <a:off x="539552" y="6166875"/>
            <a:ext cx="2628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Bron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http://precariouswork.be</a:t>
            </a:r>
            <a:r>
              <a:rPr lang="en-US" sz="1200" dirty="0"/>
              <a:t> 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B47D690-F956-5A4D-9B60-FFD5DDAC8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935954"/>
            <a:ext cx="7416824" cy="524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7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493F-0C18-3240-AF5C-8E28468E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arbeidsbestel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C7B00-018C-E043-9073-78915EFE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Arbeid is ingebed in:</a:t>
            </a:r>
          </a:p>
          <a:p>
            <a:pPr lvl="1"/>
            <a:r>
              <a:rPr lang="nl-NL" sz="2400" dirty="0"/>
              <a:t>Sociale instituties</a:t>
            </a:r>
          </a:p>
          <a:p>
            <a:pPr lvl="1"/>
            <a:r>
              <a:rPr lang="nl-NL" sz="2400" dirty="0"/>
              <a:t>Geschreven en ongeschreven regels</a:t>
            </a:r>
          </a:p>
          <a:p>
            <a:pPr lvl="1"/>
            <a:r>
              <a:rPr lang="nl-NL" sz="2400" dirty="0"/>
              <a:t>Betrokkenen met belangen en machtsposities</a:t>
            </a:r>
          </a:p>
          <a:p>
            <a:pPr lvl="1"/>
            <a:r>
              <a:rPr lang="nl-NL" sz="2400" dirty="0"/>
              <a:t>Cultuur</a:t>
            </a:r>
          </a:p>
          <a:p>
            <a:pPr lvl="1"/>
            <a:r>
              <a:rPr lang="nl-NL" sz="2400" dirty="0"/>
              <a:t>…</a:t>
            </a:r>
          </a:p>
          <a:p>
            <a:endParaRPr lang="nl-NL" dirty="0"/>
          </a:p>
          <a:p>
            <a:r>
              <a:rPr lang="nl-NL" sz="2800" dirty="0"/>
              <a:t>Arbeidsbestel is conceptueel kader om het fenomeen te kunnen bestuderen</a:t>
            </a:r>
          </a:p>
        </p:txBody>
      </p:sp>
      <p:sp>
        <p:nvSpPr>
          <p:cNvPr id="4" name="Tekstvak 5">
            <a:extLst>
              <a:ext uri="{FF2B5EF4-FFF2-40B4-BE49-F238E27FC236}">
                <a16:creationId xmlns:a16="http://schemas.microsoft.com/office/drawing/2014/main" id="{0BBF87E9-A322-774A-A6BA-FAE28E9DE95E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09D931-385D-F647-AD7E-F53D4F47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C5F354C1-2F7E-8747-B71E-7DFEBA6E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3</a:t>
            </a:fld>
            <a:endParaRPr lang="nl-B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12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CE08-5E66-BE47-935F-8E81F6C9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2709"/>
            <a:ext cx="8229600" cy="1143000"/>
          </a:xfrm>
        </p:spPr>
        <p:txBody>
          <a:bodyPr/>
          <a:lstStyle/>
          <a:p>
            <a:r>
              <a:rPr lang="nl-NL" dirty="0"/>
              <a:t>Werkbaar werk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B17108-5321-424D-BE28-0423043E4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0778" y="1308418"/>
            <a:ext cx="6981265" cy="4525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50D86F-749A-FC4A-9BD5-B0F5EB68BBD9}"/>
              </a:ext>
            </a:extLst>
          </p:cNvPr>
          <p:cNvSpPr txBox="1"/>
          <p:nvPr/>
        </p:nvSpPr>
        <p:spPr>
          <a:xfrm>
            <a:off x="225118" y="6126163"/>
            <a:ext cx="869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hlinkClick r:id="rId4"/>
              </a:rPr>
              <a:t>https://www.eurofound.europa.eu/publications/policy-brief/2018/does-employment-status-matter-for-job-quality</a:t>
            </a:r>
            <a:r>
              <a:rPr lang="en-US" sz="1400"/>
              <a:t> 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6E04C56-5B8D-F741-8287-662CFD64ADBD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7" name="Tijdelijke aanduiding voor voettekst 4">
            <a:extLst>
              <a:ext uri="{FF2B5EF4-FFF2-40B4-BE49-F238E27FC236}">
                <a16:creationId xmlns:a16="http://schemas.microsoft.com/office/drawing/2014/main" id="{6DC87AC5-BBCB-D14D-ABC5-AB67B9B1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D5A29C3B-371E-224E-AE28-4379DC9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30</a:t>
            </a:fld>
            <a:endParaRPr lang="nl-B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93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CE08-5E66-BE47-935F-8E81F6C9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82"/>
            <a:ext cx="9136569" cy="1143000"/>
          </a:xfrm>
        </p:spPr>
        <p:txBody>
          <a:bodyPr>
            <a:normAutofit/>
          </a:bodyPr>
          <a:lstStyle/>
          <a:p>
            <a:r>
              <a:rPr lang="nl-NL" sz="3600" dirty="0"/>
              <a:t>Arbeidsongeschiktheid: de nieuwe epidemie?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0D86F-749A-FC4A-9BD5-B0F5EB68BBD9}"/>
              </a:ext>
            </a:extLst>
          </p:cNvPr>
          <p:cNvSpPr txBox="1"/>
          <p:nvPr/>
        </p:nvSpPr>
        <p:spPr>
          <a:xfrm>
            <a:off x="225119" y="6173292"/>
            <a:ext cx="869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Bron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https://www.standaard.be/cnt/dmf20210128_98139110</a:t>
            </a:r>
            <a:r>
              <a:rPr lang="en-US" sz="1400" dirty="0"/>
              <a:t> 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6E04C56-5B8D-F741-8287-662CFD64ADBD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7" name="Tijdelijke aanduiding voor voettekst 4">
            <a:extLst>
              <a:ext uri="{FF2B5EF4-FFF2-40B4-BE49-F238E27FC236}">
                <a16:creationId xmlns:a16="http://schemas.microsoft.com/office/drawing/2014/main" id="{6DC87AC5-BBCB-D14D-ABC5-AB67B9B1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D5A29C3B-371E-224E-AE28-4379DC9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31</a:t>
            </a:fld>
            <a:endParaRPr lang="nl-BE" b="1" i="1" dirty="0">
              <a:solidFill>
                <a:schemeClr val="tx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3F21533F-9027-8146-A582-18B005223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872" y="1013077"/>
            <a:ext cx="4986423" cy="490484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FFF3B734-8E26-7440-AE4A-281204DCD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712" y="1166829"/>
            <a:ext cx="3468721" cy="1830123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BA9205CC-B72F-194E-9BEB-255010AFE9DB}"/>
              </a:ext>
            </a:extLst>
          </p:cNvPr>
          <p:cNvSpPr txBox="1"/>
          <p:nvPr/>
        </p:nvSpPr>
        <p:spPr>
          <a:xfrm>
            <a:off x="323528" y="3483662"/>
            <a:ext cx="3393905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/>
              <a:t>Kijktip: ‘Zinvol Ziek’</a:t>
            </a:r>
          </a:p>
          <a:p>
            <a:endParaRPr lang="nl-BE" dirty="0"/>
          </a:p>
          <a:p>
            <a:r>
              <a:rPr lang="nl-BE" dirty="0"/>
              <a:t>De Markt (VRT, 5 februari 2021)</a:t>
            </a:r>
          </a:p>
          <a:p>
            <a:endParaRPr lang="nl-BE" dirty="0">
              <a:hlinkClick r:id="rId6"/>
            </a:endParaRPr>
          </a:p>
          <a:p>
            <a:r>
              <a:rPr lang="nl-BE" dirty="0">
                <a:hlinkClick r:id="rId6"/>
              </a:rPr>
              <a:t>https://vrtnu.page.link/kSS7oYdJmwnDVJfT7</a:t>
            </a:r>
            <a:r>
              <a:rPr lang="nl-B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1184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9BA8-44A7-3442-812C-2B22EF3D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233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/>
              <a:t>Besluit: Situering van het arbeidsbestel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3D3D74-5675-D542-A349-4E4F88AE4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5509" y="1600200"/>
            <a:ext cx="6472981" cy="4525963"/>
          </a:xfrm>
          <a:prstGeom prst="rect">
            <a:avLst/>
          </a:prstGeom>
        </p:spPr>
      </p:pic>
      <p:sp>
        <p:nvSpPr>
          <p:cNvPr id="5" name="Tekstvak 5">
            <a:extLst>
              <a:ext uri="{FF2B5EF4-FFF2-40B4-BE49-F238E27FC236}">
                <a16:creationId xmlns:a16="http://schemas.microsoft.com/office/drawing/2014/main" id="{83C3E1D3-FCB5-0C42-802B-F50C94415CE2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FF6F23A4-CDFF-0D4A-B081-9BC86B3D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D4AE7EC6-3B92-A943-8B70-F099151B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32</a:t>
            </a:fld>
            <a:endParaRPr lang="nl-B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54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D8D6-D778-4C48-ACB7-35C8A084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Conceptueel model</a:t>
            </a:r>
          </a:p>
        </p:txBody>
      </p:sp>
      <p:sp>
        <p:nvSpPr>
          <p:cNvPr id="5" name="Afgeronde rechthoek 6">
            <a:extLst>
              <a:ext uri="{FF2B5EF4-FFF2-40B4-BE49-F238E27FC236}">
                <a16:creationId xmlns:a16="http://schemas.microsoft.com/office/drawing/2014/main" id="{5514F8DB-701A-2844-9A5D-DE82EE911235}"/>
              </a:ext>
            </a:extLst>
          </p:cNvPr>
          <p:cNvSpPr/>
          <p:nvPr/>
        </p:nvSpPr>
        <p:spPr>
          <a:xfrm>
            <a:off x="1475656" y="3284984"/>
            <a:ext cx="2520280" cy="64807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Factor X</a:t>
            </a:r>
          </a:p>
        </p:txBody>
      </p:sp>
      <p:sp>
        <p:nvSpPr>
          <p:cNvPr id="6" name="Afgeronde rechthoek 7">
            <a:extLst>
              <a:ext uri="{FF2B5EF4-FFF2-40B4-BE49-F238E27FC236}">
                <a16:creationId xmlns:a16="http://schemas.microsoft.com/office/drawing/2014/main" id="{115F9B89-FBFE-8E4C-97AA-BDF169D2890A}"/>
              </a:ext>
            </a:extLst>
          </p:cNvPr>
          <p:cNvSpPr/>
          <p:nvPr/>
        </p:nvSpPr>
        <p:spPr>
          <a:xfrm>
            <a:off x="5004048" y="3284984"/>
            <a:ext cx="2664296" cy="64807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Factor Z</a:t>
            </a:r>
          </a:p>
        </p:txBody>
      </p:sp>
      <p:sp>
        <p:nvSpPr>
          <p:cNvPr id="7" name="Afgeronde rechthoek 9">
            <a:extLst>
              <a:ext uri="{FF2B5EF4-FFF2-40B4-BE49-F238E27FC236}">
                <a16:creationId xmlns:a16="http://schemas.microsoft.com/office/drawing/2014/main" id="{50614FFA-F714-1A44-9BC0-E55003594E59}"/>
              </a:ext>
            </a:extLst>
          </p:cNvPr>
          <p:cNvSpPr/>
          <p:nvPr/>
        </p:nvSpPr>
        <p:spPr>
          <a:xfrm>
            <a:off x="3203848" y="4149080"/>
            <a:ext cx="2520280" cy="6480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Factor Y</a:t>
            </a:r>
          </a:p>
        </p:txBody>
      </p:sp>
      <p:cxnSp>
        <p:nvCxnSpPr>
          <p:cNvPr id="8" name="Rechte verbindingslijn met pijl 45">
            <a:extLst>
              <a:ext uri="{FF2B5EF4-FFF2-40B4-BE49-F238E27FC236}">
                <a16:creationId xmlns:a16="http://schemas.microsoft.com/office/drawing/2014/main" id="{B2AE9319-6EB3-B24D-A6E5-31F173BBA1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11960" y="3645024"/>
            <a:ext cx="576064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Rechte verbindingslijn met pijl 45">
            <a:extLst>
              <a:ext uri="{FF2B5EF4-FFF2-40B4-BE49-F238E27FC236}">
                <a16:creationId xmlns:a16="http://schemas.microsoft.com/office/drawing/2014/main" id="{6199EED4-377B-0645-B772-4A247F2CD5A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68144" y="4005064"/>
            <a:ext cx="432048" cy="50405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22D0C00-DACD-6541-8379-B7BFDBBCD8C8}"/>
              </a:ext>
            </a:extLst>
          </p:cNvPr>
          <p:cNvSpPr/>
          <p:nvPr/>
        </p:nvSpPr>
        <p:spPr>
          <a:xfrm>
            <a:off x="1187624" y="2780928"/>
            <a:ext cx="6768752" cy="2160240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fgeronde rechthoek 7">
            <a:extLst>
              <a:ext uri="{FF2B5EF4-FFF2-40B4-BE49-F238E27FC236}">
                <a16:creationId xmlns:a16="http://schemas.microsoft.com/office/drawing/2014/main" id="{9032FF98-C938-004B-881F-9642745680EB}"/>
              </a:ext>
            </a:extLst>
          </p:cNvPr>
          <p:cNvSpPr/>
          <p:nvPr/>
        </p:nvSpPr>
        <p:spPr>
          <a:xfrm>
            <a:off x="3131840" y="2537008"/>
            <a:ext cx="2664296" cy="43204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i="1"/>
              <a:t>‘Fenomeen’</a:t>
            </a:r>
          </a:p>
        </p:txBody>
      </p:sp>
      <p:sp>
        <p:nvSpPr>
          <p:cNvPr id="12" name="Tekstvak 5">
            <a:extLst>
              <a:ext uri="{FF2B5EF4-FFF2-40B4-BE49-F238E27FC236}">
                <a16:creationId xmlns:a16="http://schemas.microsoft.com/office/drawing/2014/main" id="{6738BE28-0AD3-CD4B-AD32-16C46440CF44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13" name="Tijdelijke aanduiding voor voettekst 4">
            <a:extLst>
              <a:ext uri="{FF2B5EF4-FFF2-40B4-BE49-F238E27FC236}">
                <a16:creationId xmlns:a16="http://schemas.microsoft.com/office/drawing/2014/main" id="{82A64594-28B8-2446-87F3-E0057B3D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C214DCAE-EBBB-6B48-AF53-422F7FEF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4</a:t>
            </a:fld>
            <a:endParaRPr lang="nl-B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8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A6D-FCD1-D14E-8F61-FF62E7E8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Metafoor: arbeid en verkeer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A8BE972-2E40-2C43-9F3C-D2D552788F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7050" y="1647031"/>
            <a:ext cx="5549900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5">
            <a:extLst>
              <a:ext uri="{FF2B5EF4-FFF2-40B4-BE49-F238E27FC236}">
                <a16:creationId xmlns:a16="http://schemas.microsoft.com/office/drawing/2014/main" id="{B649953E-3D19-6248-91CE-B367EBF6DC81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AB3C85A6-46B3-2D4C-8199-A48E1E6F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CE57B939-1E4B-064C-9474-463C1370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5</a:t>
            </a:fld>
            <a:endParaRPr lang="nl-B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4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1460-F8B2-3943-A571-90557FC9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290D-BAD9-1942-BE35-D0B6C821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A4CF2-A037-1D4F-AFCA-9928E453C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0" y="138596"/>
            <a:ext cx="8892480" cy="6440766"/>
          </a:xfrm>
          <a:prstGeom prst="rect">
            <a:avLst/>
          </a:prstGeom>
        </p:spPr>
      </p:pic>
      <p:sp>
        <p:nvSpPr>
          <p:cNvPr id="5" name="Tekstvak 5">
            <a:extLst>
              <a:ext uri="{FF2B5EF4-FFF2-40B4-BE49-F238E27FC236}">
                <a16:creationId xmlns:a16="http://schemas.microsoft.com/office/drawing/2014/main" id="{044F6E53-7449-784E-A0AC-7B73450A47EC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83E3CCE3-A394-3E40-BAB9-3CF83F32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8CB569BB-362C-3249-BE43-624D1630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6</a:t>
            </a:fld>
            <a:endParaRPr lang="nl-B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1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9E4E94-C29B-7249-B871-E9DC07A6D6FD}"/>
              </a:ext>
            </a:extLst>
          </p:cNvPr>
          <p:cNvSpPr txBox="1"/>
          <p:nvPr/>
        </p:nvSpPr>
        <p:spPr>
          <a:xfrm>
            <a:off x="143508" y="6083346"/>
            <a:ext cx="88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Bron</a:t>
            </a:r>
            <a:r>
              <a:rPr lang="en-US" sz="1400" dirty="0"/>
              <a:t>: </a:t>
            </a:r>
            <a:r>
              <a:rPr lang="en-US" sz="1400" dirty="0" err="1"/>
              <a:t>Vansteenkiste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Sourbron</a:t>
            </a:r>
            <a:r>
              <a:rPr lang="en-US" sz="1400" dirty="0"/>
              <a:t>, 2020 (</a:t>
            </a:r>
            <a:r>
              <a:rPr lang="en-US" sz="1400" dirty="0">
                <a:hlinkClick r:id="rId3"/>
              </a:rPr>
              <a:t>https://www.steunpuntwerk.be/node/4010</a:t>
            </a:r>
            <a:r>
              <a:rPr lang="en-US" sz="1400" dirty="0"/>
              <a:t>) </a:t>
            </a:r>
          </a:p>
        </p:txBody>
      </p:sp>
      <p:sp>
        <p:nvSpPr>
          <p:cNvPr id="7" name="Tekstvak 5">
            <a:extLst>
              <a:ext uri="{FF2B5EF4-FFF2-40B4-BE49-F238E27FC236}">
                <a16:creationId xmlns:a16="http://schemas.microsoft.com/office/drawing/2014/main" id="{F6D2C7B6-3C91-F14F-B557-5B571161E424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8" name="Tijdelijke aanduiding voor voettekst 4">
            <a:extLst>
              <a:ext uri="{FF2B5EF4-FFF2-40B4-BE49-F238E27FC236}">
                <a16:creationId xmlns:a16="http://schemas.microsoft.com/office/drawing/2014/main" id="{776105B7-F3A4-B645-8A6F-1EF99893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 dirty="0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22325-0EC3-FC45-9381-66CD90F0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969" y="6597352"/>
            <a:ext cx="2133600" cy="307190"/>
          </a:xfrm>
        </p:spPr>
        <p:txBody>
          <a:bodyPr/>
          <a:lstStyle/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7</a:t>
            </a:fld>
            <a:endParaRPr lang="nl-BE" b="1" i="1" dirty="0">
              <a:solidFill>
                <a:schemeClr val="tx1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A2380C6-9581-E545-AEC0-DECB56A77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3248"/>
            <a:ext cx="9144000" cy="511150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FEFBBBC-3586-B54E-8602-70D101FB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76044"/>
            <a:ext cx="8229600" cy="598610"/>
          </a:xfrm>
        </p:spPr>
        <p:txBody>
          <a:bodyPr>
            <a:normAutofit fontScale="90000"/>
          </a:bodyPr>
          <a:lstStyle/>
          <a:p>
            <a:r>
              <a:rPr lang="nl-NL" dirty="0"/>
              <a:t>Analyse arbeidspotentieel</a:t>
            </a:r>
          </a:p>
        </p:txBody>
      </p:sp>
    </p:spTree>
    <p:extLst>
      <p:ext uri="{BB962C8B-B14F-4D97-AF65-F5344CB8AC3E}">
        <p14:creationId xmlns:p14="http://schemas.microsoft.com/office/powerpoint/2010/main" val="339407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ED1C-B1F5-6449-B089-355EFA90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 arena’s van het arbeidsbestel</a:t>
            </a:r>
          </a:p>
        </p:txBody>
      </p:sp>
      <p:sp>
        <p:nvSpPr>
          <p:cNvPr id="4" name="Ovaal 4">
            <a:extLst>
              <a:ext uri="{FF2B5EF4-FFF2-40B4-BE49-F238E27FC236}">
                <a16:creationId xmlns:a16="http://schemas.microsoft.com/office/drawing/2014/main" id="{0091692E-1B3D-9D48-B349-EF5F0F35C2DA}"/>
              </a:ext>
            </a:extLst>
          </p:cNvPr>
          <p:cNvSpPr/>
          <p:nvPr/>
        </p:nvSpPr>
        <p:spPr>
          <a:xfrm>
            <a:off x="3203848" y="2924944"/>
            <a:ext cx="2808312" cy="2592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fgeronde rechthoek 5">
            <a:extLst>
              <a:ext uri="{FF2B5EF4-FFF2-40B4-BE49-F238E27FC236}">
                <a16:creationId xmlns:a16="http://schemas.microsoft.com/office/drawing/2014/main" id="{B17AA7AA-410B-FF4E-9CE2-E9CC5337990A}"/>
              </a:ext>
            </a:extLst>
          </p:cNvPr>
          <p:cNvSpPr/>
          <p:nvPr/>
        </p:nvSpPr>
        <p:spPr>
          <a:xfrm>
            <a:off x="3419872" y="2708920"/>
            <a:ext cx="2304256" cy="6480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Arbeidsorganisatie (meso/micro) </a:t>
            </a:r>
          </a:p>
        </p:txBody>
      </p:sp>
      <p:sp>
        <p:nvSpPr>
          <p:cNvPr id="6" name="Afgeronde rechthoek 6">
            <a:extLst>
              <a:ext uri="{FF2B5EF4-FFF2-40B4-BE49-F238E27FC236}">
                <a16:creationId xmlns:a16="http://schemas.microsoft.com/office/drawing/2014/main" id="{0EC2F467-EC37-C243-892E-B935E0546711}"/>
              </a:ext>
            </a:extLst>
          </p:cNvPr>
          <p:cNvSpPr/>
          <p:nvPr/>
        </p:nvSpPr>
        <p:spPr>
          <a:xfrm>
            <a:off x="1907704" y="4553524"/>
            <a:ext cx="2016224" cy="6480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Arbeidsmarkt (macro)</a:t>
            </a:r>
          </a:p>
        </p:txBody>
      </p:sp>
      <p:sp>
        <p:nvSpPr>
          <p:cNvPr id="7" name="Afgeronde rechthoek 7">
            <a:extLst>
              <a:ext uri="{FF2B5EF4-FFF2-40B4-BE49-F238E27FC236}">
                <a16:creationId xmlns:a16="http://schemas.microsoft.com/office/drawing/2014/main" id="{00D32093-AA36-D24C-B231-B2C56379FAFF}"/>
              </a:ext>
            </a:extLst>
          </p:cNvPr>
          <p:cNvSpPr/>
          <p:nvPr/>
        </p:nvSpPr>
        <p:spPr>
          <a:xfrm>
            <a:off x="4608004" y="4545376"/>
            <a:ext cx="2547413" cy="6480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Arbeidsverhoudingen</a:t>
            </a:r>
          </a:p>
          <a:p>
            <a:pPr algn="ctr"/>
            <a:r>
              <a:rPr lang="nl-BE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(micro, meso, macro)</a:t>
            </a:r>
          </a:p>
        </p:txBody>
      </p:sp>
      <p:sp>
        <p:nvSpPr>
          <p:cNvPr id="8" name="Rechthoek 8">
            <a:extLst>
              <a:ext uri="{FF2B5EF4-FFF2-40B4-BE49-F238E27FC236}">
                <a16:creationId xmlns:a16="http://schemas.microsoft.com/office/drawing/2014/main" id="{24A791C8-6C8D-3E4B-8336-69A9D379CC06}"/>
              </a:ext>
            </a:extLst>
          </p:cNvPr>
          <p:cNvSpPr/>
          <p:nvPr/>
        </p:nvSpPr>
        <p:spPr>
          <a:xfrm>
            <a:off x="1691680" y="2060848"/>
            <a:ext cx="5616624" cy="36724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fgeronde rechthoek 9">
            <a:extLst>
              <a:ext uri="{FF2B5EF4-FFF2-40B4-BE49-F238E27FC236}">
                <a16:creationId xmlns:a16="http://schemas.microsoft.com/office/drawing/2014/main" id="{27403B59-4709-F54D-B344-13883B7FE97A}"/>
              </a:ext>
            </a:extLst>
          </p:cNvPr>
          <p:cNvSpPr/>
          <p:nvPr/>
        </p:nvSpPr>
        <p:spPr>
          <a:xfrm>
            <a:off x="3491880" y="1772816"/>
            <a:ext cx="2000820" cy="5760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Arbeidsbestel (macro) </a:t>
            </a:r>
          </a:p>
        </p:txBody>
      </p:sp>
      <p:sp>
        <p:nvSpPr>
          <p:cNvPr id="10" name="Tekstvak 5">
            <a:extLst>
              <a:ext uri="{FF2B5EF4-FFF2-40B4-BE49-F238E27FC236}">
                <a16:creationId xmlns:a16="http://schemas.microsoft.com/office/drawing/2014/main" id="{A854437F-721B-484C-9651-6103350AF575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11" name="Tijdelijke aanduiding voor voettekst 4">
            <a:extLst>
              <a:ext uri="{FF2B5EF4-FFF2-40B4-BE49-F238E27FC236}">
                <a16:creationId xmlns:a16="http://schemas.microsoft.com/office/drawing/2014/main" id="{492F6475-14AB-E949-BF7B-E069787D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DA716565-60C2-C346-A47A-E8612B1BE225}"/>
              </a:ext>
            </a:extLst>
          </p:cNvPr>
          <p:cNvSpPr txBox="1">
            <a:spLocks/>
          </p:cNvSpPr>
          <p:nvPr/>
        </p:nvSpPr>
        <p:spPr>
          <a:xfrm>
            <a:off x="7002969" y="6597352"/>
            <a:ext cx="2133600" cy="307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8</a:t>
            </a:fld>
            <a:endParaRPr lang="nl-B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4495-6EF8-D349-A24C-2819EC985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1998"/>
          </a:xfrm>
        </p:spPr>
        <p:txBody>
          <a:bodyPr/>
          <a:lstStyle/>
          <a:p>
            <a:r>
              <a:rPr lang="nl-NL" dirty="0"/>
              <a:t>Aggregatieniveaus: 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51E3-62A9-F540-80B0-9E3569572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6608"/>
            <a:ext cx="8229600" cy="5089742"/>
          </a:xfrm>
        </p:spPr>
        <p:txBody>
          <a:bodyPr>
            <a:normAutofit fontScale="77500" lnSpcReduction="20000"/>
          </a:bodyPr>
          <a:lstStyle/>
          <a:p>
            <a:r>
              <a:rPr lang="nl-NL" sz="2800" dirty="0"/>
              <a:t>Hoogste abstractieniveau voor analyse</a:t>
            </a:r>
          </a:p>
          <a:p>
            <a:pPr lvl="1"/>
            <a:r>
              <a:rPr lang="nl-NL" sz="2400" dirty="0"/>
              <a:t>3 arena’s ontwikkelen niet in maatschappelijk vacuüm</a:t>
            </a:r>
          </a:p>
          <a:p>
            <a:pPr lvl="1"/>
            <a:r>
              <a:rPr lang="nl-NL" sz="2400" dirty="0"/>
              <a:t>Landen, sociaaleconomische modellen</a:t>
            </a:r>
          </a:p>
          <a:p>
            <a:pPr lvl="1"/>
            <a:r>
              <a:rPr lang="nl-NL" sz="2400" dirty="0"/>
              <a:t>Beïnvloeding in beide richtingen (vb. industriële revolutie)</a:t>
            </a:r>
          </a:p>
          <a:p>
            <a:pPr lvl="1"/>
            <a:r>
              <a:rPr lang="nl-NL" sz="2400" dirty="0"/>
              <a:t>Economisch getypeerd als ‘geavanceerd kapitalisme’ (H5)</a:t>
            </a:r>
          </a:p>
          <a:p>
            <a:pPr lvl="2"/>
            <a:r>
              <a:rPr lang="nl-NL" sz="2000" dirty="0"/>
              <a:t>Globale arbeidsdeling – Lokale variatie </a:t>
            </a:r>
          </a:p>
          <a:p>
            <a:pPr lvl="2"/>
            <a:r>
              <a:rPr lang="nl-NL" sz="2000" dirty="0"/>
              <a:t>Ontwikkelingsproces in fasen</a:t>
            </a:r>
          </a:p>
          <a:p>
            <a:pPr lvl="2"/>
            <a:r>
              <a:rPr lang="nl-NL" sz="2000" dirty="0"/>
              <a:t>Postindustrieel, Financieel, Gedereguleerd </a:t>
            </a:r>
            <a:r>
              <a:rPr lang="nl-NL" sz="2000" i="1" dirty="0"/>
              <a:t>(</a:t>
            </a:r>
            <a:r>
              <a:rPr lang="nl-NL" sz="2000" i="1" dirty="0" err="1"/>
              <a:t>disorganised</a:t>
            </a:r>
            <a:r>
              <a:rPr lang="nl-NL" sz="2000" dirty="0"/>
              <a:t>)</a:t>
            </a:r>
            <a:r>
              <a:rPr lang="nl-NL" sz="2000" i="1" dirty="0"/>
              <a:t>,</a:t>
            </a:r>
            <a:r>
              <a:rPr lang="nl-NL" sz="2000" dirty="0"/>
              <a:t> Flexibel, Competitief, Genetwerkt, … </a:t>
            </a:r>
          </a:p>
          <a:p>
            <a:pPr lvl="1"/>
            <a:r>
              <a:rPr lang="nl-NL" sz="2400" dirty="0"/>
              <a:t>Interdependent met:</a:t>
            </a:r>
          </a:p>
          <a:p>
            <a:pPr lvl="2"/>
            <a:r>
              <a:rPr lang="nl-NL" sz="2000" dirty="0"/>
              <a:t>Demografie: o.a. leeftijdsstructuur bevolking, veranderingen in levensloop, samenlevingsvormen, …</a:t>
            </a:r>
          </a:p>
          <a:p>
            <a:pPr lvl="2"/>
            <a:r>
              <a:rPr lang="nl-NL" sz="2000" dirty="0"/>
              <a:t>Ecologie: o.a. uitputting grondstoffen, klimaatverandering, pandemieën , …</a:t>
            </a:r>
          </a:p>
          <a:p>
            <a:pPr lvl="2"/>
            <a:r>
              <a:rPr lang="nl-NL" sz="2000" dirty="0"/>
              <a:t>Politiek: o.a. supranationale integratie </a:t>
            </a:r>
            <a:r>
              <a:rPr lang="nl-NL" sz="2000" dirty="0" err="1"/>
              <a:t>vs</a:t>
            </a:r>
            <a:r>
              <a:rPr lang="nl-NL" sz="2000" dirty="0"/>
              <a:t> economisch nationalisme, politieke onrust en gewapende conflicten, … </a:t>
            </a:r>
          </a:p>
          <a:p>
            <a:pPr lvl="2"/>
            <a:r>
              <a:rPr lang="nl-NL" sz="2000" dirty="0"/>
              <a:t>Technologie: o.a. digitalisering, logistiek, …</a:t>
            </a:r>
          </a:p>
          <a:p>
            <a:pPr lvl="2"/>
            <a:r>
              <a:rPr lang="nl-NL" sz="2000" dirty="0"/>
              <a:t>…</a:t>
            </a:r>
          </a:p>
          <a:p>
            <a:pPr lvl="2"/>
            <a:endParaRPr lang="nl-NL" sz="2000" dirty="0"/>
          </a:p>
          <a:p>
            <a:pPr marL="914400" lvl="2" indent="0">
              <a:buNone/>
            </a:pPr>
            <a:r>
              <a:rPr lang="nl-NL" sz="2000" dirty="0">
                <a:sym typeface="Wingdings" pitchFamily="2" charset="2"/>
              </a:rPr>
              <a:t>Belang van externe schokken !</a:t>
            </a:r>
            <a:endParaRPr lang="nl-NL" sz="2000" dirty="0"/>
          </a:p>
          <a:p>
            <a:pPr lvl="2"/>
            <a:endParaRPr lang="nl-NL" sz="2000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kstvak 5">
            <a:extLst>
              <a:ext uri="{FF2B5EF4-FFF2-40B4-BE49-F238E27FC236}">
                <a16:creationId xmlns:a16="http://schemas.microsoft.com/office/drawing/2014/main" id="{D8017A7C-34DB-7540-BACC-829003FED498}"/>
              </a:ext>
            </a:extLst>
          </p:cNvPr>
          <p:cNvSpPr txBox="1"/>
          <p:nvPr/>
        </p:nvSpPr>
        <p:spPr>
          <a:xfrm>
            <a:off x="0" y="0"/>
            <a:ext cx="9144000" cy="1846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endParaRPr lang="nl-BE" sz="60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9C0F2E-85D3-9249-961F-F8B8993C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gradFill flip="none" rotWithShape="1">
            <a:gsLst>
              <a:gs pos="0">
                <a:srgbClr val="FF0000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nl-BE" sz="1400" b="1" i="1">
                <a:solidFill>
                  <a:schemeClr val="tx1"/>
                </a:solidFill>
              </a:rPr>
              <a:t>Arbeidssociologie – Les 2 – Conceptuele afbakening  (H3)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AC81F9AC-15B7-F441-AEE9-C9A1DC2481B9}"/>
              </a:ext>
            </a:extLst>
          </p:cNvPr>
          <p:cNvSpPr txBox="1">
            <a:spLocks/>
          </p:cNvSpPr>
          <p:nvPr/>
        </p:nvSpPr>
        <p:spPr>
          <a:xfrm>
            <a:off x="7002969" y="6597352"/>
            <a:ext cx="2133600" cy="307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F3845B-38DA-4370-B595-CF5BC0FA63BC}" type="slidenum">
              <a:rPr lang="nl-BE" b="1" i="1" smtClean="0">
                <a:solidFill>
                  <a:schemeClr val="tx1"/>
                </a:solidFill>
              </a:rPr>
              <a:pPr/>
              <a:t>9</a:t>
            </a:fld>
            <a:endParaRPr lang="nl-B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02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16033</TotalTime>
  <Words>1343</Words>
  <Application>Microsoft Macintosh PowerPoint</Application>
  <PresentationFormat>Diavoorstelling (4:3)</PresentationFormat>
  <Paragraphs>255</Paragraphs>
  <Slides>32</Slides>
  <Notes>30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Office-thema</vt:lpstr>
      <vt:lpstr>Arbeidssociologie  LES 2</vt:lpstr>
      <vt:lpstr>Arbeidssociologie     Hoofdstuk 3    Het arbeidsbestel: conceptuele afbakening</vt:lpstr>
      <vt:lpstr>Het arbeidsbestel</vt:lpstr>
      <vt:lpstr>Conceptueel model</vt:lpstr>
      <vt:lpstr>Metafoor: arbeid en verkeer</vt:lpstr>
      <vt:lpstr>PowerPoint-presentatie</vt:lpstr>
      <vt:lpstr>Analyse arbeidspotentieel</vt:lpstr>
      <vt:lpstr>3 arena’s van het arbeidsbestel</vt:lpstr>
      <vt:lpstr>Aggregatieniveaus: Macro</vt:lpstr>
      <vt:lpstr>PowerPoint-presentatie</vt:lpstr>
      <vt:lpstr>Macro</vt:lpstr>
      <vt:lpstr>Aggregatieniveaus: meso en micro</vt:lpstr>
      <vt:lpstr>Moederondernemingen en hun ‘zonnestelsel’</vt:lpstr>
      <vt:lpstr>Arena 1: arbeidsorganisatie</vt:lpstr>
      <vt:lpstr>Arena 1: arbeidsorganisatie</vt:lpstr>
      <vt:lpstr>Arena 1: arbeidsorganisatie</vt:lpstr>
      <vt:lpstr>Arena 2: arbeidsmarkt</vt:lpstr>
      <vt:lpstr>Arena 2: arbeidsmarkt</vt:lpstr>
      <vt:lpstr>Arena 2: arbeidsmarkt</vt:lpstr>
      <vt:lpstr>Arena 3: arbeidsverhoudingen</vt:lpstr>
      <vt:lpstr>Arena 3: arbeidsverhoudingen</vt:lpstr>
      <vt:lpstr>Arena 3: arbeidsverhoudingen</vt:lpstr>
      <vt:lpstr>De arbeidsplaats en de 4A’s</vt:lpstr>
      <vt:lpstr>Arbeidsbestel en arbeidskwaliteit</vt:lpstr>
      <vt:lpstr>Arbeidskwaliteit</vt:lpstr>
      <vt:lpstr>Werkbaar werk</vt:lpstr>
      <vt:lpstr>Werkbaar werk</vt:lpstr>
      <vt:lpstr>De vergeten A’s:  Arbeidsvoorwaarden &amp; Arbeidsverhoudingen  Precair werk</vt:lpstr>
      <vt:lpstr>Precair werk</vt:lpstr>
      <vt:lpstr>Werkbaar werk</vt:lpstr>
      <vt:lpstr>Arbeidsongeschiktheid: de nieuwe epidemie?</vt:lpstr>
      <vt:lpstr>Besluit: Situering van het arbeidsbestel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1: Overzicht</dc:title>
  <dc:creator>Christophe Vanroelen</dc:creator>
  <cp:lastModifiedBy>Christophe VANROELEN</cp:lastModifiedBy>
  <cp:revision>827</cp:revision>
  <cp:lastPrinted>2019-02-18T16:42:13Z</cp:lastPrinted>
  <dcterms:created xsi:type="dcterms:W3CDTF">2011-02-14T09:46:33Z</dcterms:created>
  <dcterms:modified xsi:type="dcterms:W3CDTF">2021-02-15T23:11:57Z</dcterms:modified>
</cp:coreProperties>
</file>