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SG"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SG"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SG"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SG"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0422DA53-AC18-4269-9445-7DDD8A67EE4B}" type="datetime1">
              <a:rPr b="0" lang="en-SG" sz="1200" spc="-1" strike="noStrike">
                <a:solidFill>
                  <a:srgbClr val="8b8b8b"/>
                </a:solidFill>
                <a:latin typeface="Calibri"/>
              </a:rPr>
              <a:t>03/28/2019</a:t>
            </a:fld>
            <a:endParaRPr b="0" lang="en-SG"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SG"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6C9CFE3-C0B2-4810-88C2-C4E06487DC60}" type="slidenum">
              <a:rPr b="0" lang="en-SG" sz="1200" spc="-1" strike="noStrike">
                <a:solidFill>
                  <a:srgbClr val="8b8b8b"/>
                </a:solidFill>
                <a:latin typeface="Calibri"/>
              </a:rPr>
              <a:t>&lt;number&gt;</a:t>
            </a:fld>
            <a:endParaRPr b="0" lang="en-SG"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F66366FC-6AB1-4D82-B6A4-8D65F5D946EB}" type="datetime1">
              <a:rPr b="0" lang="en-SG" sz="1200" spc="-1" strike="noStrike">
                <a:solidFill>
                  <a:srgbClr val="8b8b8b"/>
                </a:solidFill>
                <a:latin typeface="Calibri"/>
              </a:rPr>
              <a:t>03/28/2019</a:t>
            </a:fld>
            <a:endParaRPr b="0" lang="en-SG"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SG"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350A77F-4FEF-4365-8CF0-0AC70BF78462}" type="slidenum">
              <a:rPr b="0" lang="en-SG" sz="1200" spc="-1" strike="noStrike">
                <a:solidFill>
                  <a:srgbClr val="8b8b8b"/>
                </a:solidFill>
                <a:latin typeface="Calibri"/>
              </a:rPr>
              <a:t>&lt;number&gt;</a:t>
            </a:fld>
            <a:endParaRPr b="0" lang="en-SG"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JATIN001@e.ntu.edu.sg" TargetMode="External"/><Relationship Id="rId2" Type="http://schemas.openxmlformats.org/officeDocument/2006/relationships/image" Target="../media/image1.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gist.github.com/sebleier/554280"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scikit-learn.org/stable/modules/generated/sklearn.feature_extraction.text.CountVectorizer.html"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en.wikipedia.org/wiki/Tf%E2%80%93idf" TargetMode="External"/><Relationship Id="rId2" Type="http://schemas.openxmlformats.org/officeDocument/2006/relationships/hyperlink" Target="https://scikit-learn.org/stable/modules/generated/sklearn.feature_extraction.text.TfidfVectorizer.html" TargetMode="External"/><Relationship Id="rId3" Type="http://schemas.openxmlformats.org/officeDocument/2006/relationships/hyperlink" Target="https://scikit-learn.org/stable/modules/generated/sklearn.metrics.silhouette_score.html" TargetMode="External"/><Relationship Id="rId4" Type="http://schemas.openxmlformats.org/officeDocument/2006/relationships/hyperlink" Target="https://en.wikipedia.org/wiki/Elbow_method_(clustering)" TargetMode="External"/><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bmtoolbox.net/stories/airbnb/"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kaggle.com/ibjohnsson/predicting-listing-prices" TargetMode="External"/><Relationship Id="rId2" Type="http://schemas.openxmlformats.org/officeDocument/2006/relationships/hyperlink" Target="https://www.kaggle.com/yogi045/how-to-become-top-earner-in-airbnb"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3602160"/>
            <a:ext cx="9143640" cy="1655280"/>
          </a:xfrm>
          <a:prstGeom prst="rect">
            <a:avLst/>
          </a:prstGeom>
          <a:noFill/>
          <a:ln>
            <a:noFill/>
          </a:ln>
        </p:spPr>
        <p:txBody>
          <a:bodyPr>
            <a:normAutofit/>
          </a:bodyPr>
          <a:p>
            <a:pPr algn="ctr">
              <a:lnSpc>
                <a:spcPct val="90000"/>
              </a:lnSpc>
              <a:spcBef>
                <a:spcPts val="1001"/>
              </a:spcBef>
            </a:pPr>
            <a:r>
              <a:rPr b="0" lang="en-SG" sz="2400" spc="-1" strike="noStrike">
                <a:solidFill>
                  <a:srgbClr val="000000"/>
                </a:solidFill>
                <a:latin typeface="Cambria"/>
              </a:rPr>
              <a:t>Jatin Verma</a:t>
            </a:r>
            <a:endParaRPr b="0" lang="en-SG" sz="2400" spc="-1" strike="noStrike">
              <a:latin typeface="Arial"/>
            </a:endParaRPr>
          </a:p>
          <a:p>
            <a:pPr algn="ctr">
              <a:lnSpc>
                <a:spcPct val="90000"/>
              </a:lnSpc>
              <a:spcBef>
                <a:spcPts val="1001"/>
              </a:spcBef>
            </a:pPr>
            <a:r>
              <a:rPr b="0" lang="en-SG" sz="2400" spc="-1" strike="noStrike">
                <a:solidFill>
                  <a:srgbClr val="000000"/>
                </a:solidFill>
                <a:latin typeface="Cambria"/>
              </a:rPr>
              <a:t>M.Eng, NTU</a:t>
            </a:r>
            <a:endParaRPr b="0" lang="en-SG" sz="2400" spc="-1" strike="noStrike">
              <a:latin typeface="Arial"/>
            </a:endParaRPr>
          </a:p>
          <a:p>
            <a:pPr algn="ctr">
              <a:lnSpc>
                <a:spcPct val="90000"/>
              </a:lnSpc>
              <a:spcBef>
                <a:spcPts val="1001"/>
              </a:spcBef>
            </a:pPr>
            <a:r>
              <a:rPr b="0" lang="en-SG" sz="2400" spc="-1" strike="noStrike" u="sng">
                <a:solidFill>
                  <a:srgbClr val="0563c1"/>
                </a:solidFill>
                <a:uFillTx/>
                <a:latin typeface="Cambria"/>
                <a:hlinkClick r:id="rId1"/>
              </a:rPr>
              <a:t>JATIN001@e.ntu.edu.sg</a:t>
            </a:r>
            <a:endParaRPr b="0" lang="en-SG" sz="2400" spc="-1" strike="noStrike">
              <a:latin typeface="Arial"/>
            </a:endParaRPr>
          </a:p>
        </p:txBody>
      </p:sp>
      <p:pic>
        <p:nvPicPr>
          <p:cNvPr id="83" name="Picture 3" descr=""/>
          <p:cNvPicPr/>
          <p:nvPr/>
        </p:nvPicPr>
        <p:blipFill>
          <a:blip r:embed="rId2"/>
          <a:srcRect l="0" t="33362" r="0" b="36237"/>
          <a:stretch/>
        </p:blipFill>
        <p:spPr>
          <a:xfrm>
            <a:off x="77400" y="6063840"/>
            <a:ext cx="2190600" cy="665640"/>
          </a:xfrm>
          <a:prstGeom prst="rect">
            <a:avLst/>
          </a:prstGeom>
          <a:ln>
            <a:noFill/>
          </a:ln>
        </p:spPr>
      </p:pic>
      <p:sp>
        <p:nvSpPr>
          <p:cNvPr id="84" name="TextShape 2"/>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Berlin Sans FB"/>
              </a:rPr>
              <a:t>Kindred Souls</a:t>
            </a:r>
            <a:br/>
            <a:r>
              <a:rPr b="0" lang="en-US" sz="6000" spc="-1" strike="noStrike">
                <a:solidFill>
                  <a:srgbClr val="000000"/>
                </a:solidFill>
                <a:latin typeface="Berlin Sans FB"/>
              </a:rPr>
              <a:t> </a:t>
            </a:r>
            <a:r>
              <a:rPr b="0" lang="en-US" sz="3600" spc="-1" strike="noStrike">
                <a:solidFill>
                  <a:srgbClr val="000000"/>
                </a:solidFill>
                <a:latin typeface="Berlin Sans FB"/>
              </a:rPr>
              <a:t>A Feature Addition to Airbnb</a:t>
            </a:r>
            <a:endParaRPr b="0" lang="en-US" sz="3600" spc="-1" strike="noStrike">
              <a:solidFill>
                <a:srgbClr val="000000"/>
              </a:solidFill>
              <a:latin typeface="Calibri"/>
            </a:endParaRPr>
          </a:p>
        </p:txBody>
      </p:sp>
      <p:sp>
        <p:nvSpPr>
          <p:cNvPr id="85"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Data Stats…</a:t>
            </a:r>
            <a:endParaRPr b="0" lang="en-US" sz="4400" spc="-1" strike="noStrike">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There are 2751 unique hosts. Out of which 2016 hosts have provided their ‘host_about’ description.</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Word count of a description: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Average = 75.885</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Minimum = 1</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Maximum = 756</a:t>
            </a:r>
            <a:endParaRPr b="0" lang="en-US" sz="1800" spc="-1" strike="noStrike">
              <a:solidFill>
                <a:srgbClr val="000000"/>
              </a:solidFill>
              <a:latin typeface="Calibri"/>
            </a:endParaRPr>
          </a:p>
          <a:p>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In the corpus of ‘host_about’, the most frequent words are {‘and’, ’I’, ’to’, ‘the’, ‘a’, ‘in’, ‘Seattle’, ‘my’, ‘love’…}</a:t>
            </a:r>
            <a:endParaRPr b="0" lang="en-US" sz="2000" spc="-1" strike="noStrike">
              <a:solidFill>
                <a:srgbClr val="000000"/>
              </a:solidFill>
              <a:latin typeface="Calibri"/>
            </a:endParaRPr>
          </a:p>
        </p:txBody>
      </p:sp>
      <p:sp>
        <p:nvSpPr>
          <p:cNvPr id="116"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NLP Process</a:t>
            </a:r>
            <a:endParaRPr b="0" lang="en-US" sz="4400" spc="-1" strike="noStrike">
              <a:solidFill>
                <a:srgbClr val="000000"/>
              </a:solidFill>
              <a:latin typeface="Calibri"/>
            </a:endParaRPr>
          </a:p>
        </p:txBody>
      </p:sp>
      <p:pic>
        <p:nvPicPr>
          <p:cNvPr id="118" name="Content Placeholder 4" descr=""/>
          <p:cNvPicPr/>
          <p:nvPr/>
        </p:nvPicPr>
        <p:blipFill>
          <a:blip r:embed="rId1"/>
          <a:stretch/>
        </p:blipFill>
        <p:spPr>
          <a:xfrm>
            <a:off x="2144880" y="1623240"/>
            <a:ext cx="7902360" cy="4350960"/>
          </a:xfrm>
          <a:prstGeom prst="rect">
            <a:avLst/>
          </a:prstGeom>
          <a:ln>
            <a:noFill/>
          </a:ln>
        </p:spPr>
      </p:pic>
      <p:sp>
        <p:nvSpPr>
          <p:cNvPr id="119" name="TextShape 2"/>
          <p:cNvSpPr txBox="1"/>
          <p:nvPr/>
        </p:nvSpPr>
        <p:spPr>
          <a:xfrm>
            <a:off x="838080" y="6356520"/>
            <a:ext cx="8173440" cy="364680"/>
          </a:xfrm>
          <a:prstGeom prst="rect">
            <a:avLst/>
          </a:prstGeom>
          <a:noFill/>
          <a:ln>
            <a:noFill/>
          </a:ln>
        </p:spPr>
        <p:txBody>
          <a:bodyPr anchor="ctr"/>
          <a:p>
            <a:pPr>
              <a:lnSpc>
                <a:spcPct val="100000"/>
              </a:lnSpc>
            </a:pPr>
            <a:r>
              <a:rPr b="0" lang="en-SG" sz="1200" spc="-1" strike="noStrike">
                <a:solidFill>
                  <a:srgbClr val="8b8b8b"/>
                </a:solidFill>
                <a:latin typeface="Calibri"/>
              </a:rPr>
              <a:t>Image: https://medium.com/analytics-vidhya/automated-keyword-extraction-from-articles-using-nlp-bfd864f41b34</a:t>
            </a:r>
            <a:endParaRPr b="0" lang="en-SG" sz="12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Data Cleaning</a:t>
            </a:r>
            <a:endParaRPr b="0" lang="en-US" sz="4400" spc="-1" strike="noStrike">
              <a:solidFill>
                <a:srgbClr val="000000"/>
              </a:solidFill>
              <a:latin typeface="Calibri"/>
            </a:endParaRPr>
          </a:p>
        </p:txBody>
      </p:sp>
      <p:sp>
        <p:nvSpPr>
          <p:cNvPr id="121" name="TextShape 2"/>
          <p:cNvSpPr txBox="1"/>
          <p:nvPr/>
        </p:nvSpPr>
        <p:spPr>
          <a:xfrm>
            <a:off x="838080" y="2787120"/>
            <a:ext cx="10389240" cy="338940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Extraction of words from the corpus using nltk library. This, in turn, removes noise comprising of punctuation, special characters, etc.</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Changing every word to lowercase.</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Removal of stop words using nltk English stop words. [1]</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Using WordNetLemmatizer to lemmatize each word. [2]</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Now, word-frequencies can be checked to find out the most frequent words. These can be used to make a list of context-based stop words, like ‘seattle’, ‘airbnb’, etc. which can be appended in the list of stop words for further removal from the corpus.</a:t>
            </a:r>
            <a:endParaRPr b="0" lang="en-US" sz="2000" spc="-1" strike="noStrike">
              <a:solidFill>
                <a:srgbClr val="000000"/>
              </a:solidFill>
              <a:latin typeface="Calibri"/>
            </a:endParaRPr>
          </a:p>
        </p:txBody>
      </p:sp>
      <p:sp>
        <p:nvSpPr>
          <p:cNvPr id="122" name="TextShape 3"/>
          <p:cNvSpPr txBox="1"/>
          <p:nvPr/>
        </p:nvSpPr>
        <p:spPr>
          <a:xfrm>
            <a:off x="838080" y="6311880"/>
            <a:ext cx="4114440" cy="364680"/>
          </a:xfrm>
          <a:prstGeom prst="rect">
            <a:avLst/>
          </a:prstGeom>
          <a:noFill/>
          <a:ln>
            <a:noFill/>
          </a:ln>
        </p:spPr>
        <p:txBody>
          <a:bodyPr anchor="ctr"/>
          <a:p>
            <a:pPr>
              <a:lnSpc>
                <a:spcPct val="100000"/>
              </a:lnSpc>
            </a:pPr>
            <a:r>
              <a:rPr b="0" lang="en-SG" sz="1200" spc="-1" strike="noStrike">
                <a:solidFill>
                  <a:srgbClr val="8b8b8b"/>
                </a:solidFill>
                <a:latin typeface="Calibri"/>
              </a:rPr>
              <a:t>[1] </a:t>
            </a:r>
            <a:r>
              <a:rPr b="0" lang="en-SG" sz="1200" spc="-1" strike="noStrike" u="sng">
                <a:solidFill>
                  <a:srgbClr val="8b9ed2"/>
                </a:solidFill>
                <a:uFillTx/>
                <a:latin typeface="Calibri"/>
                <a:hlinkClick r:id="rId1"/>
              </a:rPr>
              <a:t>https://gist.github.com/sebleier/554280</a:t>
            </a:r>
            <a:endParaRPr b="0" lang="en-SG" sz="1200" spc="-1" strike="noStrike">
              <a:latin typeface="Times New Roman"/>
            </a:endParaRPr>
          </a:p>
          <a:p>
            <a:pPr>
              <a:lnSpc>
                <a:spcPct val="100000"/>
              </a:lnSpc>
            </a:pPr>
            <a:r>
              <a:rPr b="0" lang="en-SG" sz="1200" spc="-1" strike="noStrike">
                <a:solidFill>
                  <a:srgbClr val="8b8b8b"/>
                </a:solidFill>
                <a:latin typeface="Calibri"/>
              </a:rPr>
              <a:t>[2] https://www.nltk.org/_modules/nltk/stem/wordnet.html</a:t>
            </a:r>
            <a:endParaRPr b="0" lang="en-SG" sz="1200" spc="-1" strike="noStrike">
              <a:latin typeface="Times New Roman"/>
            </a:endParaRPr>
          </a:p>
        </p:txBody>
      </p:sp>
      <p:pic>
        <p:nvPicPr>
          <p:cNvPr id="123" name="Picture 4" descr=""/>
          <p:cNvPicPr/>
          <p:nvPr/>
        </p:nvPicPr>
        <p:blipFill>
          <a:blip r:embed="rId2"/>
          <a:srcRect l="10587" t="18750" r="7080" b="18750"/>
          <a:stretch/>
        </p:blipFill>
        <p:spPr>
          <a:xfrm>
            <a:off x="7317720" y="365040"/>
            <a:ext cx="4035960" cy="2297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4" descr=""/>
          <p:cNvPicPr/>
          <p:nvPr/>
        </p:nvPicPr>
        <p:blipFill>
          <a:blip r:embed="rId1"/>
          <a:stretch/>
        </p:blipFill>
        <p:spPr>
          <a:xfrm>
            <a:off x="2666520" y="2591640"/>
            <a:ext cx="6859080" cy="3585240"/>
          </a:xfrm>
          <a:prstGeom prst="rect">
            <a:avLst/>
          </a:prstGeom>
          <a:ln>
            <a:noFill/>
          </a:ln>
        </p:spPr>
      </p:pic>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Tokenization</a:t>
            </a:r>
            <a:endParaRPr b="0" lang="en-US" sz="4400" spc="-1" strike="noStrike">
              <a:solidFill>
                <a:srgbClr val="000000"/>
              </a:solidFill>
              <a:latin typeface="Calibri"/>
            </a:endParaRPr>
          </a:p>
        </p:txBody>
      </p:sp>
      <p:sp>
        <p:nvSpPr>
          <p:cNvPr id="126" name="TextShape 2"/>
          <p:cNvSpPr txBox="1"/>
          <p:nvPr/>
        </p:nvSpPr>
        <p:spPr>
          <a:xfrm>
            <a:off x="838080" y="1468440"/>
            <a:ext cx="10515240" cy="470844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Uni-grams, bi-grams and tri-grams are obtained from the corpus to form a total of 10,000 tokens using CountVectorizer() [3]</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For each of the above formed token, token frequency is calculated within each ‘host_about’ description to form the Bag-of-Words which is a sparse matrix. [4]</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p:txBody>
      </p:sp>
      <p:sp>
        <p:nvSpPr>
          <p:cNvPr id="127" name="TextShape 3"/>
          <p:cNvSpPr txBox="1"/>
          <p:nvPr/>
        </p:nvSpPr>
        <p:spPr>
          <a:xfrm>
            <a:off x="838080" y="6311880"/>
            <a:ext cx="10515240" cy="364680"/>
          </a:xfrm>
          <a:prstGeom prst="rect">
            <a:avLst/>
          </a:prstGeom>
          <a:noFill/>
          <a:ln>
            <a:noFill/>
          </a:ln>
        </p:spPr>
        <p:txBody>
          <a:bodyPr anchor="ctr"/>
          <a:p>
            <a:pPr>
              <a:lnSpc>
                <a:spcPct val="100000"/>
              </a:lnSpc>
            </a:pPr>
            <a:r>
              <a:rPr b="0" lang="en-SG" sz="1200" spc="-1" strike="noStrike">
                <a:solidFill>
                  <a:srgbClr val="8b8b8b"/>
                </a:solidFill>
                <a:latin typeface="Calibri"/>
              </a:rPr>
              <a:t>[3] </a:t>
            </a:r>
            <a:r>
              <a:rPr b="0" lang="en-SG" sz="1200" spc="-1" strike="noStrike" u="sng">
                <a:solidFill>
                  <a:srgbClr val="8b9ed2"/>
                </a:solidFill>
                <a:uFillTx/>
                <a:latin typeface="Calibri"/>
                <a:hlinkClick r:id="rId2"/>
              </a:rPr>
              <a:t>https://scikit-learn.org/stable/modules/generated/sklearn.feature_extraction.text.CountVectorizer.html</a:t>
            </a:r>
            <a:endParaRPr b="0" lang="en-SG" sz="1200" spc="-1" strike="noStrike">
              <a:latin typeface="Times New Roman"/>
            </a:endParaRPr>
          </a:p>
          <a:p>
            <a:pPr>
              <a:lnSpc>
                <a:spcPct val="100000"/>
              </a:lnSpc>
            </a:pPr>
            <a:r>
              <a:rPr b="0" lang="en-SG" sz="1200" spc="-1" strike="noStrike">
                <a:solidFill>
                  <a:srgbClr val="8b8b8b"/>
                </a:solidFill>
                <a:latin typeface="Calibri"/>
              </a:rPr>
              <a:t>[4] https://en.wikipedia.org/wiki/Bag-of-words_model</a:t>
            </a:r>
            <a:endParaRPr b="0" lang="en-SG" sz="12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TF-IDF</a:t>
            </a:r>
            <a:endParaRPr b="0" lang="en-US" sz="4400" spc="-1" strike="noStrike">
              <a:solidFill>
                <a:srgbClr val="000000"/>
              </a:solidFill>
              <a:latin typeface="Calibri"/>
            </a:endParaRPr>
          </a:p>
        </p:txBody>
      </p:sp>
      <p:sp>
        <p:nvSpPr>
          <p:cNvPr id="129" name="TextShape 2"/>
          <p:cNvSpPr txBox="1"/>
          <p:nvPr/>
        </p:nvSpPr>
        <p:spPr>
          <a:xfrm>
            <a:off x="838080" y="1825560"/>
            <a:ext cx="10515240" cy="15325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TF-IDF is calculated from Bag-of-Words matrix. [5,6]</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will serve as the numerical feature matrix of size 2016x10,000 for an unsupervised clustering algorithm.</a:t>
            </a:r>
            <a:endParaRPr b="0" lang="en-US" sz="2800" spc="-1" strike="noStrike">
              <a:solidFill>
                <a:srgbClr val="000000"/>
              </a:solidFill>
              <a:latin typeface="Calibri"/>
            </a:endParaRPr>
          </a:p>
        </p:txBody>
      </p:sp>
      <p:sp>
        <p:nvSpPr>
          <p:cNvPr id="130" name="TextShape 3"/>
          <p:cNvSpPr txBox="1"/>
          <p:nvPr/>
        </p:nvSpPr>
        <p:spPr>
          <a:xfrm>
            <a:off x="838080" y="5785200"/>
            <a:ext cx="10515240" cy="935640"/>
          </a:xfrm>
          <a:prstGeom prst="rect">
            <a:avLst/>
          </a:prstGeom>
          <a:noFill/>
          <a:ln>
            <a:noFill/>
          </a:ln>
        </p:spPr>
        <p:txBody>
          <a:bodyPr anchor="ctr"/>
          <a:p>
            <a:pPr>
              <a:lnSpc>
                <a:spcPct val="100000"/>
              </a:lnSpc>
            </a:pPr>
            <a:r>
              <a:rPr b="0" lang="en-SG" sz="1200" spc="-1" strike="noStrike">
                <a:solidFill>
                  <a:srgbClr val="8b8b8b"/>
                </a:solidFill>
                <a:latin typeface="Calibri"/>
              </a:rPr>
              <a:t>[5] </a:t>
            </a:r>
            <a:r>
              <a:rPr b="0" lang="en-SG" sz="1200" spc="-1" strike="noStrike" u="sng">
                <a:solidFill>
                  <a:srgbClr val="8b9ed2"/>
                </a:solidFill>
                <a:uFillTx/>
                <a:latin typeface="Calibri"/>
                <a:hlinkClick r:id="rId1"/>
              </a:rPr>
              <a:t>https://en.wikipedia.org/wiki/Tf%E2%80%93idf</a:t>
            </a:r>
            <a:endParaRPr b="0" lang="en-SG" sz="1200" spc="-1" strike="noStrike">
              <a:latin typeface="Times New Roman"/>
            </a:endParaRPr>
          </a:p>
          <a:p>
            <a:pPr>
              <a:lnSpc>
                <a:spcPct val="100000"/>
              </a:lnSpc>
            </a:pPr>
            <a:r>
              <a:rPr b="0" lang="en-SG" sz="1200" spc="-1" strike="noStrike">
                <a:solidFill>
                  <a:srgbClr val="8b8b8b"/>
                </a:solidFill>
                <a:latin typeface="Calibri"/>
              </a:rPr>
              <a:t>[6] </a:t>
            </a:r>
            <a:r>
              <a:rPr b="0" lang="en-SG" sz="1200" spc="-1" strike="noStrike" u="sng">
                <a:solidFill>
                  <a:srgbClr val="8b9ed2"/>
                </a:solidFill>
                <a:uFillTx/>
                <a:latin typeface="Calibri"/>
                <a:hlinkClick r:id="rId2"/>
              </a:rPr>
              <a:t>https://scikit-learn.org/stable/modules/generated/sklearn.feature_extraction.text.TfidfVectorizer.html</a:t>
            </a:r>
            <a:endParaRPr b="0" lang="en-SG" sz="1200" spc="-1" strike="noStrike">
              <a:latin typeface="Times New Roman"/>
            </a:endParaRPr>
          </a:p>
          <a:p>
            <a:pPr>
              <a:lnSpc>
                <a:spcPct val="100000"/>
              </a:lnSpc>
            </a:pPr>
            <a:r>
              <a:rPr b="0" lang="en-SG" sz="1200" spc="-1" strike="noStrike">
                <a:solidFill>
                  <a:srgbClr val="8b8b8b"/>
                </a:solidFill>
                <a:latin typeface="Calibri"/>
              </a:rPr>
              <a:t>[7] </a:t>
            </a:r>
            <a:r>
              <a:rPr b="0" lang="en-SG" sz="1200" spc="-1" strike="noStrike" u="sng">
                <a:solidFill>
                  <a:srgbClr val="8b9ed2"/>
                </a:solidFill>
                <a:uFillTx/>
                <a:latin typeface="Calibri"/>
                <a:hlinkClick r:id="rId3"/>
              </a:rPr>
              <a:t>https://scikit-learn.org/stable/modules/generated/sklearn.metrics.silhouette_score.html</a:t>
            </a:r>
            <a:endParaRPr b="0" lang="en-SG" sz="1200" spc="-1" strike="noStrike">
              <a:latin typeface="Times New Roman"/>
            </a:endParaRPr>
          </a:p>
          <a:p>
            <a:pPr>
              <a:lnSpc>
                <a:spcPct val="100000"/>
              </a:lnSpc>
            </a:pPr>
            <a:r>
              <a:rPr b="0" lang="en-SG" sz="1200" spc="-1" strike="noStrike">
                <a:solidFill>
                  <a:srgbClr val="8b8b8b"/>
                </a:solidFill>
                <a:latin typeface="Calibri"/>
              </a:rPr>
              <a:t>[8] </a:t>
            </a:r>
            <a:r>
              <a:rPr b="0" lang="en-SG" sz="1200" spc="-1" strike="noStrike" u="sng">
                <a:solidFill>
                  <a:srgbClr val="8b9ed2"/>
                </a:solidFill>
                <a:uFillTx/>
                <a:latin typeface="Calibri"/>
                <a:hlinkClick r:id="rId4"/>
              </a:rPr>
              <a:t>https://en.wikipedia.org/wiki/Elbow_method_(clustering)</a:t>
            </a:r>
            <a:endParaRPr b="0" lang="en-SG" sz="1200" spc="-1" strike="noStrike">
              <a:latin typeface="Times New Roman"/>
            </a:endParaRPr>
          </a:p>
        </p:txBody>
      </p:sp>
      <p:sp>
        <p:nvSpPr>
          <p:cNvPr id="131" name="CustomShape 4"/>
          <p:cNvSpPr/>
          <p:nvPr/>
        </p:nvSpPr>
        <p:spPr>
          <a:xfrm>
            <a:off x="840960" y="2921760"/>
            <a:ext cx="10515240" cy="1457640"/>
          </a:xfrm>
          <a:prstGeom prst="rect">
            <a:avLst/>
          </a:prstGeom>
          <a:noFill/>
          <a:ln>
            <a:noFill/>
          </a:ln>
        </p:spPr>
        <p:style>
          <a:lnRef idx="0"/>
          <a:fillRef idx="0"/>
          <a:effectRef idx="0"/>
          <a:fontRef idx="minor"/>
        </p:style>
        <p:txBody>
          <a:bodyPr anchor="ctr">
            <a:normAutofit/>
          </a:bodyPr>
          <a:p>
            <a:pPr>
              <a:lnSpc>
                <a:spcPct val="90000"/>
              </a:lnSpc>
            </a:pPr>
            <a:r>
              <a:rPr b="0" lang="en-SG" sz="4400" spc="-1" strike="noStrike">
                <a:solidFill>
                  <a:srgbClr val="000000"/>
                </a:solidFill>
                <a:latin typeface="Berlin Sans FB"/>
              </a:rPr>
              <a:t>k-Means Clustering</a:t>
            </a:r>
            <a:endParaRPr b="0" lang="en-SG" sz="4400" spc="-1" strike="noStrike">
              <a:latin typeface="Arial"/>
            </a:endParaRPr>
          </a:p>
        </p:txBody>
      </p:sp>
      <p:sp>
        <p:nvSpPr>
          <p:cNvPr id="132" name="CustomShape 5"/>
          <p:cNvSpPr/>
          <p:nvPr/>
        </p:nvSpPr>
        <p:spPr>
          <a:xfrm>
            <a:off x="838080" y="4176000"/>
            <a:ext cx="10515240" cy="1532520"/>
          </a:xfrm>
          <a:prstGeom prst="rect">
            <a:avLst/>
          </a:prstGeom>
          <a:noFill/>
          <a:ln>
            <a:noFill/>
          </a:ln>
        </p:spPr>
        <p:style>
          <a:lnRef idx="0"/>
          <a:fillRef idx="0"/>
          <a:effectRef idx="0"/>
          <a:fontRef idx="minor"/>
        </p:style>
        <p:txBody>
          <a:bodyPr>
            <a:normAutofit/>
          </a:bodyPr>
          <a:p>
            <a:pPr marL="228600" indent="-228240">
              <a:lnSpc>
                <a:spcPct val="90000"/>
              </a:lnSpc>
              <a:spcBef>
                <a:spcPts val="1001"/>
              </a:spcBef>
              <a:buClr>
                <a:srgbClr val="000000"/>
              </a:buClr>
              <a:buFont typeface="Arial"/>
              <a:buChar char="•"/>
            </a:pPr>
            <a:r>
              <a:rPr b="0" lang="en-SG" sz="2800" spc="-1" strike="noStrike">
                <a:solidFill>
                  <a:srgbClr val="000000"/>
                </a:solidFill>
                <a:latin typeface="Calibri"/>
              </a:rPr>
              <a:t>From the scikit-learn library, k-Means is implemented.</a:t>
            </a:r>
            <a:endParaRPr b="0" lang="en-SG" sz="2800" spc="-1" strike="noStrike">
              <a:latin typeface="Arial"/>
            </a:endParaRPr>
          </a:p>
          <a:p>
            <a:pPr marL="228600" indent="-228240">
              <a:lnSpc>
                <a:spcPct val="90000"/>
              </a:lnSpc>
              <a:spcBef>
                <a:spcPts val="1001"/>
              </a:spcBef>
              <a:buClr>
                <a:srgbClr val="000000"/>
              </a:buClr>
              <a:buFont typeface="Arial"/>
              <a:buChar char="•"/>
            </a:pPr>
            <a:r>
              <a:rPr b="0" lang="en-SG" sz="2800" spc="-1" strike="noStrike">
                <a:solidFill>
                  <a:srgbClr val="000000"/>
                </a:solidFill>
                <a:latin typeface="Calibri"/>
              </a:rPr>
              <a:t>The quality of the resulting clusters is evaluated by Silhouette metric. [7]</a:t>
            </a:r>
            <a:endParaRPr b="0" lang="en-SG" sz="2800" spc="-1" strike="noStrike">
              <a:latin typeface="Arial"/>
            </a:endParaRPr>
          </a:p>
          <a:p>
            <a:pPr marL="228600" indent="-228240">
              <a:lnSpc>
                <a:spcPct val="90000"/>
              </a:lnSpc>
              <a:spcBef>
                <a:spcPts val="1001"/>
              </a:spcBef>
              <a:buClr>
                <a:srgbClr val="000000"/>
              </a:buClr>
              <a:buFont typeface="Arial"/>
              <a:buChar char="•"/>
            </a:pPr>
            <a:r>
              <a:rPr b="0" lang="en-SG" sz="2800" spc="-1" strike="noStrike">
                <a:solidFill>
                  <a:srgbClr val="000000"/>
                </a:solidFill>
                <a:latin typeface="Calibri"/>
              </a:rPr>
              <a:t>The optimal number of clusters is determined by the ‘Elbow’ method. [8]</a:t>
            </a:r>
            <a:endParaRPr b="0" lang="en-SG"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Elbow Method</a:t>
            </a:r>
            <a:endParaRPr b="0" lang="en-US" sz="4400" spc="-1" strike="noStrike">
              <a:solidFill>
                <a:srgbClr val="000000"/>
              </a:solidFill>
              <a:latin typeface="Calibri"/>
            </a:endParaRPr>
          </a:p>
        </p:txBody>
      </p:sp>
      <p:pic>
        <p:nvPicPr>
          <p:cNvPr id="134" name="Content Placeholder 4" descr=""/>
          <p:cNvPicPr/>
          <p:nvPr/>
        </p:nvPicPr>
        <p:blipFill>
          <a:blip r:embed="rId1"/>
          <a:stretch/>
        </p:blipFill>
        <p:spPr>
          <a:xfrm>
            <a:off x="3794400" y="1790640"/>
            <a:ext cx="7558920" cy="3951000"/>
          </a:xfrm>
          <a:prstGeom prst="rect">
            <a:avLst/>
          </a:prstGeom>
          <a:ln>
            <a:noFill/>
          </a:ln>
        </p:spPr>
      </p:pic>
      <p:sp>
        <p:nvSpPr>
          <p:cNvPr id="135" name="TextShape 2"/>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grpSp>
        <p:nvGrpSpPr>
          <p:cNvPr id="136" name="Group 3"/>
          <p:cNvGrpSpPr/>
          <p:nvPr/>
        </p:nvGrpSpPr>
        <p:grpSpPr>
          <a:xfrm>
            <a:off x="4853520" y="2788560"/>
            <a:ext cx="3480480" cy="2976840"/>
            <a:chOff x="4853520" y="2788560"/>
            <a:chExt cx="3480480" cy="2976840"/>
          </a:xfrm>
        </p:grpSpPr>
        <p:sp>
          <p:nvSpPr>
            <p:cNvPr id="137" name="CustomShape 4"/>
            <p:cNvSpPr/>
            <p:nvPr/>
          </p:nvSpPr>
          <p:spPr>
            <a:xfrm>
              <a:off x="4853520" y="2788560"/>
              <a:ext cx="16380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SG" sz="1400" spc="-1" strike="noStrike">
                  <a:solidFill>
                    <a:srgbClr val="000000"/>
                  </a:solidFill>
                  <a:latin typeface="Calibri"/>
                </a:rPr>
                <a:t>silhouette_score</a:t>
              </a:r>
              <a:endParaRPr b="0" lang="en-SG" sz="1400" spc="-1" strike="noStrike">
                <a:latin typeface="Arial"/>
              </a:endParaRPr>
            </a:p>
          </p:txBody>
        </p:sp>
        <p:sp>
          <p:nvSpPr>
            <p:cNvPr id="138" name="CustomShape 5"/>
            <p:cNvSpPr/>
            <p:nvPr/>
          </p:nvSpPr>
          <p:spPr>
            <a:xfrm>
              <a:off x="5758200" y="3546000"/>
              <a:ext cx="1842480" cy="45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SG" sz="1200" spc="-1" strike="noStrike">
                  <a:solidFill>
                    <a:srgbClr val="000000"/>
                  </a:solidFill>
                  <a:latin typeface="Calibri"/>
                </a:rPr>
                <a:t>Double differentiation</a:t>
              </a:r>
              <a:endParaRPr b="0" lang="en-SG" sz="1200" spc="-1" strike="noStrike">
                <a:latin typeface="Arial"/>
              </a:endParaRPr>
            </a:p>
            <a:p>
              <a:pPr algn="ctr">
                <a:lnSpc>
                  <a:spcPct val="100000"/>
                </a:lnSpc>
              </a:pPr>
              <a:r>
                <a:rPr b="0" lang="en-SG" sz="1200" spc="-1" strike="noStrike">
                  <a:solidFill>
                    <a:srgbClr val="000000"/>
                  </a:solidFill>
                  <a:latin typeface="Calibri"/>
                </a:rPr>
                <a:t>of silhouette score</a:t>
              </a:r>
              <a:endParaRPr b="0" lang="en-SG" sz="1200" spc="-1" strike="noStrike">
                <a:latin typeface="Arial"/>
              </a:endParaRPr>
            </a:p>
          </p:txBody>
        </p:sp>
        <p:sp>
          <p:nvSpPr>
            <p:cNvPr id="139" name="CustomShape 6"/>
            <p:cNvSpPr/>
            <p:nvPr/>
          </p:nvSpPr>
          <p:spPr>
            <a:xfrm>
              <a:off x="7013160" y="5008320"/>
              <a:ext cx="279000" cy="255240"/>
            </a:xfrm>
            <a:prstGeom prst="ellipse">
              <a:avLst/>
            </a:prstGeom>
            <a:noFill/>
            <a:ln w="28440">
              <a:solidFill>
                <a:srgbClr val="ff0000"/>
              </a:solidFill>
              <a:custDash>
                <a:ds d="400000" sp="300000"/>
              </a:custDash>
            </a:ln>
          </p:spPr>
          <p:style>
            <a:lnRef idx="2">
              <a:schemeClr val="accent1">
                <a:shade val="50000"/>
              </a:schemeClr>
            </a:lnRef>
            <a:fillRef idx="1">
              <a:schemeClr val="accent1"/>
            </a:fillRef>
            <a:effectRef idx="0">
              <a:schemeClr val="accent1"/>
            </a:effectRef>
            <a:fontRef idx="minor"/>
          </p:style>
        </p:sp>
        <p:sp>
          <p:nvSpPr>
            <p:cNvPr id="140" name="CustomShape 7"/>
            <p:cNvSpPr/>
            <p:nvPr/>
          </p:nvSpPr>
          <p:spPr>
            <a:xfrm>
              <a:off x="8011440" y="4987080"/>
              <a:ext cx="279000" cy="255240"/>
            </a:xfrm>
            <a:prstGeom prst="ellipse">
              <a:avLst/>
            </a:prstGeom>
            <a:noFill/>
            <a:ln w="28440">
              <a:solidFill>
                <a:srgbClr val="ff0000"/>
              </a:solidFill>
              <a:custDash>
                <a:ds d="400000" sp="300000"/>
              </a:custDash>
            </a:ln>
          </p:spPr>
          <p:style>
            <a:lnRef idx="2">
              <a:schemeClr val="accent1">
                <a:shade val="50000"/>
              </a:schemeClr>
            </a:lnRef>
            <a:fillRef idx="1">
              <a:schemeClr val="accent1"/>
            </a:fillRef>
            <a:effectRef idx="0">
              <a:schemeClr val="accent1"/>
            </a:effectRef>
            <a:fontRef idx="minor"/>
          </p:style>
        </p:sp>
        <p:sp>
          <p:nvSpPr>
            <p:cNvPr id="141" name="CustomShape 8"/>
            <p:cNvSpPr/>
            <p:nvPr/>
          </p:nvSpPr>
          <p:spPr>
            <a:xfrm>
              <a:off x="6587640" y="5462640"/>
              <a:ext cx="174636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SG" sz="1400" spc="-1" strike="noStrike">
                  <a:solidFill>
                    <a:srgbClr val="000000"/>
                  </a:solidFill>
                  <a:latin typeface="Calibri"/>
                </a:rPr>
                <a:t>k – no. of clusters</a:t>
              </a:r>
              <a:endParaRPr b="0" lang="en-SG" sz="1400" spc="-1" strike="noStrike">
                <a:latin typeface="Arial"/>
              </a:endParaRPr>
            </a:p>
          </p:txBody>
        </p:sp>
      </p:grpSp>
      <p:sp>
        <p:nvSpPr>
          <p:cNvPr id="142" name="CustomShape 9"/>
          <p:cNvSpPr/>
          <p:nvPr/>
        </p:nvSpPr>
        <p:spPr>
          <a:xfrm>
            <a:off x="4800960" y="1812960"/>
            <a:ext cx="5789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SG" sz="1800" spc="-1" strike="noStrike">
                <a:solidFill>
                  <a:srgbClr val="000000"/>
                </a:solidFill>
                <a:latin typeface="Calibri"/>
              </a:rPr>
              <a:t>Drastic change of score (‘elbows’) at k = 5 and 7</a:t>
            </a:r>
            <a:endParaRPr b="0" lang="en-SG" sz="1800" spc="-1" strike="noStrike">
              <a:latin typeface="Arial"/>
            </a:endParaRPr>
          </a:p>
        </p:txBody>
      </p:sp>
      <p:sp>
        <p:nvSpPr>
          <p:cNvPr id="143" name="CustomShape 10"/>
          <p:cNvSpPr/>
          <p:nvPr/>
        </p:nvSpPr>
        <p:spPr>
          <a:xfrm>
            <a:off x="947520" y="3030840"/>
            <a:ext cx="3290040" cy="912600"/>
          </a:xfrm>
          <a:prstGeom prst="rect">
            <a:avLst/>
          </a:prstGeom>
          <a:noFill/>
          <a:ln>
            <a:noFill/>
          </a:ln>
        </p:spPr>
        <p:style>
          <a:lnRef idx="0"/>
          <a:fillRef idx="0"/>
          <a:effectRef idx="0"/>
          <a:fontRef idx="minor"/>
        </p:style>
        <p:txBody>
          <a:bodyPr lIns="90000" rIns="90000" tIns="45000" bIns="45000"/>
          <a:p>
            <a:pPr>
              <a:lnSpc>
                <a:spcPct val="100000"/>
              </a:lnSpc>
            </a:pPr>
            <a:r>
              <a:rPr b="0" lang="en-SG" sz="1800" spc="-1" strike="noStrike">
                <a:solidFill>
                  <a:srgbClr val="000000"/>
                </a:solidFill>
                <a:latin typeface="Calibri"/>
              </a:rPr>
              <a:t>Checking the resulting clusters by k-Means for both k = 5 and k = 7</a:t>
            </a:r>
            <a:endParaRPr b="0" lang="en-SG"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Inference</a:t>
            </a: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k=7, most of the people within a cluster have similar interests which can be seen in the ‘results_clustered_hosts.csv’ file. For example,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Cluster 0 seem to have kids and read books.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Cluster 3 mostly mention about being in the real estate business, or about it.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Cluster 5 likes Yoga, music, have kids and read books.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Cluster 4 and 6 mostly like meeting new people.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Hosts in the same cluster can be recommended to connect with each other so that they can spend time talking about their concerns in their hobbies.</a:t>
            </a:r>
            <a:endParaRPr b="0" lang="en-US" sz="2800" spc="-1" strike="noStrike">
              <a:solidFill>
                <a:srgbClr val="000000"/>
              </a:solidFill>
              <a:latin typeface="Calibri"/>
            </a:endParaRPr>
          </a:p>
        </p:txBody>
      </p:sp>
      <p:sp>
        <p:nvSpPr>
          <p:cNvPr id="146"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Scope of improvement…</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Bag-of-words approach does not have sequential information of words. Parts of Speech needs to be incorporated for better normalization (Lemmatization).</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Too many common English words makes it hard to extract the hobbies and interests of hosts. Deep learning encoding can be tested for performance.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A better way to validate the resulting clusters is needed.</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Any suggestions and feedbacks are welcome.</a:t>
            </a:r>
            <a:endParaRPr b="0" lang="en-US" sz="2800" spc="-1" strike="noStrike">
              <a:solidFill>
                <a:srgbClr val="000000"/>
              </a:solidFill>
              <a:latin typeface="Calibri"/>
            </a:endParaRPr>
          </a:p>
        </p:txBody>
      </p:sp>
      <p:sp>
        <p:nvSpPr>
          <p:cNvPr id="149"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Content Placeholder 4" descr=""/>
          <p:cNvPicPr/>
          <p:nvPr/>
        </p:nvPicPr>
        <p:blipFill>
          <a:blip r:embed="rId1"/>
          <a:stretch/>
        </p:blipFill>
        <p:spPr>
          <a:xfrm>
            <a:off x="1324800" y="630720"/>
            <a:ext cx="9542160" cy="5725080"/>
          </a:xfrm>
          <a:prstGeom prst="rect">
            <a:avLst/>
          </a:prstGeom>
          <a:ln>
            <a:noFill/>
          </a:ln>
        </p:spPr>
      </p:pic>
      <p:sp>
        <p:nvSpPr>
          <p:cNvPr id="151" name="TextShape 1"/>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Problem</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Given the room listing data from Airbnb Seattle in Kaggle, please think of 1 important business question (for Airbnb) that can be addressed from the data.</a:t>
            </a:r>
            <a:endParaRPr b="0" lang="en-US" sz="2800" spc="-1" strike="noStrike">
              <a:solidFill>
                <a:srgbClr val="000000"/>
              </a:solidFill>
              <a:latin typeface="Calibri"/>
            </a:endParaRPr>
          </a:p>
        </p:txBody>
      </p:sp>
      <p:sp>
        <p:nvSpPr>
          <p:cNvPr id="88"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My Approach</a:t>
            </a:r>
            <a:endParaRPr b="0" lang="en-US"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Summarising the problem.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Background check on Airbnb, the client, to find out it’s business model.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Gaining familiarity with data using Pandas, a data handling tool.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Coming up with multiple possible ideas that could profit Airbnb.</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Narrowing down to one idea and working on it.</a:t>
            </a:r>
            <a:endParaRPr b="0" lang="en-US" sz="2800" spc="-1" strike="noStrike">
              <a:solidFill>
                <a:srgbClr val="000000"/>
              </a:solidFill>
              <a:latin typeface="Calibri"/>
            </a:endParaRPr>
          </a:p>
        </p:txBody>
      </p:sp>
      <p:sp>
        <p:nvSpPr>
          <p:cNvPr id="91"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Few facts on Airbnb</a:t>
            </a:r>
            <a:endParaRPr b="0" lang="en-US" sz="4400" spc="-1" strike="noStrike">
              <a:solidFill>
                <a:srgbClr val="000000"/>
              </a:solidFill>
              <a:latin typeface="Calibri"/>
            </a:endParaRPr>
          </a:p>
        </p:txBody>
      </p:sp>
      <p:sp>
        <p:nvSpPr>
          <p:cNvPr id="93" name="TextShape 2"/>
          <p:cNvSpPr txBox="1"/>
          <p:nvPr/>
        </p:nvSpPr>
        <p:spPr>
          <a:xfrm>
            <a:off x="838080" y="1204560"/>
            <a:ext cx="10515240" cy="4971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Brian Chesky and Joe Gebbia wanted to rent their loft online but they wanted a platform </a:t>
            </a:r>
            <a:r>
              <a:rPr b="1" lang="en-US" sz="2000" spc="-1" strike="noStrike">
                <a:solidFill>
                  <a:srgbClr val="c00000"/>
                </a:solidFill>
                <a:latin typeface="Calibri"/>
              </a:rPr>
              <a:t>more personalized</a:t>
            </a:r>
            <a:r>
              <a:rPr b="1" lang="en-US" sz="2000" spc="-1" strike="noStrike">
                <a:solidFill>
                  <a:srgbClr val="000000"/>
                </a:solidFill>
                <a:latin typeface="Calibri"/>
              </a:rPr>
              <a:t> </a:t>
            </a:r>
            <a:r>
              <a:rPr b="0" lang="en-US" sz="2000" spc="-1" strike="noStrike">
                <a:solidFill>
                  <a:srgbClr val="000000"/>
                </a:solidFill>
                <a:latin typeface="Calibri"/>
              </a:rPr>
              <a:t>than Craigslist, so they came up with ‘</a:t>
            </a:r>
            <a:r>
              <a:rPr b="0" i="1" lang="en-US" sz="2000" spc="-1" strike="noStrike">
                <a:solidFill>
                  <a:srgbClr val="000000"/>
                </a:solidFill>
                <a:latin typeface="Calibri"/>
              </a:rPr>
              <a:t>Airbed and Breakfast’ </a:t>
            </a:r>
            <a:r>
              <a:rPr b="0" lang="en-US" sz="2000" spc="-1" strike="noStrike">
                <a:solidFill>
                  <a:srgbClr val="000000"/>
                </a:solidFill>
                <a:latin typeface="Calibri"/>
              </a:rPr>
              <a:t>in 2007 which later became Airbnb.</a:t>
            </a: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Some milestones throughout the journey (features added along the journey to the website):</a:t>
            </a:r>
            <a:endParaRPr b="0" lang="en-US" sz="20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Achieved in making Craigslist hosts to move to Airbnb which resulted in </a:t>
            </a:r>
            <a:r>
              <a:rPr b="1" lang="en-US" sz="1800" spc="-1" strike="noStrike">
                <a:solidFill>
                  <a:srgbClr val="c00000"/>
                </a:solidFill>
                <a:latin typeface="Calibri"/>
              </a:rPr>
              <a:t>increased user-base</a:t>
            </a:r>
            <a:r>
              <a:rPr b="0" lang="en-US" sz="1800" spc="-1" strike="noStrike">
                <a:solidFill>
                  <a:srgbClr val="000000"/>
                </a:solidFill>
                <a:latin typeface="Calibri"/>
              </a:rPr>
              <a:t>.</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Personally verifying host and listing addresses to </a:t>
            </a:r>
            <a:r>
              <a:rPr b="1" lang="en-US" sz="1800" spc="-1" strike="noStrike">
                <a:solidFill>
                  <a:srgbClr val="c00000"/>
                </a:solidFill>
                <a:latin typeface="Calibri"/>
              </a:rPr>
              <a:t>build trust </a:t>
            </a:r>
            <a:r>
              <a:rPr b="0" lang="en-US" sz="1800" spc="-1" strike="noStrike">
                <a:solidFill>
                  <a:srgbClr val="000000"/>
                </a:solidFill>
                <a:latin typeface="Calibri"/>
              </a:rPr>
              <a:t>among buyers(tenants).</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Enabled direct </a:t>
            </a:r>
            <a:r>
              <a:rPr b="1" lang="en-US" sz="1800" spc="-1" strike="noStrike">
                <a:solidFill>
                  <a:srgbClr val="c00000"/>
                </a:solidFill>
                <a:latin typeface="Calibri"/>
              </a:rPr>
              <a:t>communication</a:t>
            </a:r>
            <a:r>
              <a:rPr b="1" lang="en-US" sz="1800" spc="-1" strike="noStrike">
                <a:solidFill>
                  <a:srgbClr val="000000"/>
                </a:solidFill>
                <a:latin typeface="Calibri"/>
              </a:rPr>
              <a:t> </a:t>
            </a:r>
            <a:r>
              <a:rPr b="0" lang="en-US" sz="1800" spc="-1" strike="noStrike">
                <a:solidFill>
                  <a:srgbClr val="000000"/>
                </a:solidFill>
                <a:latin typeface="Calibri"/>
              </a:rPr>
              <a:t>between hosts and tenants pre-booking.</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Introduced Wish List feature for elongating the </a:t>
            </a:r>
            <a:r>
              <a:rPr b="1" lang="en-US" sz="1800" spc="-1" strike="noStrike">
                <a:solidFill>
                  <a:srgbClr val="c00000"/>
                </a:solidFill>
                <a:latin typeface="Calibri"/>
              </a:rPr>
              <a:t>time spent on the website </a:t>
            </a:r>
            <a:r>
              <a:rPr b="0" lang="en-US" sz="1800" spc="-1" strike="noStrike">
                <a:solidFill>
                  <a:srgbClr val="000000"/>
                </a:solidFill>
                <a:latin typeface="Calibri"/>
              </a:rPr>
              <a:t>by the users, even when they don’t have an intention to post/purchase a listing.</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Hired professionals for rental photography in selected cities to </a:t>
            </a:r>
            <a:r>
              <a:rPr b="1" lang="en-US" sz="1800" spc="-1" strike="noStrike">
                <a:solidFill>
                  <a:srgbClr val="c00000"/>
                </a:solidFill>
                <a:latin typeface="Calibri"/>
              </a:rPr>
              <a:t>better the visualization </a:t>
            </a:r>
            <a:r>
              <a:rPr b="0" lang="en-US" sz="1800" spc="-1" strike="noStrike">
                <a:solidFill>
                  <a:srgbClr val="000000"/>
                </a:solidFill>
                <a:latin typeface="Calibri"/>
              </a:rPr>
              <a:t>of a listing.</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Adding features like Social Connection Network to increase </a:t>
            </a:r>
            <a:r>
              <a:rPr b="1" lang="en-US" sz="1800" spc="-1" strike="noStrike">
                <a:solidFill>
                  <a:srgbClr val="c00000"/>
                </a:solidFill>
                <a:latin typeface="Calibri"/>
              </a:rPr>
              <a:t>user-website interaction</a:t>
            </a:r>
            <a:r>
              <a:rPr b="0" lang="en-US" sz="1800" spc="-1" strike="noStrike">
                <a:solidFill>
                  <a:srgbClr val="000000"/>
                </a:solidFill>
                <a:latin typeface="Calibri"/>
              </a:rPr>
              <a:t>.</a:t>
            </a:r>
            <a:endParaRPr b="0" lang="en-US" sz="1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1800" spc="-1" strike="noStrike">
                <a:solidFill>
                  <a:srgbClr val="000000"/>
                </a:solidFill>
                <a:latin typeface="Calibri"/>
              </a:rPr>
              <a:t>Promoting the website through Referral program.</a:t>
            </a:r>
            <a:endParaRPr b="0" lang="en-US" sz="1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Reading about what ideas and motivations boosted the growth of Airbnb helped in getting a better perspective on the given datasets, viz., figuring out the features on which Airbnb might focus.</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p:txBody>
      </p:sp>
      <p:sp>
        <p:nvSpPr>
          <p:cNvPr id="94" name="TextShape 3"/>
          <p:cNvSpPr txBox="1"/>
          <p:nvPr/>
        </p:nvSpPr>
        <p:spPr>
          <a:xfrm>
            <a:off x="838080" y="6365160"/>
            <a:ext cx="4114440" cy="364680"/>
          </a:xfrm>
          <a:prstGeom prst="rect">
            <a:avLst/>
          </a:prstGeom>
          <a:noFill/>
          <a:ln>
            <a:noFill/>
          </a:ln>
        </p:spPr>
        <p:txBody>
          <a:bodyPr anchor="ctr"/>
          <a:p>
            <a:pPr>
              <a:lnSpc>
                <a:spcPct val="100000"/>
              </a:lnSpc>
            </a:pPr>
            <a:r>
              <a:rPr b="0" lang="en-SG" sz="1200" spc="-1" strike="noStrike">
                <a:solidFill>
                  <a:srgbClr val="8b8b8b"/>
                </a:solidFill>
                <a:latin typeface="Calibri"/>
              </a:rPr>
              <a:t>Reference: https://growthhackers.com/growth-studies/airbnb</a:t>
            </a:r>
            <a:endParaRPr b="0" lang="en-SG"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Business Model</a:t>
            </a:r>
            <a:endParaRPr b="0" lang="en-US" sz="4400" spc="-1" strike="noStrike">
              <a:solidFill>
                <a:srgbClr val="000000"/>
              </a:solidFill>
              <a:latin typeface="Calibri"/>
            </a:endParaRPr>
          </a:p>
        </p:txBody>
      </p:sp>
      <p:pic>
        <p:nvPicPr>
          <p:cNvPr id="96" name="Content Placeholder 4" descr=""/>
          <p:cNvPicPr/>
          <p:nvPr/>
        </p:nvPicPr>
        <p:blipFill>
          <a:blip r:embed="rId1"/>
          <a:stretch/>
        </p:blipFill>
        <p:spPr>
          <a:xfrm>
            <a:off x="5072760" y="1280520"/>
            <a:ext cx="6530400" cy="4350960"/>
          </a:xfrm>
          <a:prstGeom prst="rect">
            <a:avLst/>
          </a:prstGeom>
          <a:ln>
            <a:noFill/>
          </a:ln>
        </p:spPr>
      </p:pic>
      <p:sp>
        <p:nvSpPr>
          <p:cNvPr id="97" name="TextShape 2"/>
          <p:cNvSpPr txBox="1"/>
          <p:nvPr/>
        </p:nvSpPr>
        <p:spPr>
          <a:xfrm>
            <a:off x="838080" y="6265800"/>
            <a:ext cx="7564680" cy="364680"/>
          </a:xfrm>
          <a:prstGeom prst="rect">
            <a:avLst/>
          </a:prstGeom>
          <a:noFill/>
          <a:ln>
            <a:noFill/>
          </a:ln>
        </p:spPr>
        <p:txBody>
          <a:bodyPr anchor="ctr"/>
          <a:p>
            <a:pPr>
              <a:lnSpc>
                <a:spcPct val="100000"/>
              </a:lnSpc>
            </a:pPr>
            <a:r>
              <a:rPr b="0" lang="en-SG" sz="1200" spc="-1" strike="noStrike">
                <a:solidFill>
                  <a:srgbClr val="8b8b8b"/>
                </a:solidFill>
                <a:latin typeface="Calibri"/>
              </a:rPr>
              <a:t>Image: </a:t>
            </a:r>
            <a:r>
              <a:rPr b="0" lang="en-SG" sz="1200" spc="-1" strike="noStrike" u="sng">
                <a:solidFill>
                  <a:srgbClr val="8b9ed2"/>
                </a:solidFill>
                <a:uFillTx/>
                <a:latin typeface="Calibri"/>
                <a:hlinkClick r:id="rId2"/>
              </a:rPr>
              <a:t>https://bmtoolbox.net/stories/airbnb/</a:t>
            </a:r>
            <a:endParaRPr b="0" lang="en-SG" sz="1200" spc="-1" strike="noStrike">
              <a:latin typeface="Times New Roman"/>
            </a:endParaRPr>
          </a:p>
          <a:p>
            <a:pPr>
              <a:lnSpc>
                <a:spcPct val="100000"/>
              </a:lnSpc>
            </a:pPr>
            <a:r>
              <a:rPr b="0" lang="en-SG" sz="1200" spc="-1" strike="noStrike">
                <a:solidFill>
                  <a:srgbClr val="8b8b8b"/>
                </a:solidFill>
                <a:latin typeface="Calibri"/>
              </a:rPr>
              <a:t>Reference: https://www.quora.com/How-does-Airbnb-make-money/answer/Luke-Bornheimer#</a:t>
            </a:r>
            <a:endParaRPr b="0" lang="en-SG" sz="1200" spc="-1" strike="noStrike">
              <a:latin typeface="Times New Roman"/>
            </a:endParaRPr>
          </a:p>
        </p:txBody>
      </p:sp>
      <p:sp>
        <p:nvSpPr>
          <p:cNvPr id="98" name="CustomShape 3"/>
          <p:cNvSpPr/>
          <p:nvPr/>
        </p:nvSpPr>
        <p:spPr>
          <a:xfrm>
            <a:off x="838080" y="1690560"/>
            <a:ext cx="4233960" cy="2558520"/>
          </a:xfrm>
          <a:prstGeom prst="rect">
            <a:avLst/>
          </a:prstGeom>
          <a:noFill/>
          <a:ln>
            <a:noFill/>
          </a:ln>
        </p:spPr>
        <p:style>
          <a:lnRef idx="0"/>
          <a:fillRef idx="0"/>
          <a:effectRef idx="0"/>
          <a:fontRef idx="minor"/>
        </p:style>
        <p:txBody>
          <a:bodyPr lIns="90000" rIns="90000" tIns="45000" bIns="45000"/>
          <a:p>
            <a:pPr>
              <a:lnSpc>
                <a:spcPct val="100000"/>
              </a:lnSpc>
            </a:pPr>
            <a:r>
              <a:rPr b="0" lang="en-SG" sz="1800" spc="-1" strike="noStrike">
                <a:solidFill>
                  <a:srgbClr val="000000"/>
                </a:solidFill>
                <a:latin typeface="Calibri"/>
              </a:rPr>
              <a:t>From Airbnb’s website:</a:t>
            </a:r>
            <a:endParaRPr b="0" lang="en-SG" sz="1800" spc="-1" strike="noStrike">
              <a:latin typeface="Arial"/>
            </a:endParaRPr>
          </a:p>
          <a:p>
            <a:pPr algn="just">
              <a:lnSpc>
                <a:spcPct val="100000"/>
              </a:lnSpc>
            </a:pPr>
            <a:r>
              <a:rPr b="0" lang="en-SG" sz="1800" spc="-1" strike="noStrike">
                <a:solidFill>
                  <a:srgbClr val="000000"/>
                </a:solidFill>
                <a:latin typeface="Calibri"/>
              </a:rPr>
              <a:t>"We make our money from our service fee. We charge travelers a 6-12% service fee, depending on the total of the reservation. The higher the total, the lower the percentage of the fee. Airbnb also charges the host a 3% fee for every booking that is completed.”</a:t>
            </a:r>
            <a:endParaRPr b="0" lang="en-SG" sz="1800" spc="-1" strike="noStrike">
              <a:latin typeface="Arial"/>
            </a:endParaRPr>
          </a:p>
        </p:txBody>
      </p:sp>
      <p:sp>
        <p:nvSpPr>
          <p:cNvPr id="99" name="CustomShape 4"/>
          <p:cNvSpPr/>
          <p:nvPr/>
        </p:nvSpPr>
        <p:spPr>
          <a:xfrm>
            <a:off x="757800" y="4659840"/>
            <a:ext cx="326448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SG" sz="1800" spc="-1" strike="noStrike">
                <a:solidFill>
                  <a:srgbClr val="000000"/>
                </a:solidFill>
                <a:latin typeface="Calibri"/>
              </a:rPr>
              <a:t>Focus is on:</a:t>
            </a:r>
            <a:endParaRPr b="0" lang="en-SG" sz="1800" spc="-1" strike="noStrike">
              <a:latin typeface="Arial"/>
            </a:endParaRPr>
          </a:p>
          <a:p>
            <a:pPr marL="343080" indent="-342720">
              <a:lnSpc>
                <a:spcPct val="100000"/>
              </a:lnSpc>
              <a:buClr>
                <a:srgbClr val="000000"/>
              </a:buClr>
              <a:buFont typeface="StarSymbol"/>
              <a:buAutoNum type="arabicPeriod"/>
            </a:pPr>
            <a:r>
              <a:rPr b="0" lang="en-SG" sz="1800" spc="-1" strike="noStrike">
                <a:solidFill>
                  <a:srgbClr val="000000"/>
                </a:solidFill>
                <a:latin typeface="Calibri"/>
              </a:rPr>
              <a:t>More hosts</a:t>
            </a:r>
            <a:endParaRPr b="0" lang="en-SG" sz="1800" spc="-1" strike="noStrike">
              <a:latin typeface="Arial"/>
            </a:endParaRPr>
          </a:p>
          <a:p>
            <a:pPr marL="343080" indent="-342720">
              <a:lnSpc>
                <a:spcPct val="100000"/>
              </a:lnSpc>
              <a:buClr>
                <a:srgbClr val="000000"/>
              </a:buClr>
              <a:buFont typeface="StarSymbol"/>
              <a:buAutoNum type="arabicPeriod"/>
            </a:pPr>
            <a:r>
              <a:rPr b="0" lang="en-SG" sz="1800" spc="-1" strike="noStrike">
                <a:solidFill>
                  <a:srgbClr val="000000"/>
                </a:solidFill>
                <a:latin typeface="Calibri"/>
              </a:rPr>
              <a:t>More interested tenants</a:t>
            </a:r>
            <a:endParaRPr b="0" lang="en-SG" sz="1800" spc="-1" strike="noStrike">
              <a:latin typeface="Arial"/>
            </a:endParaRPr>
          </a:p>
          <a:p>
            <a:pPr marL="343080" indent="-342720">
              <a:lnSpc>
                <a:spcPct val="100000"/>
              </a:lnSpc>
              <a:buClr>
                <a:srgbClr val="000000"/>
              </a:buClr>
              <a:buFont typeface="StarSymbol"/>
              <a:buAutoNum type="arabicPeriod"/>
            </a:pPr>
            <a:r>
              <a:rPr b="0" lang="en-SG" sz="1800" spc="-1" strike="noStrike">
                <a:solidFill>
                  <a:srgbClr val="000000"/>
                </a:solidFill>
                <a:latin typeface="Calibri"/>
              </a:rPr>
              <a:t>More purchases</a:t>
            </a:r>
            <a:endParaRPr b="0" lang="en-SG"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Initial Ideas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0" lang="en-US" sz="2400" spc="-1" strike="noStrike">
                <a:solidFill>
                  <a:srgbClr val="000000"/>
                </a:solidFill>
                <a:latin typeface="Calibri"/>
              </a:rPr>
              <a:t>1. Price recommendation for hosts when they post a new listing on Airbnb:</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000" spc="-1" strike="noStrike">
                <a:solidFill>
                  <a:srgbClr val="000000"/>
                </a:solidFill>
                <a:latin typeface="Calibri"/>
              </a:rPr>
              <a:t>New hosts might not know how much their rental is worth.</a:t>
            </a:r>
            <a:endParaRPr b="0" lang="en-US" sz="20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000" spc="-1" strike="noStrike">
                <a:solidFill>
                  <a:srgbClr val="000000"/>
                </a:solidFill>
                <a:latin typeface="Calibri"/>
              </a:rPr>
              <a:t>By analysing the host’s superhost status, listings count, and rental’s property type, accommodation capacity, number of beds, bed types, number of bathrooms, we can recommend a price for the listing based on the past data.</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Similar work has already been done and can be followed here:  </a:t>
            </a:r>
            <a:r>
              <a:rPr b="0" lang="en-US" sz="2000" spc="-1" strike="noStrike" u="sng">
                <a:solidFill>
                  <a:srgbClr val="0563c1"/>
                </a:solidFill>
                <a:uFillTx/>
                <a:latin typeface="Calibri"/>
                <a:hlinkClick r:id="rId1"/>
              </a:rPr>
              <a:t>https://www.kaggle.com/ibjohnsson/predicting-listing-prices</a:t>
            </a:r>
            <a:endParaRPr b="0" lang="en-US" sz="2000" spc="-1" strike="noStrike">
              <a:solidFill>
                <a:srgbClr val="000000"/>
              </a:solidFill>
              <a:latin typeface="Calibri"/>
            </a:endParaRPr>
          </a:p>
          <a:p>
            <a:pPr algn="just">
              <a:lnSpc>
                <a:spcPct val="90000"/>
              </a:lnSpc>
              <a:spcBef>
                <a:spcPts val="1001"/>
              </a:spcBef>
            </a:pPr>
            <a:r>
              <a:rPr b="0" lang="en-US" sz="2400" spc="-1" strike="noStrike">
                <a:solidFill>
                  <a:srgbClr val="000000"/>
                </a:solidFill>
                <a:latin typeface="Calibri"/>
              </a:rPr>
              <a:t>2. Studying the factors due to which some hosts are successful and encouraging other hosts to follow the same:</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000" spc="-1" strike="noStrike">
                <a:solidFill>
                  <a:srgbClr val="000000"/>
                </a:solidFill>
                <a:latin typeface="Calibri"/>
              </a:rPr>
              <a:t>Already done here: </a:t>
            </a:r>
            <a:r>
              <a:rPr b="0" lang="en-US" sz="2000" spc="-1" strike="noStrike" u="sng">
                <a:solidFill>
                  <a:srgbClr val="0563c1"/>
                </a:solidFill>
                <a:uFillTx/>
                <a:latin typeface="Calibri"/>
                <a:hlinkClick r:id="rId2"/>
              </a:rPr>
              <a:t>https://www.kaggle.com/yogi045/how-to-become-top-earner-in-airbnb</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p:txBody>
      </p:sp>
      <p:sp>
        <p:nvSpPr>
          <p:cNvPr id="102"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Inspired by the Wish List feature…</a:t>
            </a:r>
            <a:endParaRPr b="0" lang="en-US" sz="4400" spc="-1" strike="noStrike">
              <a:solidFill>
                <a:srgbClr val="000000"/>
              </a:solidFill>
              <a:latin typeface="Calibri"/>
            </a:endParaRPr>
          </a:p>
        </p:txBody>
      </p:sp>
      <p:sp>
        <p:nvSpPr>
          <p:cNvPr id="104"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In 2012, Airbnb introduced Wish List to increase the time the </a:t>
            </a:r>
            <a:r>
              <a:rPr b="1" lang="en-US" sz="2000" spc="-1" strike="noStrike">
                <a:solidFill>
                  <a:srgbClr val="ff0000"/>
                </a:solidFill>
                <a:latin typeface="Calibri"/>
              </a:rPr>
              <a:t>travellers</a:t>
            </a:r>
            <a:r>
              <a:rPr b="0" lang="en-US" sz="2000" spc="-1" strike="noStrike">
                <a:solidFill>
                  <a:srgbClr val="000000"/>
                </a:solidFill>
                <a:latin typeface="Calibri"/>
              </a:rPr>
              <a:t> spend on Airbnb. It became a reason to visit the site not only when they’re looking for a room, but when work is boring or weather is oppressive.</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Within four months, 45% of Airbnb users were engaging in Wish Lists and 1 million Wish Lists had been created.</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Wish Lists helped Airbnb to move toward a more engaging </a:t>
            </a:r>
            <a:r>
              <a:rPr b="1" lang="en-US" sz="2000" spc="-1" strike="noStrike">
                <a:solidFill>
                  <a:srgbClr val="000000"/>
                </a:solidFill>
                <a:latin typeface="Calibri"/>
              </a:rPr>
              <a:t>social discovery model</a:t>
            </a:r>
            <a:r>
              <a:rPr b="0" lang="en-US" sz="2000" spc="-1" strike="noStrike">
                <a:solidFill>
                  <a:srgbClr val="000000"/>
                </a:solidFill>
                <a:latin typeface="Calibri"/>
              </a:rPr>
              <a:t>. </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My proposal is to introduce ‘Kindred Souls’ which would increase the </a:t>
            </a:r>
            <a:r>
              <a:rPr b="1" lang="en-US" sz="2000" spc="-1" strike="noStrike">
                <a:solidFill>
                  <a:srgbClr val="ff0000"/>
                </a:solidFill>
                <a:latin typeface="Calibri"/>
              </a:rPr>
              <a:t>hosts’ </a:t>
            </a:r>
            <a:r>
              <a:rPr b="0" lang="en-US" sz="2000" spc="-1" strike="noStrike">
                <a:solidFill>
                  <a:srgbClr val="000000"/>
                </a:solidFill>
                <a:latin typeface="Calibri"/>
              </a:rPr>
              <a:t>engagement with the site.</a:t>
            </a:r>
            <a:endParaRPr b="0" lang="en-US" sz="2000" spc="-1" strike="noStrike">
              <a:solidFill>
                <a:srgbClr val="000000"/>
              </a:solidFill>
              <a:latin typeface="Calibri"/>
            </a:endParaRPr>
          </a:p>
        </p:txBody>
      </p:sp>
      <p:sp>
        <p:nvSpPr>
          <p:cNvPr id="105"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2448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How would this benefit Airbnb?</a:t>
            </a:r>
            <a:endParaRPr b="0" lang="en-US" sz="4400" spc="-1" strike="noStrike">
              <a:solidFill>
                <a:srgbClr val="000000"/>
              </a:solidFill>
              <a:latin typeface="Calibri"/>
            </a:endParaRPr>
          </a:p>
        </p:txBody>
      </p:sp>
      <p:sp>
        <p:nvSpPr>
          <p:cNvPr id="107" name="TextShape 2"/>
          <p:cNvSpPr txBox="1"/>
          <p:nvPr/>
        </p:nvSpPr>
        <p:spPr>
          <a:xfrm>
            <a:off x="838080" y="1748520"/>
            <a:ext cx="714492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The plots shown are obtained from the current data for hosts’ response time and response rate.</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There is a window for increasing the frequency of hosts responding to the user’s queries by making them stay on the website for longer.</a:t>
            </a:r>
            <a:endParaRPr b="0" lang="en-US" sz="2000" spc="-1" strike="noStrike">
              <a:solidFill>
                <a:srgbClr val="000000"/>
              </a:solidFill>
              <a:latin typeface="Calibri"/>
            </a:endParaRPr>
          </a:p>
          <a:p>
            <a:pPr algn="just">
              <a:lnSpc>
                <a:spcPct val="90000"/>
              </a:lnSpc>
              <a:spcBef>
                <a:spcPts val="1001"/>
              </a:spcBef>
            </a:pPr>
            <a:endParaRPr b="0" lang="en-US" sz="20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000" spc="-1" strike="noStrike">
                <a:solidFill>
                  <a:srgbClr val="000000"/>
                </a:solidFill>
                <a:latin typeface="Calibri"/>
              </a:rPr>
              <a:t>Greater portions of hosts’ leisure time is spent on Airbnb. More are the chances that they entertain tenant queries faster, which allows the deals to fix faster.</a:t>
            </a:r>
            <a:endParaRPr b="0" lang="en-US" sz="2000" spc="-1" strike="noStrike">
              <a:solidFill>
                <a:srgbClr val="000000"/>
              </a:solidFill>
              <a:latin typeface="Calibri"/>
            </a:endParaRPr>
          </a:p>
        </p:txBody>
      </p:sp>
      <p:sp>
        <p:nvSpPr>
          <p:cNvPr id="108"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pic>
        <p:nvPicPr>
          <p:cNvPr id="109" name="Picture 4" descr=""/>
          <p:cNvPicPr/>
          <p:nvPr/>
        </p:nvPicPr>
        <p:blipFill>
          <a:blip r:embed="rId1"/>
          <a:stretch/>
        </p:blipFill>
        <p:spPr>
          <a:xfrm>
            <a:off x="8153280" y="776520"/>
            <a:ext cx="3742200" cy="2806560"/>
          </a:xfrm>
          <a:prstGeom prst="rect">
            <a:avLst/>
          </a:prstGeom>
          <a:ln>
            <a:noFill/>
          </a:ln>
        </p:spPr>
      </p:pic>
      <p:pic>
        <p:nvPicPr>
          <p:cNvPr id="110" name="Picture 5" descr=""/>
          <p:cNvPicPr/>
          <p:nvPr/>
        </p:nvPicPr>
        <p:blipFill>
          <a:blip r:embed="rId2"/>
          <a:stretch/>
        </p:blipFill>
        <p:spPr>
          <a:xfrm>
            <a:off x="8155080" y="3733200"/>
            <a:ext cx="3740400" cy="2805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Berlin Sans FB"/>
              </a:rPr>
              <a:t>Kindred Souls</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It is noteworthy how hosts liked to describe themselves, their interests, pastimes, and a little about their lives in the ‘host_about’ column in listings.csv.</a:t>
            </a:r>
            <a:endParaRPr b="0" lang="en-US" sz="2000" spc="-1" strike="noStrike">
              <a:solidFill>
                <a:srgbClr val="000000"/>
              </a:solidFill>
              <a:latin typeface="Calibri"/>
            </a:endParaRPr>
          </a:p>
          <a:p>
            <a:pPr marL="457200">
              <a:lnSpc>
                <a:spcPct val="90000"/>
              </a:lnSpc>
              <a:spcBef>
                <a:spcPts val="499"/>
              </a:spcBef>
            </a:pPr>
            <a:r>
              <a:rPr b="0" i="1" lang="en-US" sz="1800" spc="-1" strike="noStrike">
                <a:solidFill>
                  <a:srgbClr val="000000"/>
                </a:solidFill>
                <a:latin typeface="Calibri"/>
              </a:rPr>
              <a:t>“</a:t>
            </a:r>
            <a:r>
              <a:rPr b="0" i="1" lang="en-US" sz="1800" spc="-1" strike="noStrike">
                <a:solidFill>
                  <a:srgbClr val="000000"/>
                </a:solidFill>
                <a:latin typeface="Calibri"/>
              </a:rPr>
              <a:t>i love living in Seattle.  i grew up in the mid-west but the Pacific North West has always felt like home.  i am a </a:t>
            </a:r>
            <a:r>
              <a:rPr b="1" i="1" lang="en-US" sz="1800" spc="-1" strike="noStrike">
                <a:solidFill>
                  <a:srgbClr val="c00000"/>
                </a:solidFill>
                <a:latin typeface="Calibri"/>
              </a:rPr>
              <a:t>mom</a:t>
            </a:r>
            <a:r>
              <a:rPr b="0" i="1" lang="en-US" sz="1800" spc="-1" strike="noStrike">
                <a:solidFill>
                  <a:srgbClr val="000000"/>
                </a:solidFill>
                <a:latin typeface="Calibri"/>
              </a:rPr>
              <a:t> to 3 beautiful </a:t>
            </a:r>
            <a:r>
              <a:rPr b="1" i="1" lang="en-US" sz="1800" spc="-1" strike="noStrike">
                <a:solidFill>
                  <a:srgbClr val="c00000"/>
                </a:solidFill>
                <a:latin typeface="Calibri"/>
              </a:rPr>
              <a:t>kids</a:t>
            </a:r>
            <a:r>
              <a:rPr b="0" i="1" lang="en-US" sz="1800" spc="-1" strike="noStrike">
                <a:solidFill>
                  <a:srgbClr val="000000"/>
                </a:solidFill>
                <a:latin typeface="Calibri"/>
              </a:rPr>
              <a:t>, love playing </a:t>
            </a:r>
            <a:r>
              <a:rPr b="1" i="1" lang="en-US" sz="1800" spc="-1" strike="noStrike">
                <a:solidFill>
                  <a:srgbClr val="c00000"/>
                </a:solidFill>
                <a:latin typeface="Calibri"/>
              </a:rPr>
              <a:t>tennis</a:t>
            </a:r>
            <a:r>
              <a:rPr b="0" i="1" lang="en-US" sz="1800" spc="-1" strike="noStrike">
                <a:solidFill>
                  <a:srgbClr val="000000"/>
                </a:solidFill>
                <a:latin typeface="Calibri"/>
              </a:rPr>
              <a:t>, </a:t>
            </a:r>
            <a:r>
              <a:rPr b="1" i="1" lang="en-US" sz="1800" spc="-1" strike="noStrike">
                <a:solidFill>
                  <a:srgbClr val="c00000"/>
                </a:solidFill>
                <a:latin typeface="Calibri"/>
              </a:rPr>
              <a:t>cooking</a:t>
            </a:r>
            <a:r>
              <a:rPr b="0" i="1" lang="en-US" sz="1800" spc="-1" strike="noStrike">
                <a:solidFill>
                  <a:srgbClr val="000000"/>
                </a:solidFill>
                <a:latin typeface="Calibri"/>
              </a:rPr>
              <a:t>, </a:t>
            </a:r>
            <a:r>
              <a:rPr b="1" i="1" lang="en-US" sz="1800" spc="-1" strike="noStrike">
                <a:solidFill>
                  <a:srgbClr val="c00000"/>
                </a:solidFill>
                <a:latin typeface="Calibri"/>
              </a:rPr>
              <a:t>reading</a:t>
            </a:r>
            <a:r>
              <a:rPr b="0" i="1" lang="en-US" sz="1800" spc="-1" strike="noStrike">
                <a:solidFill>
                  <a:srgbClr val="000000"/>
                </a:solidFill>
                <a:latin typeface="Calibri"/>
              </a:rPr>
              <a:t> and being with </a:t>
            </a:r>
            <a:r>
              <a:rPr b="1" i="1" lang="en-US" sz="1800" spc="-1" strike="noStrike">
                <a:solidFill>
                  <a:srgbClr val="c00000"/>
                </a:solidFill>
                <a:latin typeface="Calibri"/>
              </a:rPr>
              <a:t>friends</a:t>
            </a:r>
            <a:r>
              <a:rPr b="0" i="1" lang="en-US" sz="1800" spc="-1" strike="noStrike">
                <a:solidFill>
                  <a:srgbClr val="000000"/>
                </a:solidFill>
                <a:latin typeface="Calibri"/>
              </a:rPr>
              <a:t> and family.  i manage a few long-term rental properties as well as consult and manage AirBnB properties for those living in the Seattle area.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idea is to make utmost use of this section to connect people with similar interests.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Airbnb will encourage hosts to connect to other hosts (for eg. by pop-up recommendation) which happen to share their hobbies or have something in common. After getting connected, they can probably chat with each other on their favourite books or football players and exchange experiences and learn more.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Meanwhile, if a user query comes up, they can answer faster.</a:t>
            </a:r>
            <a:endParaRPr b="0" lang="en-US" sz="2000" spc="-1" strike="noStrike">
              <a:solidFill>
                <a:srgbClr val="000000"/>
              </a:solidFill>
              <a:latin typeface="Calibri"/>
            </a:endParaRPr>
          </a:p>
        </p:txBody>
      </p:sp>
      <p:sp>
        <p:nvSpPr>
          <p:cNvPr id="113" name="TextShape 3"/>
          <p:cNvSpPr txBox="1"/>
          <p:nvPr/>
        </p:nvSpPr>
        <p:spPr>
          <a:xfrm>
            <a:off x="4038480" y="6356520"/>
            <a:ext cx="4114440" cy="364680"/>
          </a:xfrm>
          <a:prstGeom prst="rect">
            <a:avLst/>
          </a:prstGeom>
          <a:noFill/>
          <a:ln>
            <a:noFill/>
          </a:ln>
        </p:spPr>
        <p:txBody>
          <a:bodyPr anchor="ctr"/>
          <a:p>
            <a:endParaRPr b="0" lang="en-SG" sz="24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680</TotalTime>
  <Application>LibreOffice/6.0.7.3$Linux_X86_64 LibreOffice_project/00m0$Build-3</Application>
  <Words>1426</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2019-03-01T12:03:24Z</dcterms:created>
  <dc:creator>#VERMA JATIN#</dc:creator>
  <dc:description/>
  <dc:language>en-SG</dc:language>
  <cp:lastModifiedBy/>
  <dcterms:modified xsi:type="dcterms:W3CDTF">2019-03-28T03:10:55Z</dcterms:modified>
  <cp:revision>33</cp:revision>
  <dc:subject/>
  <dc:title>Kindred Souls  A Feature Addition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