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F73B09-9AA7-43EE-83E4-26927795730E}" type="datetimeFigureOut">
              <a:rPr lang="en-SG" smtClean="0"/>
              <a:t>2/3/2019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1705C-F0FE-42D8-8291-7ACDF7722FC1}" type="slidenum">
              <a:rPr lang="en-SG" smtClean="0"/>
              <a:t>‹#›</a:t>
            </a:fld>
            <a:endParaRPr lang="en-SG"/>
          </a:p>
        </p:txBody>
      </p:sp>
    </p:spTree>
    <p:extLst>
      <p:ext uri="{BB962C8B-B14F-4D97-AF65-F5344CB8AC3E}">
        <p14:creationId xmlns:p14="http://schemas.microsoft.com/office/powerpoint/2010/main" val="417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93B40EA4-261F-4610-8BF7-B09B5CF9541B}" type="datetime1">
              <a:rPr lang="en-SG" smtClean="0"/>
              <a:t>2/3/2019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ECF8ADC-2AF5-4D2E-9D51-DD78CB0A61A6}" type="slidenum">
              <a:rPr lang="en-SG" smtClean="0"/>
              <a:t>‹#›</a:t>
            </a:fld>
            <a:endParaRPr lang="en-SG"/>
          </a:p>
        </p:txBody>
      </p:sp>
    </p:spTree>
    <p:extLst>
      <p:ext uri="{BB962C8B-B14F-4D97-AF65-F5344CB8AC3E}">
        <p14:creationId xmlns:p14="http://schemas.microsoft.com/office/powerpoint/2010/main" val="641230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9E8F5BB-60F2-4815-AA4C-D36B9F24FA77}" type="datetime1">
              <a:rPr lang="en-SG" smtClean="0"/>
              <a:t>2/3/2019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ECF8ADC-2AF5-4D2E-9D51-DD78CB0A61A6}" type="slidenum">
              <a:rPr lang="en-SG" smtClean="0"/>
              <a:t>‹#›</a:t>
            </a:fld>
            <a:endParaRPr lang="en-SG"/>
          </a:p>
        </p:txBody>
      </p:sp>
    </p:spTree>
    <p:extLst>
      <p:ext uri="{BB962C8B-B14F-4D97-AF65-F5344CB8AC3E}">
        <p14:creationId xmlns:p14="http://schemas.microsoft.com/office/powerpoint/2010/main" val="395769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4AF796A-CBFA-4A1D-B7D2-D8F5938EF29F}" type="datetime1">
              <a:rPr lang="en-SG" smtClean="0"/>
              <a:t>2/3/2019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ECF8ADC-2AF5-4D2E-9D51-DD78CB0A61A6}" type="slidenum">
              <a:rPr lang="en-SG" smtClean="0"/>
              <a:t>‹#›</a:t>
            </a:fld>
            <a:endParaRPr lang="en-SG"/>
          </a:p>
        </p:txBody>
      </p:sp>
    </p:spTree>
    <p:extLst>
      <p:ext uri="{BB962C8B-B14F-4D97-AF65-F5344CB8AC3E}">
        <p14:creationId xmlns:p14="http://schemas.microsoft.com/office/powerpoint/2010/main" val="299353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ED04ED37-1099-42ED-B12C-FD453684868A}" type="datetime1">
              <a:rPr lang="en-SG" smtClean="0"/>
              <a:t>2/3/2019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ECF8ADC-2AF5-4D2E-9D51-DD78CB0A61A6}" type="slidenum">
              <a:rPr lang="en-SG" smtClean="0"/>
              <a:t>‹#›</a:t>
            </a:fld>
            <a:endParaRPr lang="en-SG"/>
          </a:p>
        </p:txBody>
      </p:sp>
    </p:spTree>
    <p:extLst>
      <p:ext uri="{BB962C8B-B14F-4D97-AF65-F5344CB8AC3E}">
        <p14:creationId xmlns:p14="http://schemas.microsoft.com/office/powerpoint/2010/main" val="213886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385DBC-A03F-4646-8965-893903685BEE}" type="datetime1">
              <a:rPr lang="en-SG" smtClean="0"/>
              <a:t>2/3/2019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ECF8ADC-2AF5-4D2E-9D51-DD78CB0A61A6}" type="slidenum">
              <a:rPr lang="en-SG" smtClean="0"/>
              <a:t>‹#›</a:t>
            </a:fld>
            <a:endParaRPr lang="en-SG"/>
          </a:p>
        </p:txBody>
      </p:sp>
    </p:spTree>
    <p:extLst>
      <p:ext uri="{BB962C8B-B14F-4D97-AF65-F5344CB8AC3E}">
        <p14:creationId xmlns:p14="http://schemas.microsoft.com/office/powerpoint/2010/main" val="2430559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7487C6D3-1647-4168-BC73-90F0A88BC5A1}" type="datetime1">
              <a:rPr lang="en-SG" smtClean="0"/>
              <a:t>2/3/2019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ECF8ADC-2AF5-4D2E-9D51-DD78CB0A61A6}" type="slidenum">
              <a:rPr lang="en-SG" smtClean="0"/>
              <a:t>‹#›</a:t>
            </a:fld>
            <a:endParaRPr lang="en-SG"/>
          </a:p>
        </p:txBody>
      </p:sp>
    </p:spTree>
    <p:extLst>
      <p:ext uri="{BB962C8B-B14F-4D97-AF65-F5344CB8AC3E}">
        <p14:creationId xmlns:p14="http://schemas.microsoft.com/office/powerpoint/2010/main" val="222382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971A1642-EE41-44C4-BB50-6CB4ABABE9C7}" type="datetime1">
              <a:rPr lang="en-SG" smtClean="0"/>
              <a:t>2/3/2019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ECF8ADC-2AF5-4D2E-9D51-DD78CB0A61A6}" type="slidenum">
              <a:rPr lang="en-SG" smtClean="0"/>
              <a:t>‹#›</a:t>
            </a:fld>
            <a:endParaRPr lang="en-SG"/>
          </a:p>
        </p:txBody>
      </p:sp>
    </p:spTree>
    <p:extLst>
      <p:ext uri="{BB962C8B-B14F-4D97-AF65-F5344CB8AC3E}">
        <p14:creationId xmlns:p14="http://schemas.microsoft.com/office/powerpoint/2010/main" val="279950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AD020383-503E-4BB7-8455-0EFB55651F66}" type="datetime1">
              <a:rPr lang="en-SG" smtClean="0"/>
              <a:t>2/3/2019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ECF8ADC-2AF5-4D2E-9D51-DD78CB0A61A6}" type="slidenum">
              <a:rPr lang="en-SG" smtClean="0"/>
              <a:t>‹#›</a:t>
            </a:fld>
            <a:endParaRPr lang="en-SG"/>
          </a:p>
        </p:txBody>
      </p:sp>
    </p:spTree>
    <p:extLst>
      <p:ext uri="{BB962C8B-B14F-4D97-AF65-F5344CB8AC3E}">
        <p14:creationId xmlns:p14="http://schemas.microsoft.com/office/powerpoint/2010/main" val="122764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17012-63C2-4704-95A5-59E77B1B2008}" type="datetime1">
              <a:rPr lang="en-SG" smtClean="0"/>
              <a:t>2/3/2019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EECF8ADC-2AF5-4D2E-9D51-DD78CB0A61A6}" type="slidenum">
              <a:rPr lang="en-SG" smtClean="0"/>
              <a:t>‹#›</a:t>
            </a:fld>
            <a:endParaRPr lang="en-SG"/>
          </a:p>
        </p:txBody>
      </p:sp>
    </p:spTree>
    <p:extLst>
      <p:ext uri="{BB962C8B-B14F-4D97-AF65-F5344CB8AC3E}">
        <p14:creationId xmlns:p14="http://schemas.microsoft.com/office/powerpoint/2010/main" val="438331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45E974-6FF6-40E4-B69D-E6B28C68F6D8}" type="datetime1">
              <a:rPr lang="en-SG" smtClean="0"/>
              <a:t>2/3/2019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ECF8ADC-2AF5-4D2E-9D51-DD78CB0A61A6}" type="slidenum">
              <a:rPr lang="en-SG" smtClean="0"/>
              <a:t>‹#›</a:t>
            </a:fld>
            <a:endParaRPr lang="en-SG"/>
          </a:p>
        </p:txBody>
      </p:sp>
    </p:spTree>
    <p:extLst>
      <p:ext uri="{BB962C8B-B14F-4D97-AF65-F5344CB8AC3E}">
        <p14:creationId xmlns:p14="http://schemas.microsoft.com/office/powerpoint/2010/main" val="305689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2CB719-456C-46E7-9119-200AD0F94571}" type="datetime1">
              <a:rPr lang="en-SG" smtClean="0"/>
              <a:t>2/3/2019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ECF8ADC-2AF5-4D2E-9D51-DD78CB0A61A6}" type="slidenum">
              <a:rPr lang="en-SG" smtClean="0"/>
              <a:t>‹#›</a:t>
            </a:fld>
            <a:endParaRPr lang="en-SG"/>
          </a:p>
        </p:txBody>
      </p:sp>
    </p:spTree>
    <p:extLst>
      <p:ext uri="{BB962C8B-B14F-4D97-AF65-F5344CB8AC3E}">
        <p14:creationId xmlns:p14="http://schemas.microsoft.com/office/powerpoint/2010/main" val="412448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BF99B-0134-483A-8C99-E7FFF9EDB583}" type="datetime1">
              <a:rPr lang="en-SG" smtClean="0"/>
              <a:t>2/3/2019</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CF8ADC-2AF5-4D2E-9D51-DD78CB0A61A6}" type="slidenum">
              <a:rPr lang="en-SG" smtClean="0"/>
              <a:t>‹#›</a:t>
            </a:fld>
            <a:endParaRPr lang="en-SG"/>
          </a:p>
        </p:txBody>
      </p:sp>
    </p:spTree>
    <p:extLst>
      <p:ext uri="{BB962C8B-B14F-4D97-AF65-F5344CB8AC3E}">
        <p14:creationId xmlns:p14="http://schemas.microsoft.com/office/powerpoint/2010/main" val="2647487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JATIN001@e.ntu.edu.sg"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st.github.com/sebleier/55428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cikit-learn.org/stable/modules/generated/sklearn.feature_extraction.text.CountVectorizer.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cikit-learn.org/stable/modules/generated/sklearn.feature_extraction.text.TfidfVectorizer.html" TargetMode="External"/><Relationship Id="rId2" Type="http://schemas.openxmlformats.org/officeDocument/2006/relationships/hyperlink" Target="https://en.wikipedia.org/wiki/Tf%E2%80%93idf" TargetMode="External"/><Relationship Id="rId1" Type="http://schemas.openxmlformats.org/officeDocument/2006/relationships/slideLayout" Target="../slideLayouts/slideLayout2.xml"/><Relationship Id="rId5" Type="http://schemas.openxmlformats.org/officeDocument/2006/relationships/hyperlink" Target="https://en.wikipedia.org/wiki/Elbow_method_(clustering)" TargetMode="External"/><Relationship Id="rId4" Type="http://schemas.openxmlformats.org/officeDocument/2006/relationships/hyperlink" Target="https://scikit-learn.org/stable/modules/generated/sklearn.metrics.silhouette_score.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mtoolbox.net/stories/airbnb/"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yogi045/how-to-become-top-earner-in-airbnb" TargetMode="External"/><Relationship Id="rId2" Type="http://schemas.openxmlformats.org/officeDocument/2006/relationships/hyperlink" Target="https://www.kaggle.com/ibjohnsson/predicting-listing-pric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SG" dirty="0" err="1" smtClean="0">
                <a:latin typeface="Cambria" panose="02040503050406030204" pitchFamily="18" charset="0"/>
              </a:rPr>
              <a:t>Jatin</a:t>
            </a:r>
            <a:r>
              <a:rPr lang="en-SG" dirty="0" smtClean="0">
                <a:latin typeface="Cambria" panose="02040503050406030204" pitchFamily="18" charset="0"/>
              </a:rPr>
              <a:t> </a:t>
            </a:r>
            <a:r>
              <a:rPr lang="en-SG" dirty="0" err="1" smtClean="0">
                <a:latin typeface="Cambria" panose="02040503050406030204" pitchFamily="18" charset="0"/>
              </a:rPr>
              <a:t>Verma</a:t>
            </a:r>
            <a:endParaRPr lang="en-SG" dirty="0" smtClean="0">
              <a:latin typeface="Cambria" panose="02040503050406030204" pitchFamily="18" charset="0"/>
            </a:endParaRPr>
          </a:p>
          <a:p>
            <a:r>
              <a:rPr lang="en-SG" dirty="0" err="1" smtClean="0">
                <a:latin typeface="Cambria" panose="02040503050406030204" pitchFamily="18" charset="0"/>
              </a:rPr>
              <a:t>M.Eng</a:t>
            </a:r>
            <a:r>
              <a:rPr lang="en-SG" dirty="0" smtClean="0">
                <a:latin typeface="Cambria" panose="02040503050406030204" pitchFamily="18" charset="0"/>
              </a:rPr>
              <a:t>, NTU</a:t>
            </a:r>
          </a:p>
          <a:p>
            <a:r>
              <a:rPr lang="en-SG" dirty="0" smtClean="0">
                <a:latin typeface="Cambria" panose="02040503050406030204" pitchFamily="18" charset="0"/>
                <a:hlinkClick r:id="rId2"/>
              </a:rPr>
              <a:t>JATIN001@e.ntu.edu.sg</a:t>
            </a:r>
            <a:endParaRPr lang="en-SG" dirty="0" smtClean="0">
              <a:latin typeface="Cambria" panose="02040503050406030204" pitchFamily="18" charset="0"/>
            </a:endParaRP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33363" b="36241"/>
          <a:stretch/>
        </p:blipFill>
        <p:spPr>
          <a:xfrm>
            <a:off x="77301" y="6063770"/>
            <a:ext cx="2191114" cy="666009"/>
          </a:xfrm>
          <a:prstGeom prst="rect">
            <a:avLst/>
          </a:prstGeom>
        </p:spPr>
      </p:pic>
      <p:sp>
        <p:nvSpPr>
          <p:cNvPr id="2" name="Title 1"/>
          <p:cNvSpPr>
            <a:spLocks noGrp="1"/>
          </p:cNvSpPr>
          <p:nvPr>
            <p:ph type="ctrTitle"/>
          </p:nvPr>
        </p:nvSpPr>
        <p:spPr/>
        <p:txBody>
          <a:bodyPr/>
          <a:lstStyle/>
          <a:p>
            <a:r>
              <a:rPr lang="en-SG" dirty="0" smtClean="0">
                <a:latin typeface="Berlin Sans FB" panose="020E0602020502020306" pitchFamily="34" charset="0"/>
              </a:rPr>
              <a:t>Kindred Souls</a:t>
            </a:r>
            <a:br>
              <a:rPr lang="en-SG" dirty="0" smtClean="0">
                <a:latin typeface="Berlin Sans FB" panose="020E0602020502020306" pitchFamily="34" charset="0"/>
              </a:rPr>
            </a:br>
            <a:r>
              <a:rPr lang="en-SG" dirty="0" smtClean="0">
                <a:latin typeface="Berlin Sans FB" panose="020E0602020502020306" pitchFamily="34" charset="0"/>
              </a:rPr>
              <a:t> </a:t>
            </a:r>
            <a:r>
              <a:rPr lang="en-SG" sz="3600" dirty="0" smtClean="0">
                <a:latin typeface="Berlin Sans FB" panose="020E0602020502020306" pitchFamily="34" charset="0"/>
              </a:rPr>
              <a:t>A Feature Addition to Airbnb</a:t>
            </a:r>
            <a:endParaRPr lang="en-SG" dirty="0">
              <a:latin typeface="Berlin Sans FB" panose="020E0602020502020306"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20400" y="5495925"/>
            <a:ext cx="1233854" cy="1233854"/>
          </a:xfrm>
          <a:prstGeom prst="rect">
            <a:avLst/>
          </a:prstGeom>
        </p:spPr>
      </p:pic>
      <p:sp>
        <p:nvSpPr>
          <p:cNvPr id="6" name="Footer Placeholder 5"/>
          <p:cNvSpPr>
            <a:spLocks noGrp="1"/>
          </p:cNvSpPr>
          <p:nvPr>
            <p:ph type="ftr" sz="quarter" idx="11"/>
          </p:nvPr>
        </p:nvSpPr>
        <p:spPr/>
        <p:txBody>
          <a:bodyPr/>
          <a:lstStyle/>
          <a:p>
            <a:endParaRPr lang="en-SG"/>
          </a:p>
        </p:txBody>
      </p:sp>
    </p:spTree>
    <p:extLst>
      <p:ext uri="{BB962C8B-B14F-4D97-AF65-F5344CB8AC3E}">
        <p14:creationId xmlns:p14="http://schemas.microsoft.com/office/powerpoint/2010/main" val="3700825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Berlin Sans FB" panose="020E0602020502020306" pitchFamily="34" charset="0"/>
              </a:rPr>
              <a:t>Data Stats…</a:t>
            </a:r>
            <a:endParaRPr lang="en-SG" dirty="0">
              <a:latin typeface="Berlin Sans FB" panose="020E0602020502020306" pitchFamily="34" charset="0"/>
            </a:endParaRPr>
          </a:p>
        </p:txBody>
      </p:sp>
      <p:sp>
        <p:nvSpPr>
          <p:cNvPr id="3" name="Content Placeholder 2"/>
          <p:cNvSpPr>
            <a:spLocks noGrp="1"/>
          </p:cNvSpPr>
          <p:nvPr>
            <p:ph idx="1"/>
          </p:nvPr>
        </p:nvSpPr>
        <p:spPr/>
        <p:txBody>
          <a:bodyPr>
            <a:normAutofit/>
          </a:bodyPr>
          <a:lstStyle/>
          <a:p>
            <a:r>
              <a:rPr lang="en-SG" sz="2000" dirty="0" smtClean="0"/>
              <a:t>There are 2751 unique hosts. Out of which 2016 hosts have provided their ‘</a:t>
            </a:r>
            <a:r>
              <a:rPr lang="en-SG" sz="2000" dirty="0" err="1" smtClean="0"/>
              <a:t>host_about</a:t>
            </a:r>
            <a:r>
              <a:rPr lang="en-SG" sz="2000" dirty="0" smtClean="0"/>
              <a:t>’ description.</a:t>
            </a:r>
          </a:p>
          <a:p>
            <a:endParaRPr lang="en-SG" sz="2000" dirty="0" smtClean="0"/>
          </a:p>
          <a:p>
            <a:r>
              <a:rPr lang="en-SG" sz="2000" dirty="0" smtClean="0"/>
              <a:t>Word count of a description:</a:t>
            </a:r>
          </a:p>
          <a:p>
            <a:pPr lvl="1"/>
            <a:r>
              <a:rPr lang="en-SG" sz="1800" dirty="0" smtClean="0"/>
              <a:t>Average = 75.885</a:t>
            </a:r>
          </a:p>
          <a:p>
            <a:pPr lvl="1"/>
            <a:r>
              <a:rPr lang="en-SG" sz="1800" dirty="0" smtClean="0"/>
              <a:t>Minimum = 1</a:t>
            </a:r>
          </a:p>
          <a:p>
            <a:pPr lvl="1"/>
            <a:r>
              <a:rPr lang="en-SG" sz="1800" dirty="0" smtClean="0"/>
              <a:t>Maximum = 756</a:t>
            </a:r>
          </a:p>
          <a:p>
            <a:pPr lvl="1"/>
            <a:endParaRPr lang="en-SG" sz="1800" dirty="0" smtClean="0"/>
          </a:p>
          <a:p>
            <a:r>
              <a:rPr lang="en-SG" sz="2000" dirty="0" smtClean="0"/>
              <a:t>In the corpus of ‘</a:t>
            </a:r>
            <a:r>
              <a:rPr lang="en-SG" sz="2000" dirty="0" err="1" smtClean="0"/>
              <a:t>host_about</a:t>
            </a:r>
            <a:r>
              <a:rPr lang="en-SG" sz="2000" dirty="0" smtClean="0"/>
              <a:t>’, the most frequent words are {‘and’, ’I’, ’to’, ‘the’, ‘a’, ‘in’, ‘Seattle’, ‘my’, ‘love’…}</a:t>
            </a:r>
          </a:p>
        </p:txBody>
      </p:sp>
      <p:sp>
        <p:nvSpPr>
          <p:cNvPr id="4" name="Footer Placeholder 3"/>
          <p:cNvSpPr>
            <a:spLocks noGrp="1"/>
          </p:cNvSpPr>
          <p:nvPr>
            <p:ph type="ftr" sz="quarter" idx="11"/>
          </p:nvPr>
        </p:nvSpPr>
        <p:spPr/>
        <p:txBody>
          <a:bodyPr/>
          <a:lstStyle/>
          <a:p>
            <a:endParaRPr lang="en-SG"/>
          </a:p>
        </p:txBody>
      </p:sp>
    </p:spTree>
    <p:extLst>
      <p:ext uri="{BB962C8B-B14F-4D97-AF65-F5344CB8AC3E}">
        <p14:creationId xmlns:p14="http://schemas.microsoft.com/office/powerpoint/2010/main" val="237050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Berlin Sans FB" panose="020E0602020502020306" pitchFamily="34" charset="0"/>
              </a:rPr>
              <a:t>NLP Process</a:t>
            </a:r>
            <a:endParaRPr lang="en-SG" dirty="0">
              <a:latin typeface="Berlin Sans FB" panose="020E0602020502020306"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4728" y="1623402"/>
            <a:ext cx="7902543" cy="4351338"/>
          </a:xfrm>
        </p:spPr>
      </p:pic>
      <p:sp>
        <p:nvSpPr>
          <p:cNvPr id="4" name="Footer Placeholder 3"/>
          <p:cNvSpPr>
            <a:spLocks noGrp="1"/>
          </p:cNvSpPr>
          <p:nvPr>
            <p:ph type="ftr" sz="quarter" idx="11"/>
          </p:nvPr>
        </p:nvSpPr>
        <p:spPr>
          <a:xfrm>
            <a:off x="838199" y="6356350"/>
            <a:ext cx="8173915" cy="365125"/>
          </a:xfrm>
        </p:spPr>
        <p:txBody>
          <a:bodyPr/>
          <a:lstStyle/>
          <a:p>
            <a:pPr algn="l"/>
            <a:r>
              <a:rPr lang="en-SG" dirty="0" smtClean="0"/>
              <a:t>Image: https://medium.com/analytics-vidhya/automated-keyword-extraction-from-articles-using-nlp-bfd864f41b34</a:t>
            </a:r>
            <a:endParaRPr lang="en-SG" dirty="0"/>
          </a:p>
        </p:txBody>
      </p:sp>
    </p:spTree>
    <p:extLst>
      <p:ext uri="{BB962C8B-B14F-4D97-AF65-F5344CB8AC3E}">
        <p14:creationId xmlns:p14="http://schemas.microsoft.com/office/powerpoint/2010/main" val="2253409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Berlin Sans FB" panose="020E0602020502020306" pitchFamily="34" charset="0"/>
              </a:rPr>
              <a:t>Data Cleaning</a:t>
            </a:r>
            <a:endParaRPr lang="en-SG" dirty="0">
              <a:latin typeface="Berlin Sans FB" panose="020E0602020502020306" pitchFamily="34" charset="0"/>
            </a:endParaRPr>
          </a:p>
        </p:txBody>
      </p:sp>
      <p:sp>
        <p:nvSpPr>
          <p:cNvPr id="3" name="Content Placeholder 2"/>
          <p:cNvSpPr>
            <a:spLocks noGrp="1"/>
          </p:cNvSpPr>
          <p:nvPr>
            <p:ph idx="1"/>
          </p:nvPr>
        </p:nvSpPr>
        <p:spPr>
          <a:xfrm>
            <a:off x="838200" y="2787161"/>
            <a:ext cx="10389577" cy="3389801"/>
          </a:xfrm>
        </p:spPr>
        <p:txBody>
          <a:bodyPr>
            <a:normAutofit/>
          </a:bodyPr>
          <a:lstStyle/>
          <a:p>
            <a:pPr algn="just"/>
            <a:r>
              <a:rPr lang="en-SG" sz="2000" dirty="0" smtClean="0"/>
              <a:t>Extraction of words from the corpus using </a:t>
            </a:r>
            <a:r>
              <a:rPr lang="en-SG" sz="2000" dirty="0" err="1" smtClean="0"/>
              <a:t>nltk</a:t>
            </a:r>
            <a:r>
              <a:rPr lang="en-SG" sz="2000" dirty="0" smtClean="0"/>
              <a:t> library. This, in turn, removes noise comprising of punctuation, special characters, etc.</a:t>
            </a:r>
          </a:p>
          <a:p>
            <a:pPr algn="just"/>
            <a:r>
              <a:rPr lang="en-SG" sz="2000" dirty="0" smtClean="0"/>
              <a:t>Changing every word </a:t>
            </a:r>
            <a:r>
              <a:rPr lang="en-SG" sz="2000" dirty="0"/>
              <a:t>t</a:t>
            </a:r>
            <a:r>
              <a:rPr lang="en-SG" sz="2000" dirty="0" smtClean="0"/>
              <a:t>o lowercase.</a:t>
            </a:r>
          </a:p>
          <a:p>
            <a:pPr algn="just"/>
            <a:r>
              <a:rPr lang="en-SG" sz="2000" dirty="0" smtClean="0"/>
              <a:t>Removal of stop words using </a:t>
            </a:r>
            <a:r>
              <a:rPr lang="en-SG" sz="2000" dirty="0" err="1" smtClean="0"/>
              <a:t>nltk</a:t>
            </a:r>
            <a:r>
              <a:rPr lang="en-SG" sz="2000" dirty="0" smtClean="0"/>
              <a:t> English stop words. [1]</a:t>
            </a:r>
          </a:p>
          <a:p>
            <a:pPr algn="just"/>
            <a:r>
              <a:rPr lang="en-SG" sz="2000" dirty="0" smtClean="0"/>
              <a:t>Using </a:t>
            </a:r>
            <a:r>
              <a:rPr lang="en-SG" sz="2000" dirty="0" err="1" smtClean="0"/>
              <a:t>WordNetLemmatizer</a:t>
            </a:r>
            <a:r>
              <a:rPr lang="en-SG" sz="2000" dirty="0" smtClean="0"/>
              <a:t> to lemmatize each word. [2]</a:t>
            </a:r>
          </a:p>
          <a:p>
            <a:pPr algn="just"/>
            <a:r>
              <a:rPr lang="en-SG" sz="2000" dirty="0" smtClean="0"/>
              <a:t>Now, word-frequencies can be checked to find out the most frequent words. These can be used to make a list of context-based stop words, like ‘</a:t>
            </a:r>
            <a:r>
              <a:rPr lang="en-SG" sz="2000" dirty="0" err="1" smtClean="0"/>
              <a:t>seattle</a:t>
            </a:r>
            <a:r>
              <a:rPr lang="en-SG" sz="2000" dirty="0" smtClean="0"/>
              <a:t>’, ‘</a:t>
            </a:r>
            <a:r>
              <a:rPr lang="en-SG" sz="2000" dirty="0" err="1" smtClean="0"/>
              <a:t>airbnb</a:t>
            </a:r>
            <a:r>
              <a:rPr lang="en-SG" sz="2000" dirty="0" smtClean="0"/>
              <a:t>’, etc. which can be appended in the list of stop words for further removal from the corpus.</a:t>
            </a:r>
          </a:p>
        </p:txBody>
      </p:sp>
      <p:sp>
        <p:nvSpPr>
          <p:cNvPr id="4" name="Footer Placeholder 3"/>
          <p:cNvSpPr>
            <a:spLocks noGrp="1"/>
          </p:cNvSpPr>
          <p:nvPr>
            <p:ph type="ftr" sz="quarter" idx="11"/>
          </p:nvPr>
        </p:nvSpPr>
        <p:spPr>
          <a:xfrm>
            <a:off x="838200" y="6311900"/>
            <a:ext cx="4114800" cy="365125"/>
          </a:xfrm>
        </p:spPr>
        <p:txBody>
          <a:bodyPr/>
          <a:lstStyle/>
          <a:p>
            <a:pPr algn="l"/>
            <a:r>
              <a:rPr lang="en-SG" dirty="0" smtClean="0"/>
              <a:t>[1] </a:t>
            </a:r>
            <a:r>
              <a:rPr lang="en-SG" dirty="0" smtClean="0">
                <a:hlinkClick r:id="rId2"/>
              </a:rPr>
              <a:t>https://gist.github.com/sebleier/554280</a:t>
            </a:r>
            <a:endParaRPr lang="en-SG" dirty="0" smtClean="0"/>
          </a:p>
          <a:p>
            <a:pPr algn="l"/>
            <a:r>
              <a:rPr lang="en-SG" dirty="0" smtClean="0"/>
              <a:t>[2] https://www.nltk.org/_modules/nltk/stem/wordnet.html</a:t>
            </a:r>
            <a:endParaRPr lang="en-SG"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0586" t="18751" r="7082" b="18750"/>
          <a:stretch/>
        </p:blipFill>
        <p:spPr>
          <a:xfrm>
            <a:off x="7317628" y="365125"/>
            <a:ext cx="4036172" cy="2297966"/>
          </a:xfrm>
          <a:prstGeom prst="rect">
            <a:avLst/>
          </a:prstGeom>
        </p:spPr>
      </p:pic>
    </p:spTree>
    <p:extLst>
      <p:ext uri="{BB962C8B-B14F-4D97-AF65-F5344CB8AC3E}">
        <p14:creationId xmlns:p14="http://schemas.microsoft.com/office/powerpoint/2010/main" val="624310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349" y="2591540"/>
            <a:ext cx="6859301" cy="3585423"/>
          </a:xfrm>
          <a:prstGeom prst="rect">
            <a:avLst/>
          </a:prstGeom>
        </p:spPr>
      </p:pic>
      <p:sp>
        <p:nvSpPr>
          <p:cNvPr id="2" name="Title 1"/>
          <p:cNvSpPr>
            <a:spLocks noGrp="1"/>
          </p:cNvSpPr>
          <p:nvPr>
            <p:ph type="title"/>
          </p:nvPr>
        </p:nvSpPr>
        <p:spPr/>
        <p:txBody>
          <a:bodyPr/>
          <a:lstStyle/>
          <a:p>
            <a:r>
              <a:rPr lang="en-SG" dirty="0" smtClean="0">
                <a:latin typeface="Berlin Sans FB" panose="020E0602020502020306" pitchFamily="34" charset="0"/>
              </a:rPr>
              <a:t>Tokenization</a:t>
            </a:r>
            <a:endParaRPr lang="en-SG" dirty="0">
              <a:latin typeface="Berlin Sans FB" panose="020E0602020502020306" pitchFamily="34" charset="0"/>
            </a:endParaRPr>
          </a:p>
        </p:txBody>
      </p:sp>
      <p:sp>
        <p:nvSpPr>
          <p:cNvPr id="3" name="Content Placeholder 2"/>
          <p:cNvSpPr>
            <a:spLocks noGrp="1"/>
          </p:cNvSpPr>
          <p:nvPr>
            <p:ph idx="1"/>
          </p:nvPr>
        </p:nvSpPr>
        <p:spPr>
          <a:xfrm>
            <a:off x="838200" y="1468315"/>
            <a:ext cx="10515600" cy="4708648"/>
          </a:xfrm>
        </p:spPr>
        <p:txBody>
          <a:bodyPr>
            <a:normAutofit/>
          </a:bodyPr>
          <a:lstStyle/>
          <a:p>
            <a:pPr algn="just"/>
            <a:r>
              <a:rPr lang="en-SG" sz="2000" dirty="0" err="1" smtClean="0"/>
              <a:t>Uni</a:t>
            </a:r>
            <a:r>
              <a:rPr lang="en-SG" sz="2000" dirty="0" smtClean="0"/>
              <a:t>-grams, bi-grams and tri-grams are obtained from the corpus to form a total of 10,000 tokens using </a:t>
            </a:r>
            <a:r>
              <a:rPr lang="en-SG" sz="2000" dirty="0" err="1" smtClean="0"/>
              <a:t>CountVectorizer</a:t>
            </a:r>
            <a:r>
              <a:rPr lang="en-SG" sz="2000" dirty="0" smtClean="0"/>
              <a:t>() [3]</a:t>
            </a:r>
          </a:p>
          <a:p>
            <a:pPr algn="just"/>
            <a:r>
              <a:rPr lang="en-SG" sz="2000" dirty="0" smtClean="0"/>
              <a:t>For each of the above formed token, token frequency is calculated within each ‘</a:t>
            </a:r>
            <a:r>
              <a:rPr lang="en-SG" sz="2000" dirty="0" err="1" smtClean="0"/>
              <a:t>host_about</a:t>
            </a:r>
            <a:r>
              <a:rPr lang="en-SG" sz="2000" dirty="0" smtClean="0"/>
              <a:t>’ description to form the Bag-of-Words which is a sparse matrix. [4]</a:t>
            </a:r>
          </a:p>
          <a:p>
            <a:pPr algn="just"/>
            <a:endParaRPr lang="en-SG" sz="2000" dirty="0"/>
          </a:p>
        </p:txBody>
      </p:sp>
      <p:sp>
        <p:nvSpPr>
          <p:cNvPr id="4" name="Footer Placeholder 3"/>
          <p:cNvSpPr>
            <a:spLocks noGrp="1"/>
          </p:cNvSpPr>
          <p:nvPr>
            <p:ph type="ftr" sz="quarter" idx="11"/>
          </p:nvPr>
        </p:nvSpPr>
        <p:spPr>
          <a:xfrm>
            <a:off x="838200" y="6311900"/>
            <a:ext cx="10515600" cy="365125"/>
          </a:xfrm>
        </p:spPr>
        <p:txBody>
          <a:bodyPr/>
          <a:lstStyle/>
          <a:p>
            <a:pPr algn="l"/>
            <a:r>
              <a:rPr lang="en-SG" dirty="0" smtClean="0"/>
              <a:t>[3] </a:t>
            </a:r>
            <a:r>
              <a:rPr lang="en-SG" dirty="0" smtClean="0">
                <a:hlinkClick r:id="rId3"/>
              </a:rPr>
              <a:t>https://scikit-learn.org/stable/modules/generated/sklearn.feature_extraction.text.CountVectorizer.html</a:t>
            </a:r>
            <a:endParaRPr lang="en-SG" dirty="0" smtClean="0"/>
          </a:p>
          <a:p>
            <a:pPr algn="l"/>
            <a:r>
              <a:rPr lang="en-SG" dirty="0" smtClean="0"/>
              <a:t>[4] https://en.wikipedia.org/wiki/Bag-of-words_model</a:t>
            </a:r>
            <a:endParaRPr lang="en-SG" dirty="0"/>
          </a:p>
        </p:txBody>
      </p:sp>
    </p:spTree>
    <p:extLst>
      <p:ext uri="{BB962C8B-B14F-4D97-AF65-F5344CB8AC3E}">
        <p14:creationId xmlns:p14="http://schemas.microsoft.com/office/powerpoint/2010/main" val="3446641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Berlin Sans FB" panose="020E0602020502020306" pitchFamily="34" charset="0"/>
              </a:rPr>
              <a:t>TF-IDF</a:t>
            </a:r>
            <a:endParaRPr lang="en-SG" dirty="0">
              <a:latin typeface="Berlin Sans FB" panose="020E0602020502020306" pitchFamily="34" charset="0"/>
            </a:endParaRPr>
          </a:p>
        </p:txBody>
      </p:sp>
      <p:sp>
        <p:nvSpPr>
          <p:cNvPr id="3" name="Content Placeholder 2"/>
          <p:cNvSpPr>
            <a:spLocks noGrp="1"/>
          </p:cNvSpPr>
          <p:nvPr>
            <p:ph idx="1"/>
          </p:nvPr>
        </p:nvSpPr>
        <p:spPr>
          <a:xfrm>
            <a:off x="838200" y="1825625"/>
            <a:ext cx="10515600" cy="1533037"/>
          </a:xfrm>
        </p:spPr>
        <p:txBody>
          <a:bodyPr/>
          <a:lstStyle/>
          <a:p>
            <a:r>
              <a:rPr lang="en-SG" dirty="0" smtClean="0"/>
              <a:t>TF-IDF is calculated from Bag-of-Words matrix. [5,6]</a:t>
            </a:r>
          </a:p>
          <a:p>
            <a:r>
              <a:rPr lang="en-SG" dirty="0" smtClean="0"/>
              <a:t>This will serve as the numerical feature matrix of size 2016x10,000 for an unsupervised clustering algorithm.</a:t>
            </a:r>
            <a:endParaRPr lang="en-SG" dirty="0"/>
          </a:p>
        </p:txBody>
      </p:sp>
      <p:sp>
        <p:nvSpPr>
          <p:cNvPr id="4" name="Footer Placeholder 3"/>
          <p:cNvSpPr>
            <a:spLocks noGrp="1"/>
          </p:cNvSpPr>
          <p:nvPr>
            <p:ph type="ftr" sz="quarter" idx="11"/>
          </p:nvPr>
        </p:nvSpPr>
        <p:spPr>
          <a:xfrm>
            <a:off x="838200" y="5785338"/>
            <a:ext cx="10515600" cy="936137"/>
          </a:xfrm>
        </p:spPr>
        <p:txBody>
          <a:bodyPr/>
          <a:lstStyle/>
          <a:p>
            <a:pPr algn="l"/>
            <a:r>
              <a:rPr lang="en-SG" dirty="0" smtClean="0"/>
              <a:t>[5] </a:t>
            </a:r>
            <a:r>
              <a:rPr lang="en-SG" dirty="0" smtClean="0">
                <a:hlinkClick r:id="rId2"/>
              </a:rPr>
              <a:t>https://en.wikipedia.org/wiki/Tf%E2%80%93idf</a:t>
            </a:r>
            <a:endParaRPr lang="en-SG" dirty="0" smtClean="0"/>
          </a:p>
          <a:p>
            <a:pPr algn="l"/>
            <a:r>
              <a:rPr lang="en-SG" dirty="0" smtClean="0"/>
              <a:t>[6] </a:t>
            </a:r>
            <a:r>
              <a:rPr lang="en-SG" dirty="0" smtClean="0">
                <a:hlinkClick r:id="rId3"/>
              </a:rPr>
              <a:t>https://scikit-learn.org/stable/modules/generated/sklearn.feature_extraction.text.TfidfVectorizer.html</a:t>
            </a:r>
            <a:endParaRPr lang="en-SG" dirty="0" smtClean="0"/>
          </a:p>
          <a:p>
            <a:pPr algn="l"/>
            <a:r>
              <a:rPr lang="en-SG" dirty="0" smtClean="0"/>
              <a:t>[7] </a:t>
            </a:r>
            <a:r>
              <a:rPr lang="en-SG" dirty="0" smtClean="0">
                <a:hlinkClick r:id="rId4"/>
              </a:rPr>
              <a:t>https://scikit-learn.org/stable/modules/generated/sklearn.metrics.silhouette_score.html</a:t>
            </a:r>
            <a:endParaRPr lang="en-SG" dirty="0" smtClean="0"/>
          </a:p>
          <a:p>
            <a:pPr algn="l"/>
            <a:r>
              <a:rPr lang="en-SG" dirty="0" smtClean="0"/>
              <a:t>[8] </a:t>
            </a:r>
            <a:r>
              <a:rPr lang="en-SG" dirty="0" smtClean="0">
                <a:hlinkClick r:id="rId5"/>
              </a:rPr>
              <a:t>https://en.wikipedia.org/wiki/Elbow_method_(clustering)</a:t>
            </a:r>
            <a:endParaRPr lang="en-SG" dirty="0" smtClean="0"/>
          </a:p>
        </p:txBody>
      </p:sp>
      <p:sp>
        <p:nvSpPr>
          <p:cNvPr id="5" name="Title 1"/>
          <p:cNvSpPr txBox="1">
            <a:spLocks/>
          </p:cNvSpPr>
          <p:nvPr/>
        </p:nvSpPr>
        <p:spPr>
          <a:xfrm>
            <a:off x="841134" y="2921887"/>
            <a:ext cx="10515600" cy="14581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dirty="0" smtClean="0">
                <a:latin typeface="Berlin Sans FB" panose="020E0602020502020306" pitchFamily="34" charset="0"/>
              </a:rPr>
              <a:t>k-Means Clustering</a:t>
            </a:r>
            <a:endParaRPr lang="en-SG" dirty="0">
              <a:latin typeface="Berlin Sans FB" panose="020E0602020502020306" pitchFamily="34" charset="0"/>
            </a:endParaRPr>
          </a:p>
        </p:txBody>
      </p:sp>
      <p:sp>
        <p:nvSpPr>
          <p:cNvPr id="6" name="Content Placeholder 2"/>
          <p:cNvSpPr txBox="1">
            <a:spLocks/>
          </p:cNvSpPr>
          <p:nvPr/>
        </p:nvSpPr>
        <p:spPr>
          <a:xfrm>
            <a:off x="838200" y="4176103"/>
            <a:ext cx="10515600" cy="153303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smtClean="0"/>
              <a:t>From the </a:t>
            </a:r>
            <a:r>
              <a:rPr lang="en-SG" dirty="0" err="1" smtClean="0"/>
              <a:t>scikit</a:t>
            </a:r>
            <a:r>
              <a:rPr lang="en-SG" dirty="0" smtClean="0"/>
              <a:t>-learn library, k-Means is implemented.</a:t>
            </a:r>
          </a:p>
          <a:p>
            <a:r>
              <a:rPr lang="en-SG" dirty="0" smtClean="0"/>
              <a:t>The quality of the resulting clusters is evaluated by Silhouette metric. [7]</a:t>
            </a:r>
          </a:p>
          <a:p>
            <a:r>
              <a:rPr lang="en-SG" dirty="0" smtClean="0"/>
              <a:t>The optimal number of clusters is determined by the ‘Elbow’ method. [8]</a:t>
            </a:r>
            <a:endParaRPr lang="en-SG" dirty="0"/>
          </a:p>
        </p:txBody>
      </p:sp>
    </p:spTree>
    <p:extLst>
      <p:ext uri="{BB962C8B-B14F-4D97-AF65-F5344CB8AC3E}">
        <p14:creationId xmlns:p14="http://schemas.microsoft.com/office/powerpoint/2010/main" val="3107082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Berlin Sans FB" panose="020E0602020502020306" pitchFamily="34" charset="0"/>
              </a:rPr>
              <a:t>Elbow Method</a:t>
            </a:r>
            <a:endParaRPr lang="en-SG" dirty="0">
              <a:latin typeface="Berlin Sans FB" panose="020E0602020502020306"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4364" y="1790769"/>
            <a:ext cx="7559436" cy="3951391"/>
          </a:xfrm>
        </p:spPr>
      </p:pic>
      <p:sp>
        <p:nvSpPr>
          <p:cNvPr id="4" name="Footer Placeholder 3"/>
          <p:cNvSpPr>
            <a:spLocks noGrp="1"/>
          </p:cNvSpPr>
          <p:nvPr>
            <p:ph type="ftr" sz="quarter" idx="11"/>
          </p:nvPr>
        </p:nvSpPr>
        <p:spPr/>
        <p:txBody>
          <a:bodyPr/>
          <a:lstStyle/>
          <a:p>
            <a:endParaRPr lang="en-SG"/>
          </a:p>
        </p:txBody>
      </p:sp>
      <p:grpSp>
        <p:nvGrpSpPr>
          <p:cNvPr id="12" name="Group 11"/>
          <p:cNvGrpSpPr/>
          <p:nvPr/>
        </p:nvGrpSpPr>
        <p:grpSpPr>
          <a:xfrm>
            <a:off x="5077870" y="2788730"/>
            <a:ext cx="3213275" cy="2953430"/>
            <a:chOff x="3169940" y="2936632"/>
            <a:chExt cx="3773038" cy="3252367"/>
          </a:xfrm>
        </p:grpSpPr>
        <p:sp>
          <p:nvSpPr>
            <p:cNvPr id="6" name="TextBox 5"/>
            <p:cNvSpPr txBox="1"/>
            <p:nvPr/>
          </p:nvSpPr>
          <p:spPr>
            <a:xfrm>
              <a:off x="3169940" y="2936632"/>
              <a:ext cx="1396857" cy="307777"/>
            </a:xfrm>
            <a:prstGeom prst="rect">
              <a:avLst/>
            </a:prstGeom>
            <a:noFill/>
          </p:spPr>
          <p:txBody>
            <a:bodyPr wrap="none" rtlCol="0">
              <a:spAutoFit/>
            </a:bodyPr>
            <a:lstStyle/>
            <a:p>
              <a:r>
                <a:rPr lang="en-SG" sz="1400" dirty="0" err="1" smtClean="0"/>
                <a:t>silhouette_score</a:t>
              </a:r>
              <a:endParaRPr lang="en-SG" sz="1400" dirty="0"/>
            </a:p>
          </p:txBody>
        </p:sp>
        <p:sp>
          <p:nvSpPr>
            <p:cNvPr id="7" name="TextBox 6"/>
            <p:cNvSpPr txBox="1"/>
            <p:nvPr/>
          </p:nvSpPr>
          <p:spPr>
            <a:xfrm>
              <a:off x="4269544" y="3770461"/>
              <a:ext cx="1562672" cy="461665"/>
            </a:xfrm>
            <a:prstGeom prst="rect">
              <a:avLst/>
            </a:prstGeom>
            <a:noFill/>
          </p:spPr>
          <p:txBody>
            <a:bodyPr wrap="none" rtlCol="0">
              <a:spAutoFit/>
            </a:bodyPr>
            <a:lstStyle/>
            <a:p>
              <a:pPr algn="ctr"/>
              <a:r>
                <a:rPr lang="en-SG" sz="1200" dirty="0" smtClean="0"/>
                <a:t>Double differentiation</a:t>
              </a:r>
            </a:p>
            <a:p>
              <a:pPr algn="ctr"/>
              <a:r>
                <a:rPr lang="en-SG" sz="1200" dirty="0" smtClean="0"/>
                <a:t>of silhouette score</a:t>
              </a:r>
              <a:endParaRPr lang="en-SG" sz="1200" dirty="0"/>
            </a:p>
          </p:txBody>
        </p:sp>
        <p:sp>
          <p:nvSpPr>
            <p:cNvPr id="8" name="Oval 7"/>
            <p:cNvSpPr/>
            <p:nvPr/>
          </p:nvSpPr>
          <p:spPr>
            <a:xfrm>
              <a:off x="5442438" y="5380892"/>
              <a:ext cx="328232" cy="281354"/>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p:cNvSpPr/>
            <p:nvPr/>
          </p:nvSpPr>
          <p:spPr>
            <a:xfrm>
              <a:off x="6614746" y="5357446"/>
              <a:ext cx="328232" cy="281354"/>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p:cNvSpPr txBox="1"/>
            <p:nvPr/>
          </p:nvSpPr>
          <p:spPr>
            <a:xfrm>
              <a:off x="5239063" y="5881222"/>
              <a:ext cx="1458476" cy="307777"/>
            </a:xfrm>
            <a:prstGeom prst="rect">
              <a:avLst/>
            </a:prstGeom>
            <a:noFill/>
          </p:spPr>
          <p:txBody>
            <a:bodyPr wrap="none" rtlCol="0">
              <a:spAutoFit/>
            </a:bodyPr>
            <a:lstStyle/>
            <a:p>
              <a:r>
                <a:rPr lang="en-SG" sz="1400" dirty="0" smtClean="0"/>
                <a:t>k – no. of clusters</a:t>
              </a:r>
              <a:endParaRPr lang="en-SG" sz="1400" dirty="0"/>
            </a:p>
          </p:txBody>
        </p:sp>
      </p:grpSp>
      <p:sp>
        <p:nvSpPr>
          <p:cNvPr id="11" name="TextBox 10"/>
          <p:cNvSpPr txBox="1"/>
          <p:nvPr/>
        </p:nvSpPr>
        <p:spPr>
          <a:xfrm>
            <a:off x="5384829" y="1813117"/>
            <a:ext cx="4621586" cy="369332"/>
          </a:xfrm>
          <a:prstGeom prst="rect">
            <a:avLst/>
          </a:prstGeom>
          <a:noFill/>
        </p:spPr>
        <p:txBody>
          <a:bodyPr wrap="none" rtlCol="0">
            <a:spAutoFit/>
          </a:bodyPr>
          <a:lstStyle/>
          <a:p>
            <a:r>
              <a:rPr lang="en-SG" dirty="0" smtClean="0"/>
              <a:t>Drastic change of score (‘elbows’) at k = 5 and 7</a:t>
            </a:r>
            <a:endParaRPr lang="en-SG" dirty="0"/>
          </a:p>
        </p:txBody>
      </p:sp>
      <p:sp>
        <p:nvSpPr>
          <p:cNvPr id="13" name="TextBox 12"/>
          <p:cNvSpPr txBox="1"/>
          <p:nvPr/>
        </p:nvSpPr>
        <p:spPr>
          <a:xfrm>
            <a:off x="947612" y="3030745"/>
            <a:ext cx="3290280" cy="646331"/>
          </a:xfrm>
          <a:prstGeom prst="rect">
            <a:avLst/>
          </a:prstGeom>
          <a:noFill/>
        </p:spPr>
        <p:txBody>
          <a:bodyPr wrap="square" rtlCol="0">
            <a:spAutoFit/>
          </a:bodyPr>
          <a:lstStyle/>
          <a:p>
            <a:r>
              <a:rPr lang="en-SG" dirty="0" smtClean="0"/>
              <a:t>Checking the resulting clusters by k-Means for both k = 5 and k = 7</a:t>
            </a:r>
            <a:endParaRPr lang="en-SG" dirty="0"/>
          </a:p>
        </p:txBody>
      </p:sp>
    </p:spTree>
    <p:extLst>
      <p:ext uri="{BB962C8B-B14F-4D97-AF65-F5344CB8AC3E}">
        <p14:creationId xmlns:p14="http://schemas.microsoft.com/office/powerpoint/2010/main" val="1374559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Berlin Sans FB" panose="020E0602020502020306" pitchFamily="34" charset="0"/>
              </a:rPr>
              <a:t>Inference</a:t>
            </a:r>
            <a:endParaRPr lang="en-SG" dirty="0">
              <a:latin typeface="Berlin Sans FB" panose="020E0602020502020306" pitchFamily="34" charset="0"/>
            </a:endParaRPr>
          </a:p>
        </p:txBody>
      </p:sp>
      <p:sp>
        <p:nvSpPr>
          <p:cNvPr id="3" name="Content Placeholder 2"/>
          <p:cNvSpPr>
            <a:spLocks noGrp="1"/>
          </p:cNvSpPr>
          <p:nvPr>
            <p:ph idx="1"/>
          </p:nvPr>
        </p:nvSpPr>
        <p:spPr/>
        <p:txBody>
          <a:bodyPr/>
          <a:lstStyle/>
          <a:p>
            <a:r>
              <a:rPr lang="en-SG" dirty="0" smtClean="0"/>
              <a:t>For k=7, most of the people within a cluster have similar interests which can be seen in the ‘results_clustered_hosts.csv’ file. For example, </a:t>
            </a:r>
          </a:p>
          <a:p>
            <a:pPr lvl="1"/>
            <a:r>
              <a:rPr lang="en-SG" dirty="0" smtClean="0"/>
              <a:t>Cluster 0 seem to have kids and read books.</a:t>
            </a:r>
          </a:p>
          <a:p>
            <a:pPr lvl="1"/>
            <a:r>
              <a:rPr lang="en-SG" dirty="0" smtClean="0"/>
              <a:t>Cluster 3 mostly mention about being in the real estate business, or about it.</a:t>
            </a:r>
          </a:p>
          <a:p>
            <a:pPr lvl="1"/>
            <a:r>
              <a:rPr lang="en-SG" dirty="0" smtClean="0"/>
              <a:t>Cluster 5 likes Yoga, music, have kids and read books.</a:t>
            </a:r>
          </a:p>
          <a:p>
            <a:pPr lvl="1"/>
            <a:r>
              <a:rPr lang="en-SG" dirty="0" smtClean="0"/>
              <a:t>Cluster 4 and 6 mostly like meeting new people.</a:t>
            </a:r>
          </a:p>
          <a:p>
            <a:r>
              <a:rPr lang="en-SG" dirty="0" smtClean="0"/>
              <a:t>Hosts in the same cluster can be recommended to connect with each other so that they can spend time talking about their concerns in their hobbies.</a:t>
            </a:r>
            <a:endParaRPr lang="en-SG" dirty="0"/>
          </a:p>
        </p:txBody>
      </p:sp>
      <p:sp>
        <p:nvSpPr>
          <p:cNvPr id="4" name="Footer Placeholder 3"/>
          <p:cNvSpPr>
            <a:spLocks noGrp="1"/>
          </p:cNvSpPr>
          <p:nvPr>
            <p:ph type="ftr" sz="quarter" idx="11"/>
          </p:nvPr>
        </p:nvSpPr>
        <p:spPr/>
        <p:txBody>
          <a:bodyPr/>
          <a:lstStyle/>
          <a:p>
            <a:endParaRPr lang="en-SG"/>
          </a:p>
        </p:txBody>
      </p:sp>
    </p:spTree>
    <p:extLst>
      <p:ext uri="{BB962C8B-B14F-4D97-AF65-F5344CB8AC3E}">
        <p14:creationId xmlns:p14="http://schemas.microsoft.com/office/powerpoint/2010/main" val="1998087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Berlin Sans FB" panose="020E0602020502020306" pitchFamily="34" charset="0"/>
              </a:rPr>
              <a:t>Scope of improvement…</a:t>
            </a:r>
            <a:endParaRPr lang="en-SG" dirty="0">
              <a:latin typeface="Berlin Sans FB" panose="020E0602020502020306" pitchFamily="34" charset="0"/>
            </a:endParaRPr>
          </a:p>
        </p:txBody>
      </p:sp>
      <p:sp>
        <p:nvSpPr>
          <p:cNvPr id="3" name="Content Placeholder 2"/>
          <p:cNvSpPr>
            <a:spLocks noGrp="1"/>
          </p:cNvSpPr>
          <p:nvPr>
            <p:ph idx="1"/>
          </p:nvPr>
        </p:nvSpPr>
        <p:spPr/>
        <p:txBody>
          <a:bodyPr/>
          <a:lstStyle/>
          <a:p>
            <a:pPr algn="just"/>
            <a:r>
              <a:rPr lang="en-SG" dirty="0" smtClean="0"/>
              <a:t>Bag-of-words approach does not have sequential information of words. Parts of Speech needs to be incorporated for better normalization (Lemmatization).</a:t>
            </a:r>
          </a:p>
          <a:p>
            <a:pPr algn="just"/>
            <a:r>
              <a:rPr lang="en-SG" dirty="0" smtClean="0"/>
              <a:t>Too many common English words makes it hard to extract the hobbies and interests of hosts. </a:t>
            </a:r>
            <a:r>
              <a:rPr lang="en-SG" dirty="0" smtClean="0"/>
              <a:t>Deep learning encoding can be tested </a:t>
            </a:r>
            <a:r>
              <a:rPr lang="en-SG" smtClean="0"/>
              <a:t>for performance.</a:t>
            </a:r>
            <a:endParaRPr lang="en-SG" dirty="0" smtClean="0"/>
          </a:p>
          <a:p>
            <a:pPr algn="just"/>
            <a:r>
              <a:rPr lang="en-SG" dirty="0" smtClean="0"/>
              <a:t>A better way to validate the resulting clusters is needed.</a:t>
            </a:r>
          </a:p>
          <a:p>
            <a:pPr algn="just"/>
            <a:r>
              <a:rPr lang="en-SG" dirty="0" smtClean="0"/>
              <a:t>Any suggestions and feedbacks are welcome.</a:t>
            </a:r>
            <a:endParaRPr lang="en-SG" dirty="0"/>
          </a:p>
        </p:txBody>
      </p:sp>
      <p:sp>
        <p:nvSpPr>
          <p:cNvPr id="4" name="Footer Placeholder 3"/>
          <p:cNvSpPr>
            <a:spLocks noGrp="1"/>
          </p:cNvSpPr>
          <p:nvPr>
            <p:ph type="ftr" sz="quarter" idx="11"/>
          </p:nvPr>
        </p:nvSpPr>
        <p:spPr/>
        <p:txBody>
          <a:bodyPr/>
          <a:lstStyle/>
          <a:p>
            <a:endParaRPr lang="en-SG"/>
          </a:p>
        </p:txBody>
      </p:sp>
    </p:spTree>
    <p:extLst>
      <p:ext uri="{BB962C8B-B14F-4D97-AF65-F5344CB8AC3E}">
        <p14:creationId xmlns:p14="http://schemas.microsoft.com/office/powerpoint/2010/main" val="1462050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24707" y="630800"/>
            <a:ext cx="9542586" cy="5725550"/>
          </a:xfrm>
        </p:spPr>
      </p:pic>
      <p:sp>
        <p:nvSpPr>
          <p:cNvPr id="4" name="Footer Placeholder 3"/>
          <p:cNvSpPr>
            <a:spLocks noGrp="1"/>
          </p:cNvSpPr>
          <p:nvPr>
            <p:ph type="ftr" sz="quarter" idx="11"/>
          </p:nvPr>
        </p:nvSpPr>
        <p:spPr/>
        <p:txBody>
          <a:bodyPr/>
          <a:lstStyle/>
          <a:p>
            <a:endParaRPr lang="en-SG"/>
          </a:p>
        </p:txBody>
      </p:sp>
    </p:spTree>
    <p:extLst>
      <p:ext uri="{BB962C8B-B14F-4D97-AF65-F5344CB8AC3E}">
        <p14:creationId xmlns:p14="http://schemas.microsoft.com/office/powerpoint/2010/main" val="339154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Berlin Sans FB" panose="020E0602020502020306" pitchFamily="34" charset="0"/>
              </a:rPr>
              <a:t>Problem</a:t>
            </a:r>
            <a:endParaRPr lang="en-SG" dirty="0">
              <a:latin typeface="Berlin Sans FB" panose="020E0602020502020306" pitchFamily="34" charset="0"/>
            </a:endParaRPr>
          </a:p>
        </p:txBody>
      </p:sp>
      <p:sp>
        <p:nvSpPr>
          <p:cNvPr id="3" name="Content Placeholder 2"/>
          <p:cNvSpPr>
            <a:spLocks noGrp="1"/>
          </p:cNvSpPr>
          <p:nvPr>
            <p:ph idx="1"/>
          </p:nvPr>
        </p:nvSpPr>
        <p:spPr/>
        <p:txBody>
          <a:bodyPr/>
          <a:lstStyle/>
          <a:p>
            <a:pPr algn="just"/>
            <a:r>
              <a:rPr lang="en-US" dirty="0" smtClean="0"/>
              <a:t>Given the room listing data from Airbnb Seattle in </a:t>
            </a:r>
            <a:r>
              <a:rPr lang="en-US" dirty="0" err="1" smtClean="0"/>
              <a:t>Kaggle</a:t>
            </a:r>
            <a:r>
              <a:rPr lang="en-US" dirty="0" smtClean="0"/>
              <a:t>, please think of 1 important business question (for Airbnb) that can be addressed from the data.</a:t>
            </a:r>
          </a:p>
        </p:txBody>
      </p:sp>
      <p:sp>
        <p:nvSpPr>
          <p:cNvPr id="4" name="Footer Placeholder 3"/>
          <p:cNvSpPr>
            <a:spLocks noGrp="1"/>
          </p:cNvSpPr>
          <p:nvPr>
            <p:ph type="ftr" sz="quarter" idx="11"/>
          </p:nvPr>
        </p:nvSpPr>
        <p:spPr/>
        <p:txBody>
          <a:bodyPr/>
          <a:lstStyle/>
          <a:p>
            <a:endParaRPr lang="en-SG"/>
          </a:p>
        </p:txBody>
      </p:sp>
    </p:spTree>
    <p:extLst>
      <p:ext uri="{BB962C8B-B14F-4D97-AF65-F5344CB8AC3E}">
        <p14:creationId xmlns:p14="http://schemas.microsoft.com/office/powerpoint/2010/main" val="2687057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Berlin Sans FB" panose="020E0602020502020306" pitchFamily="34" charset="0"/>
              </a:rPr>
              <a:t>My Approach</a:t>
            </a:r>
            <a:endParaRPr lang="en-SG" dirty="0">
              <a:latin typeface="Berlin Sans FB" panose="020E0602020502020306" pitchFamily="34" charset="0"/>
            </a:endParaRPr>
          </a:p>
        </p:txBody>
      </p:sp>
      <p:sp>
        <p:nvSpPr>
          <p:cNvPr id="3" name="Content Placeholder 2"/>
          <p:cNvSpPr>
            <a:spLocks noGrp="1"/>
          </p:cNvSpPr>
          <p:nvPr>
            <p:ph idx="1"/>
          </p:nvPr>
        </p:nvSpPr>
        <p:spPr/>
        <p:txBody>
          <a:bodyPr/>
          <a:lstStyle/>
          <a:p>
            <a:r>
              <a:rPr lang="en-SG" dirty="0" smtClean="0"/>
              <a:t>Summarising the problem.</a:t>
            </a:r>
          </a:p>
          <a:p>
            <a:r>
              <a:rPr lang="en-SG" dirty="0" smtClean="0"/>
              <a:t>Background check on Airbnb, the client, to find out it’s business model.</a:t>
            </a:r>
          </a:p>
          <a:p>
            <a:r>
              <a:rPr lang="en-SG" dirty="0" smtClean="0"/>
              <a:t>Gaining familiarity with data using Pandas, a data handling tool.</a:t>
            </a:r>
          </a:p>
          <a:p>
            <a:r>
              <a:rPr lang="en-SG" dirty="0" smtClean="0"/>
              <a:t>Coming up with multiple possible ideas that could profit Airbnb.</a:t>
            </a:r>
          </a:p>
          <a:p>
            <a:r>
              <a:rPr lang="en-SG" dirty="0" smtClean="0"/>
              <a:t>Narrowing down to one idea and working on it.</a:t>
            </a:r>
          </a:p>
        </p:txBody>
      </p:sp>
      <p:sp>
        <p:nvSpPr>
          <p:cNvPr id="4" name="Footer Placeholder 3"/>
          <p:cNvSpPr>
            <a:spLocks noGrp="1"/>
          </p:cNvSpPr>
          <p:nvPr>
            <p:ph type="ftr" sz="quarter" idx="11"/>
          </p:nvPr>
        </p:nvSpPr>
        <p:spPr/>
        <p:txBody>
          <a:bodyPr/>
          <a:lstStyle/>
          <a:p>
            <a:endParaRPr lang="en-SG"/>
          </a:p>
        </p:txBody>
      </p:sp>
    </p:spTree>
    <p:extLst>
      <p:ext uri="{BB962C8B-B14F-4D97-AF65-F5344CB8AC3E}">
        <p14:creationId xmlns:p14="http://schemas.microsoft.com/office/powerpoint/2010/main" val="1738922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SG" dirty="0" smtClean="0">
                <a:latin typeface="Berlin Sans FB" panose="020E0602020502020306" pitchFamily="34" charset="0"/>
              </a:rPr>
              <a:t>Few facts on Airbnb</a:t>
            </a:r>
            <a:endParaRPr lang="en-SG" dirty="0">
              <a:latin typeface="Berlin Sans FB" panose="020E0602020502020306" pitchFamily="34" charset="0"/>
            </a:endParaRPr>
          </a:p>
        </p:txBody>
      </p:sp>
      <p:sp>
        <p:nvSpPr>
          <p:cNvPr id="3" name="Content Placeholder 2"/>
          <p:cNvSpPr>
            <a:spLocks noGrp="1"/>
          </p:cNvSpPr>
          <p:nvPr>
            <p:ph idx="1"/>
          </p:nvPr>
        </p:nvSpPr>
        <p:spPr>
          <a:xfrm>
            <a:off x="838200" y="1204545"/>
            <a:ext cx="10515600" cy="4972417"/>
          </a:xfrm>
        </p:spPr>
        <p:txBody>
          <a:bodyPr>
            <a:normAutofit/>
          </a:bodyPr>
          <a:lstStyle/>
          <a:p>
            <a:pPr algn="just"/>
            <a:r>
              <a:rPr lang="en-SG" sz="2000" dirty="0" smtClean="0"/>
              <a:t>Brian </a:t>
            </a:r>
            <a:r>
              <a:rPr lang="en-SG" sz="2000" dirty="0" err="1" smtClean="0"/>
              <a:t>Chesky</a:t>
            </a:r>
            <a:r>
              <a:rPr lang="en-SG" sz="2000" dirty="0" smtClean="0"/>
              <a:t> and Joe </a:t>
            </a:r>
            <a:r>
              <a:rPr lang="en-SG" sz="2000" dirty="0" err="1" smtClean="0"/>
              <a:t>Gebbia</a:t>
            </a:r>
            <a:r>
              <a:rPr lang="en-SG" sz="2000" dirty="0" smtClean="0"/>
              <a:t> wanted to rent their loft online but they wanted a platform </a:t>
            </a:r>
            <a:r>
              <a:rPr lang="en-SG" sz="2000" b="1" dirty="0" smtClean="0">
                <a:solidFill>
                  <a:srgbClr val="C00000"/>
                </a:solidFill>
              </a:rPr>
              <a:t>more personalized</a:t>
            </a:r>
            <a:r>
              <a:rPr lang="en-SG" sz="2000" b="1" dirty="0" smtClean="0"/>
              <a:t> </a:t>
            </a:r>
            <a:r>
              <a:rPr lang="en-SG" sz="2000" dirty="0" smtClean="0"/>
              <a:t>than Craigslist, so they came up with ‘</a:t>
            </a:r>
            <a:r>
              <a:rPr lang="en-SG" sz="2000" i="1" dirty="0" smtClean="0"/>
              <a:t>Airbed and Breakfast’ </a:t>
            </a:r>
            <a:r>
              <a:rPr lang="en-SG" sz="2000" dirty="0" smtClean="0"/>
              <a:t>in 2007 which later became Airbnb.</a:t>
            </a:r>
          </a:p>
          <a:p>
            <a:pPr algn="just"/>
            <a:r>
              <a:rPr lang="en-SG" sz="2000" dirty="0" smtClean="0"/>
              <a:t>Some milestones throughout the journey (features added along the journey to the website):</a:t>
            </a:r>
          </a:p>
          <a:p>
            <a:pPr lvl="1" algn="just"/>
            <a:r>
              <a:rPr lang="en-SG" sz="1800" dirty="0" smtClean="0"/>
              <a:t>Achieved in making Craigslist hosts to move to Airbnb which resulted in </a:t>
            </a:r>
            <a:r>
              <a:rPr lang="en-SG" sz="1800" b="1" dirty="0" smtClean="0">
                <a:solidFill>
                  <a:srgbClr val="C00000"/>
                </a:solidFill>
              </a:rPr>
              <a:t>increased user-base</a:t>
            </a:r>
            <a:r>
              <a:rPr lang="en-SG" sz="1800" dirty="0" smtClean="0"/>
              <a:t>.</a:t>
            </a:r>
          </a:p>
          <a:p>
            <a:pPr lvl="1" algn="just"/>
            <a:r>
              <a:rPr lang="en-SG" sz="1800" dirty="0" smtClean="0"/>
              <a:t>Personally verifying host and listing addresses to </a:t>
            </a:r>
            <a:r>
              <a:rPr lang="en-SG" sz="1800" b="1" dirty="0" smtClean="0">
                <a:solidFill>
                  <a:srgbClr val="C00000"/>
                </a:solidFill>
              </a:rPr>
              <a:t>build trust </a:t>
            </a:r>
            <a:r>
              <a:rPr lang="en-SG" sz="1800" dirty="0" smtClean="0"/>
              <a:t>among buyers(tenants).</a:t>
            </a:r>
          </a:p>
          <a:p>
            <a:pPr lvl="1" algn="just"/>
            <a:r>
              <a:rPr lang="en-SG" sz="1800" dirty="0" smtClean="0"/>
              <a:t>Enabled direct </a:t>
            </a:r>
            <a:r>
              <a:rPr lang="en-SG" sz="1800" b="1" dirty="0" smtClean="0">
                <a:solidFill>
                  <a:srgbClr val="C00000"/>
                </a:solidFill>
              </a:rPr>
              <a:t>communication</a:t>
            </a:r>
            <a:r>
              <a:rPr lang="en-SG" sz="1800" b="1" dirty="0" smtClean="0"/>
              <a:t> </a:t>
            </a:r>
            <a:r>
              <a:rPr lang="en-SG" sz="1800" dirty="0" smtClean="0"/>
              <a:t>between hosts and tenants pre-booking.</a:t>
            </a:r>
          </a:p>
          <a:p>
            <a:pPr lvl="1" algn="just"/>
            <a:r>
              <a:rPr lang="en-SG" sz="1800" dirty="0" smtClean="0"/>
              <a:t>Introduced Wish List feature for elongating the </a:t>
            </a:r>
            <a:r>
              <a:rPr lang="en-SG" sz="1800" b="1" dirty="0" smtClean="0">
                <a:solidFill>
                  <a:srgbClr val="C00000"/>
                </a:solidFill>
              </a:rPr>
              <a:t>time spent on the website </a:t>
            </a:r>
            <a:r>
              <a:rPr lang="en-SG" sz="1800" dirty="0" smtClean="0"/>
              <a:t>by the users, even when they don’t have an intention to post/purchase a listing.</a:t>
            </a:r>
          </a:p>
          <a:p>
            <a:pPr lvl="1" algn="just"/>
            <a:r>
              <a:rPr lang="en-SG" sz="1800" dirty="0" smtClean="0"/>
              <a:t>Hired professionals for rental photography in selected cities to </a:t>
            </a:r>
            <a:r>
              <a:rPr lang="en-SG" sz="1800" b="1" dirty="0" smtClean="0">
                <a:solidFill>
                  <a:srgbClr val="C00000"/>
                </a:solidFill>
              </a:rPr>
              <a:t>better the visualization </a:t>
            </a:r>
            <a:r>
              <a:rPr lang="en-SG" sz="1800" dirty="0" smtClean="0"/>
              <a:t>of a listing.</a:t>
            </a:r>
          </a:p>
          <a:p>
            <a:pPr lvl="1" algn="just"/>
            <a:r>
              <a:rPr lang="en-SG" sz="1800" dirty="0" smtClean="0"/>
              <a:t>Adding features like Social Connection Network to increase </a:t>
            </a:r>
            <a:r>
              <a:rPr lang="en-SG" sz="1800" b="1" dirty="0" smtClean="0">
                <a:solidFill>
                  <a:srgbClr val="C00000"/>
                </a:solidFill>
              </a:rPr>
              <a:t>user-website interaction</a:t>
            </a:r>
            <a:r>
              <a:rPr lang="en-SG" sz="1800" dirty="0" smtClean="0"/>
              <a:t>.</a:t>
            </a:r>
          </a:p>
          <a:p>
            <a:pPr lvl="1" algn="just"/>
            <a:r>
              <a:rPr lang="en-SG" sz="1800" dirty="0" smtClean="0"/>
              <a:t>Promoting the website through Referral program.</a:t>
            </a:r>
          </a:p>
          <a:p>
            <a:pPr algn="just"/>
            <a:r>
              <a:rPr lang="en-SG" sz="2000" dirty="0" smtClean="0"/>
              <a:t>Reading about what ideas and motivations boosted the growth of Airbnb helped in getting a better perspective on the given datasets, viz., figuring out the features on which Airbnb might focus.</a:t>
            </a:r>
          </a:p>
          <a:p>
            <a:pPr algn="just"/>
            <a:endParaRPr lang="en-SG" sz="2000" i="1" dirty="0"/>
          </a:p>
        </p:txBody>
      </p:sp>
      <p:sp>
        <p:nvSpPr>
          <p:cNvPr id="4" name="Footer Placeholder 3"/>
          <p:cNvSpPr>
            <a:spLocks noGrp="1"/>
          </p:cNvSpPr>
          <p:nvPr>
            <p:ph type="ftr" sz="quarter" idx="11"/>
          </p:nvPr>
        </p:nvSpPr>
        <p:spPr>
          <a:xfrm>
            <a:off x="838200" y="6365144"/>
            <a:ext cx="4114800" cy="365125"/>
          </a:xfrm>
        </p:spPr>
        <p:txBody>
          <a:bodyPr/>
          <a:lstStyle/>
          <a:p>
            <a:pPr algn="l"/>
            <a:r>
              <a:rPr lang="en-SG" dirty="0" smtClean="0"/>
              <a:t>Reference: https://growthhackers.com/growth-studies/airbnb</a:t>
            </a:r>
            <a:endParaRPr lang="en-SG" dirty="0"/>
          </a:p>
        </p:txBody>
      </p:sp>
    </p:spTree>
    <p:extLst>
      <p:ext uri="{BB962C8B-B14F-4D97-AF65-F5344CB8AC3E}">
        <p14:creationId xmlns:p14="http://schemas.microsoft.com/office/powerpoint/2010/main" val="999805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Berlin Sans FB" panose="020E0602020502020306" pitchFamily="34" charset="0"/>
              </a:rPr>
              <a:t>Business Model</a:t>
            </a:r>
            <a:endParaRPr lang="en-SG" dirty="0">
              <a:latin typeface="Berlin Sans FB" panose="020E0602020502020306"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2582" y="1280502"/>
            <a:ext cx="6530913" cy="4351338"/>
          </a:xfrm>
        </p:spPr>
      </p:pic>
      <p:sp>
        <p:nvSpPr>
          <p:cNvPr id="4" name="Footer Placeholder 3"/>
          <p:cNvSpPr>
            <a:spLocks noGrp="1"/>
          </p:cNvSpPr>
          <p:nvPr>
            <p:ph type="ftr" sz="quarter" idx="11"/>
          </p:nvPr>
        </p:nvSpPr>
        <p:spPr>
          <a:xfrm>
            <a:off x="838200" y="6265691"/>
            <a:ext cx="7564895" cy="365125"/>
          </a:xfrm>
        </p:spPr>
        <p:txBody>
          <a:bodyPr/>
          <a:lstStyle/>
          <a:p>
            <a:pPr algn="l"/>
            <a:r>
              <a:rPr lang="en-SG" dirty="0" smtClean="0"/>
              <a:t>Image: </a:t>
            </a:r>
            <a:r>
              <a:rPr lang="en-SG" dirty="0" smtClean="0">
                <a:hlinkClick r:id="rId3"/>
              </a:rPr>
              <a:t>https://bmtoolbox.net/stories/airbnb/</a:t>
            </a:r>
            <a:endParaRPr lang="en-SG" dirty="0" smtClean="0"/>
          </a:p>
          <a:p>
            <a:pPr algn="l"/>
            <a:r>
              <a:rPr lang="en-SG" dirty="0" smtClean="0"/>
              <a:t>Reference: https://www.quora.com/How-does-Airbnb-make-money/answer/Luke-Bornheimer#</a:t>
            </a:r>
            <a:endParaRPr lang="en-SG" dirty="0"/>
          </a:p>
        </p:txBody>
      </p:sp>
      <p:sp>
        <p:nvSpPr>
          <p:cNvPr id="6" name="Rectangle 5"/>
          <p:cNvSpPr/>
          <p:nvPr/>
        </p:nvSpPr>
        <p:spPr>
          <a:xfrm>
            <a:off x="838200" y="1690688"/>
            <a:ext cx="4234382" cy="2308324"/>
          </a:xfrm>
          <a:prstGeom prst="rect">
            <a:avLst/>
          </a:prstGeom>
        </p:spPr>
        <p:txBody>
          <a:bodyPr wrap="square">
            <a:spAutoFit/>
          </a:bodyPr>
          <a:lstStyle/>
          <a:p>
            <a:r>
              <a:rPr lang="en-US" dirty="0" smtClean="0"/>
              <a:t>From Airbnb’s website:</a:t>
            </a:r>
          </a:p>
          <a:p>
            <a:pPr algn="just"/>
            <a:r>
              <a:rPr lang="en-US" dirty="0" smtClean="0"/>
              <a:t>"We make our money from our service fee. We charge travelers a 6-12% service fee, depending on the total of the reservation. The higher the total, the lower the percentage of the fee. Airbnb also charges the host a 3% fee for every booking that is completed.”</a:t>
            </a:r>
            <a:endParaRPr lang="en-SG" dirty="0"/>
          </a:p>
        </p:txBody>
      </p:sp>
      <p:sp>
        <p:nvSpPr>
          <p:cNvPr id="7" name="TextBox 6"/>
          <p:cNvSpPr txBox="1"/>
          <p:nvPr/>
        </p:nvSpPr>
        <p:spPr>
          <a:xfrm>
            <a:off x="984738" y="4659923"/>
            <a:ext cx="2810898" cy="1200329"/>
          </a:xfrm>
          <a:prstGeom prst="rect">
            <a:avLst/>
          </a:prstGeom>
          <a:noFill/>
        </p:spPr>
        <p:txBody>
          <a:bodyPr wrap="none" rtlCol="0">
            <a:spAutoFit/>
          </a:bodyPr>
          <a:lstStyle/>
          <a:p>
            <a:r>
              <a:rPr lang="en-SG" dirty="0" smtClean="0"/>
              <a:t>Focus is on:</a:t>
            </a:r>
          </a:p>
          <a:p>
            <a:pPr marL="342900" indent="-342900">
              <a:buAutoNum type="arabicPeriod"/>
            </a:pPr>
            <a:r>
              <a:rPr lang="en-SG" dirty="0" smtClean="0"/>
              <a:t>More hosts</a:t>
            </a:r>
          </a:p>
          <a:p>
            <a:pPr marL="342900" indent="-342900">
              <a:buAutoNum type="arabicPeriod"/>
            </a:pPr>
            <a:r>
              <a:rPr lang="en-SG" dirty="0" smtClean="0"/>
              <a:t>More interested tenants</a:t>
            </a:r>
          </a:p>
          <a:p>
            <a:pPr marL="342900" indent="-342900">
              <a:buAutoNum type="arabicPeriod"/>
            </a:pPr>
            <a:r>
              <a:rPr lang="en-SG" dirty="0" smtClean="0"/>
              <a:t>More purchases</a:t>
            </a:r>
            <a:endParaRPr lang="en-SG" dirty="0"/>
          </a:p>
        </p:txBody>
      </p:sp>
    </p:spTree>
    <p:extLst>
      <p:ext uri="{BB962C8B-B14F-4D97-AF65-F5344CB8AC3E}">
        <p14:creationId xmlns:p14="http://schemas.microsoft.com/office/powerpoint/2010/main" val="2272585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Berlin Sans FB" panose="020E0602020502020306" pitchFamily="34" charset="0"/>
              </a:rPr>
              <a:t>Initial Ideas</a:t>
            </a:r>
            <a:endParaRPr lang="en-SG" dirty="0">
              <a:latin typeface="Berlin Sans FB" panose="020E0602020502020306" pitchFamily="34" charset="0"/>
            </a:endParaRPr>
          </a:p>
        </p:txBody>
      </p:sp>
      <p:sp>
        <p:nvSpPr>
          <p:cNvPr id="3" name="Content Placeholder 2"/>
          <p:cNvSpPr>
            <a:spLocks noGrp="1"/>
          </p:cNvSpPr>
          <p:nvPr>
            <p:ph idx="1"/>
          </p:nvPr>
        </p:nvSpPr>
        <p:spPr/>
        <p:txBody>
          <a:bodyPr>
            <a:normAutofit/>
          </a:bodyPr>
          <a:lstStyle/>
          <a:p>
            <a:pPr marL="0" indent="0" algn="just">
              <a:buNone/>
            </a:pPr>
            <a:r>
              <a:rPr lang="en-SG" sz="2400" dirty="0" smtClean="0"/>
              <a:t>1. Price recommendation for hosts when they post a new listing on Airbnb:</a:t>
            </a:r>
          </a:p>
          <a:p>
            <a:pPr lvl="1" algn="just"/>
            <a:r>
              <a:rPr lang="en-SG" sz="2000" dirty="0" smtClean="0"/>
              <a:t>New hosts might not know how much their rental is worth.</a:t>
            </a:r>
          </a:p>
          <a:p>
            <a:pPr lvl="1" algn="just"/>
            <a:r>
              <a:rPr lang="en-SG" sz="2000" dirty="0" smtClean="0"/>
              <a:t>By analysing the host’s </a:t>
            </a:r>
            <a:r>
              <a:rPr lang="en-SG" sz="2000" dirty="0" err="1" smtClean="0"/>
              <a:t>superhost</a:t>
            </a:r>
            <a:r>
              <a:rPr lang="en-SG" sz="2000" dirty="0" smtClean="0"/>
              <a:t> status, listings count, and rental’s property type, accommodation capacity, number of beds, bed types, number of bathrooms, we can recommend a price for the listing based on the past data.</a:t>
            </a:r>
          </a:p>
          <a:p>
            <a:pPr lvl="1"/>
            <a:r>
              <a:rPr lang="en-SG" sz="2000" dirty="0" smtClean="0"/>
              <a:t>Similar work has already been done and can be followed here:  </a:t>
            </a:r>
            <a:r>
              <a:rPr lang="en-SG" sz="2000" dirty="0" smtClean="0">
                <a:hlinkClick r:id="rId2"/>
              </a:rPr>
              <a:t>https://www.kaggle.com/ibjohnsson/predicting-listing-prices</a:t>
            </a:r>
            <a:endParaRPr lang="en-SG" sz="2000" dirty="0" smtClean="0"/>
          </a:p>
          <a:p>
            <a:pPr marL="0" indent="0" algn="just">
              <a:buNone/>
            </a:pPr>
            <a:r>
              <a:rPr lang="en-SG" sz="2400" dirty="0" smtClean="0"/>
              <a:t>2. Studying the factors due to which some hosts are successful and encouraging other hosts to follow the same:</a:t>
            </a:r>
          </a:p>
          <a:p>
            <a:pPr lvl="1" algn="just"/>
            <a:r>
              <a:rPr lang="en-SG" sz="2000" dirty="0" smtClean="0"/>
              <a:t>Already done here: </a:t>
            </a:r>
            <a:r>
              <a:rPr lang="en-SG" sz="2000" dirty="0" smtClean="0">
                <a:hlinkClick r:id="rId3"/>
              </a:rPr>
              <a:t>https://www.kaggle.com/yogi045/how-to-become-top-earner-in-airbnb</a:t>
            </a:r>
            <a:endParaRPr lang="en-SG" sz="2000" dirty="0" smtClean="0"/>
          </a:p>
          <a:p>
            <a:pPr algn="just"/>
            <a:endParaRPr lang="en-SG" sz="2400" dirty="0"/>
          </a:p>
        </p:txBody>
      </p:sp>
      <p:sp>
        <p:nvSpPr>
          <p:cNvPr id="4" name="Footer Placeholder 3"/>
          <p:cNvSpPr>
            <a:spLocks noGrp="1"/>
          </p:cNvSpPr>
          <p:nvPr>
            <p:ph type="ftr" sz="quarter" idx="11"/>
          </p:nvPr>
        </p:nvSpPr>
        <p:spPr/>
        <p:txBody>
          <a:bodyPr/>
          <a:lstStyle/>
          <a:p>
            <a:endParaRPr lang="en-SG"/>
          </a:p>
        </p:txBody>
      </p:sp>
    </p:spTree>
    <p:extLst>
      <p:ext uri="{BB962C8B-B14F-4D97-AF65-F5344CB8AC3E}">
        <p14:creationId xmlns:p14="http://schemas.microsoft.com/office/powerpoint/2010/main" val="2180958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Berlin Sans FB" panose="020E0602020502020306" pitchFamily="34" charset="0"/>
              </a:rPr>
              <a:t>Inspired by the Wish List feature…</a:t>
            </a:r>
            <a:endParaRPr lang="en-SG" dirty="0">
              <a:latin typeface="Berlin Sans FB" panose="020E0602020502020306" pitchFamily="34" charset="0"/>
            </a:endParaRPr>
          </a:p>
        </p:txBody>
      </p:sp>
      <p:sp>
        <p:nvSpPr>
          <p:cNvPr id="3" name="Content Placeholder 2"/>
          <p:cNvSpPr>
            <a:spLocks noGrp="1"/>
          </p:cNvSpPr>
          <p:nvPr>
            <p:ph idx="1"/>
          </p:nvPr>
        </p:nvSpPr>
        <p:spPr/>
        <p:txBody>
          <a:bodyPr>
            <a:normAutofit/>
          </a:bodyPr>
          <a:lstStyle/>
          <a:p>
            <a:pPr algn="just"/>
            <a:r>
              <a:rPr lang="en-SG" sz="2000" dirty="0" smtClean="0"/>
              <a:t>In 2012, Airbnb introduced Wish List to increase the time the </a:t>
            </a:r>
            <a:r>
              <a:rPr lang="en-SG" sz="2000" b="1" dirty="0" smtClean="0">
                <a:solidFill>
                  <a:srgbClr val="FF0000"/>
                </a:solidFill>
              </a:rPr>
              <a:t>travellers</a:t>
            </a:r>
            <a:r>
              <a:rPr lang="en-SG" sz="2000" dirty="0" smtClean="0"/>
              <a:t> spend on Airbnb. It became a reason to visit the site not only when they’re looking for a room, but when work is boring or weather is oppressive.</a:t>
            </a:r>
          </a:p>
          <a:p>
            <a:pPr algn="just"/>
            <a:endParaRPr lang="en-SG" sz="2000" dirty="0" smtClean="0"/>
          </a:p>
          <a:p>
            <a:pPr algn="just"/>
            <a:r>
              <a:rPr lang="en-SG" sz="2000" dirty="0" smtClean="0"/>
              <a:t>Within four months, 45% of Airbnb users were engaging in Wish Lists and 1 million Wish Lists had been created.</a:t>
            </a:r>
          </a:p>
          <a:p>
            <a:pPr algn="just"/>
            <a:endParaRPr lang="en-SG" sz="2000" dirty="0" smtClean="0"/>
          </a:p>
          <a:p>
            <a:pPr algn="just"/>
            <a:r>
              <a:rPr lang="en-SG" sz="2000" dirty="0" smtClean="0"/>
              <a:t>Wish Lists helped Airbnb to move toward a more engaging </a:t>
            </a:r>
            <a:r>
              <a:rPr lang="en-SG" sz="2000" b="1" dirty="0" smtClean="0"/>
              <a:t>social discovery model</a:t>
            </a:r>
            <a:r>
              <a:rPr lang="en-SG" sz="2000" dirty="0" smtClean="0"/>
              <a:t>. </a:t>
            </a:r>
          </a:p>
          <a:p>
            <a:pPr algn="just"/>
            <a:endParaRPr lang="en-SG" sz="2000" dirty="0" smtClean="0"/>
          </a:p>
          <a:p>
            <a:pPr algn="just"/>
            <a:r>
              <a:rPr lang="en-SG" sz="2000" dirty="0" smtClean="0"/>
              <a:t>My proposal is to introduce ‘Kindred Souls’ which would increase the </a:t>
            </a:r>
            <a:r>
              <a:rPr lang="en-SG" sz="2000" b="1" dirty="0" smtClean="0">
                <a:solidFill>
                  <a:srgbClr val="FF0000"/>
                </a:solidFill>
              </a:rPr>
              <a:t>hosts’ </a:t>
            </a:r>
            <a:r>
              <a:rPr lang="en-SG" sz="2000" dirty="0" smtClean="0"/>
              <a:t>engagement with the site.</a:t>
            </a:r>
            <a:endParaRPr lang="en-SG" sz="2000" dirty="0"/>
          </a:p>
        </p:txBody>
      </p:sp>
      <p:sp>
        <p:nvSpPr>
          <p:cNvPr id="4" name="Footer Placeholder 3"/>
          <p:cNvSpPr>
            <a:spLocks noGrp="1"/>
          </p:cNvSpPr>
          <p:nvPr>
            <p:ph type="ftr" sz="quarter" idx="11"/>
          </p:nvPr>
        </p:nvSpPr>
        <p:spPr/>
        <p:txBody>
          <a:bodyPr/>
          <a:lstStyle/>
          <a:p>
            <a:endParaRPr lang="en-SG"/>
          </a:p>
        </p:txBody>
      </p:sp>
    </p:spTree>
    <p:extLst>
      <p:ext uri="{BB962C8B-B14F-4D97-AF65-F5344CB8AC3E}">
        <p14:creationId xmlns:p14="http://schemas.microsoft.com/office/powerpoint/2010/main" val="298870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00"/>
            <a:ext cx="10515600" cy="1325563"/>
          </a:xfrm>
        </p:spPr>
        <p:txBody>
          <a:bodyPr/>
          <a:lstStyle/>
          <a:p>
            <a:r>
              <a:rPr lang="en-SG" dirty="0" smtClean="0">
                <a:latin typeface="Berlin Sans FB" panose="020E0602020502020306" pitchFamily="34" charset="0"/>
              </a:rPr>
              <a:t>How would this benefit Airbnb?</a:t>
            </a:r>
            <a:endParaRPr lang="en-SG" dirty="0">
              <a:latin typeface="Berlin Sans FB" panose="020E0602020502020306" pitchFamily="34" charset="0"/>
            </a:endParaRPr>
          </a:p>
        </p:txBody>
      </p:sp>
      <p:sp>
        <p:nvSpPr>
          <p:cNvPr id="3" name="Content Placeholder 2"/>
          <p:cNvSpPr>
            <a:spLocks noGrp="1"/>
          </p:cNvSpPr>
          <p:nvPr>
            <p:ph idx="1"/>
          </p:nvPr>
        </p:nvSpPr>
        <p:spPr>
          <a:xfrm>
            <a:off x="838200" y="1748662"/>
            <a:ext cx="7145215" cy="4351338"/>
          </a:xfrm>
        </p:spPr>
        <p:txBody>
          <a:bodyPr>
            <a:normAutofit/>
          </a:bodyPr>
          <a:lstStyle/>
          <a:p>
            <a:pPr algn="just"/>
            <a:r>
              <a:rPr lang="en-SG" sz="2000" dirty="0" smtClean="0"/>
              <a:t>The plots shown are obtained from the current data for hosts’ response time and response rate.</a:t>
            </a:r>
          </a:p>
          <a:p>
            <a:pPr algn="just"/>
            <a:endParaRPr lang="en-SG" sz="2000" dirty="0" smtClean="0"/>
          </a:p>
          <a:p>
            <a:pPr algn="just"/>
            <a:r>
              <a:rPr lang="en-SG" sz="2000" dirty="0" smtClean="0"/>
              <a:t>There is a window for increasing the frequency of hosts responding to the user’s queries by making them stay on the website for longer.</a:t>
            </a:r>
          </a:p>
          <a:p>
            <a:pPr algn="just"/>
            <a:endParaRPr lang="en-SG" sz="2000" dirty="0" smtClean="0"/>
          </a:p>
          <a:p>
            <a:pPr algn="just"/>
            <a:r>
              <a:rPr lang="en-SG" sz="2000" dirty="0" smtClean="0"/>
              <a:t>Greater </a:t>
            </a:r>
            <a:r>
              <a:rPr lang="en-SG" sz="2000" dirty="0"/>
              <a:t>p</a:t>
            </a:r>
            <a:r>
              <a:rPr lang="en-SG" sz="2000" dirty="0" smtClean="0"/>
              <a:t>ortions of hosts’ leisure time is spent on Airbnb. More are the chances that they entertain tenant queries faster, which allows the deals to fix faster.</a:t>
            </a:r>
          </a:p>
        </p:txBody>
      </p:sp>
      <p:sp>
        <p:nvSpPr>
          <p:cNvPr id="4" name="Footer Placeholder 3"/>
          <p:cNvSpPr>
            <a:spLocks noGrp="1"/>
          </p:cNvSpPr>
          <p:nvPr>
            <p:ph type="ftr" sz="quarter" idx="11"/>
          </p:nvPr>
        </p:nvSpPr>
        <p:spPr/>
        <p:txBody>
          <a:bodyPr/>
          <a:lstStyle/>
          <a:p>
            <a:endParaRPr lang="en-SG"/>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776635"/>
            <a:ext cx="3742592" cy="280694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5152" y="3733282"/>
            <a:ext cx="3740840" cy="2805630"/>
          </a:xfrm>
          <a:prstGeom prst="rect">
            <a:avLst/>
          </a:prstGeom>
        </p:spPr>
      </p:pic>
    </p:spTree>
    <p:extLst>
      <p:ext uri="{BB962C8B-B14F-4D97-AF65-F5344CB8AC3E}">
        <p14:creationId xmlns:p14="http://schemas.microsoft.com/office/powerpoint/2010/main" val="3490088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Berlin Sans FB" panose="020E0602020502020306" pitchFamily="34" charset="0"/>
              </a:rPr>
              <a:t>Kindred Souls</a:t>
            </a:r>
            <a:endParaRPr lang="en-SG" dirty="0">
              <a:latin typeface="Berlin Sans FB" panose="020E0602020502020306" pitchFamily="34" charset="0"/>
            </a:endParaRPr>
          </a:p>
        </p:txBody>
      </p:sp>
      <p:sp>
        <p:nvSpPr>
          <p:cNvPr id="3" name="Content Placeholder 2"/>
          <p:cNvSpPr>
            <a:spLocks noGrp="1"/>
          </p:cNvSpPr>
          <p:nvPr>
            <p:ph idx="1"/>
          </p:nvPr>
        </p:nvSpPr>
        <p:spPr/>
        <p:txBody>
          <a:bodyPr>
            <a:normAutofit/>
          </a:bodyPr>
          <a:lstStyle/>
          <a:p>
            <a:r>
              <a:rPr lang="en-SG" sz="2000" dirty="0" smtClean="0"/>
              <a:t>It is noteworthy how hosts liked to describe themselves, their interests, pastimes, and a little about their lives in the ‘</a:t>
            </a:r>
            <a:r>
              <a:rPr lang="en-SG" sz="2000" dirty="0" err="1" smtClean="0"/>
              <a:t>host_about</a:t>
            </a:r>
            <a:r>
              <a:rPr lang="en-SG" sz="2000" dirty="0" smtClean="0"/>
              <a:t>’ column in listings.csv.</a:t>
            </a:r>
          </a:p>
          <a:p>
            <a:pPr marL="457200" lvl="1" indent="0">
              <a:buNone/>
            </a:pPr>
            <a:r>
              <a:rPr lang="en-SG" sz="1800" i="1" dirty="0" smtClean="0"/>
              <a:t>“</a:t>
            </a:r>
            <a:r>
              <a:rPr lang="en-US" sz="1800" i="1" dirty="0" err="1" smtClean="0"/>
              <a:t>i</a:t>
            </a:r>
            <a:r>
              <a:rPr lang="en-US" sz="1800" i="1" dirty="0" smtClean="0"/>
              <a:t> love living in Seattle.  </a:t>
            </a:r>
            <a:r>
              <a:rPr lang="en-US" sz="1800" i="1" dirty="0" err="1" smtClean="0"/>
              <a:t>i</a:t>
            </a:r>
            <a:r>
              <a:rPr lang="en-US" sz="1800" i="1" dirty="0" smtClean="0"/>
              <a:t> grew up in the mid-west but the Pacific North West has always felt like home.  </a:t>
            </a:r>
            <a:r>
              <a:rPr lang="en-US" sz="1800" i="1" dirty="0" err="1" smtClean="0"/>
              <a:t>i</a:t>
            </a:r>
            <a:r>
              <a:rPr lang="en-US" sz="1800" i="1" dirty="0" smtClean="0"/>
              <a:t> am a </a:t>
            </a:r>
            <a:r>
              <a:rPr lang="en-US" sz="1800" b="1" i="1" dirty="0" smtClean="0">
                <a:solidFill>
                  <a:srgbClr val="C00000"/>
                </a:solidFill>
              </a:rPr>
              <a:t>mom</a:t>
            </a:r>
            <a:r>
              <a:rPr lang="en-US" sz="1800" i="1" dirty="0" smtClean="0"/>
              <a:t> to 3 beautiful </a:t>
            </a:r>
            <a:r>
              <a:rPr lang="en-US" sz="1800" b="1" i="1" dirty="0" smtClean="0">
                <a:solidFill>
                  <a:srgbClr val="C00000"/>
                </a:solidFill>
              </a:rPr>
              <a:t>kids</a:t>
            </a:r>
            <a:r>
              <a:rPr lang="en-US" sz="1800" i="1" dirty="0" smtClean="0"/>
              <a:t>, love playing </a:t>
            </a:r>
            <a:r>
              <a:rPr lang="en-US" sz="1800" b="1" i="1" dirty="0" smtClean="0">
                <a:solidFill>
                  <a:srgbClr val="C00000"/>
                </a:solidFill>
              </a:rPr>
              <a:t>tennis</a:t>
            </a:r>
            <a:r>
              <a:rPr lang="en-US" sz="1800" i="1" dirty="0" smtClean="0"/>
              <a:t>, </a:t>
            </a:r>
            <a:r>
              <a:rPr lang="en-US" sz="1800" b="1" i="1" dirty="0" smtClean="0">
                <a:solidFill>
                  <a:srgbClr val="C00000"/>
                </a:solidFill>
              </a:rPr>
              <a:t>cooking</a:t>
            </a:r>
            <a:r>
              <a:rPr lang="en-US" sz="1800" i="1" dirty="0" smtClean="0"/>
              <a:t>, </a:t>
            </a:r>
            <a:r>
              <a:rPr lang="en-US" sz="1800" b="1" i="1" dirty="0" smtClean="0">
                <a:solidFill>
                  <a:srgbClr val="C00000"/>
                </a:solidFill>
              </a:rPr>
              <a:t>reading</a:t>
            </a:r>
            <a:r>
              <a:rPr lang="en-US" sz="1800" i="1" dirty="0" smtClean="0"/>
              <a:t> and being with </a:t>
            </a:r>
            <a:r>
              <a:rPr lang="en-US" sz="1800" b="1" i="1" dirty="0" smtClean="0">
                <a:solidFill>
                  <a:srgbClr val="C00000"/>
                </a:solidFill>
              </a:rPr>
              <a:t>friends</a:t>
            </a:r>
            <a:r>
              <a:rPr lang="en-US" sz="1800" i="1" dirty="0" smtClean="0"/>
              <a:t> and family.  </a:t>
            </a:r>
            <a:r>
              <a:rPr lang="en-US" sz="1800" i="1" dirty="0" err="1" smtClean="0"/>
              <a:t>i</a:t>
            </a:r>
            <a:r>
              <a:rPr lang="en-US" sz="1800" i="1" dirty="0" smtClean="0"/>
              <a:t> manage a few long-term rental properties as well as consult and manage </a:t>
            </a:r>
            <a:r>
              <a:rPr lang="en-US" sz="1800" i="1" dirty="0" err="1" smtClean="0"/>
              <a:t>AirBnB</a:t>
            </a:r>
            <a:r>
              <a:rPr lang="en-US" sz="1800" i="1" dirty="0" smtClean="0"/>
              <a:t> properties for those living in the Seattle area. </a:t>
            </a:r>
            <a:r>
              <a:rPr lang="en-SG" sz="1800" i="1" dirty="0" smtClean="0"/>
              <a:t>”</a:t>
            </a:r>
          </a:p>
          <a:p>
            <a:r>
              <a:rPr lang="en-SG" sz="2000" dirty="0" smtClean="0"/>
              <a:t>The idea is to make utmost use of this section to connect people with similar interests.</a:t>
            </a:r>
          </a:p>
          <a:p>
            <a:r>
              <a:rPr lang="en-SG" sz="2000" dirty="0" smtClean="0"/>
              <a:t>Airbnb will encourage hosts to connect to other hosts (for </a:t>
            </a:r>
            <a:r>
              <a:rPr lang="en-SG" sz="2000" dirty="0" err="1" smtClean="0"/>
              <a:t>eg</a:t>
            </a:r>
            <a:r>
              <a:rPr lang="en-SG" sz="2000" dirty="0" smtClean="0"/>
              <a:t>. by pop-up recommendation) which happen to share their hobbies or have something in common. After getting connected, they can probably chat with each other on their favourite books or football players and exchange experiences and learn more.</a:t>
            </a:r>
          </a:p>
          <a:p>
            <a:r>
              <a:rPr lang="en-SG" sz="2000" dirty="0" smtClean="0"/>
              <a:t>Meanwhile, if a user query comes up, they can answer faster.</a:t>
            </a:r>
          </a:p>
        </p:txBody>
      </p:sp>
      <p:sp>
        <p:nvSpPr>
          <p:cNvPr id="4" name="Footer Placeholder 3"/>
          <p:cNvSpPr>
            <a:spLocks noGrp="1"/>
          </p:cNvSpPr>
          <p:nvPr>
            <p:ph type="ftr" sz="quarter" idx="11"/>
          </p:nvPr>
        </p:nvSpPr>
        <p:spPr/>
        <p:txBody>
          <a:bodyPr/>
          <a:lstStyle/>
          <a:p>
            <a:endParaRPr lang="en-SG"/>
          </a:p>
        </p:txBody>
      </p:sp>
    </p:spTree>
    <p:extLst>
      <p:ext uri="{BB962C8B-B14F-4D97-AF65-F5344CB8AC3E}">
        <p14:creationId xmlns:p14="http://schemas.microsoft.com/office/powerpoint/2010/main" val="3132404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TotalTime>
  <Words>1426</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Berlin Sans FB</vt:lpstr>
      <vt:lpstr>Calibri</vt:lpstr>
      <vt:lpstr>Calibri Light</vt:lpstr>
      <vt:lpstr>Cambria</vt:lpstr>
      <vt:lpstr>Office Theme</vt:lpstr>
      <vt:lpstr>Kindred Souls  A Feature Addition to Airbnb</vt:lpstr>
      <vt:lpstr>Problem</vt:lpstr>
      <vt:lpstr>My Approach</vt:lpstr>
      <vt:lpstr>Few facts on Airbnb</vt:lpstr>
      <vt:lpstr>Business Model</vt:lpstr>
      <vt:lpstr>Initial Ideas</vt:lpstr>
      <vt:lpstr>Inspired by the Wish List feature…</vt:lpstr>
      <vt:lpstr>How would this benefit Airbnb?</vt:lpstr>
      <vt:lpstr>Kindred Souls</vt:lpstr>
      <vt:lpstr>Data Stats…</vt:lpstr>
      <vt:lpstr>NLP Process</vt:lpstr>
      <vt:lpstr>Data Cleaning</vt:lpstr>
      <vt:lpstr>Tokenization</vt:lpstr>
      <vt:lpstr>TF-IDF</vt:lpstr>
      <vt:lpstr>Elbow Method</vt:lpstr>
      <vt:lpstr>Inference</vt:lpstr>
      <vt:lpstr>Scope of improvement…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Kindred Souls  A Feature Addition</dc:title>
  <dc:creator>#VERMA JATIN#</dc:creator>
  <cp:lastModifiedBy>#VERMA JATIN#</cp:lastModifiedBy>
  <cp:revision>32</cp:revision>
  <dcterms:created xsi:type="dcterms:W3CDTF">2019-03-01T12:03:24Z</dcterms:created>
  <dcterms:modified xsi:type="dcterms:W3CDTF">2019-03-01T23:28:20Z</dcterms:modified>
</cp:coreProperties>
</file>