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Poppins Medium Bold" charset="1" panose="02000000000000000000"/>
      <p:regular r:id="rId15"/>
    </p:embeddedFont>
    <p:embeddedFont>
      <p:font typeface="Poppins Medium" charset="1" panose="02000000000000000000"/>
      <p:regular r:id="rId16"/>
    </p:embeddedFont>
    <p:embeddedFont>
      <p:font typeface="Poppins Light" charset="1" panose="02000000000000000000"/>
      <p:regular r:id="rId17"/>
    </p:embeddedFont>
    <p:embeddedFont>
      <p:font typeface="Poppins Light Bold" charset="1" panose="020000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44106" y="1437254"/>
            <a:ext cx="11330431" cy="7821046"/>
            <a:chOff x="0" y="0"/>
            <a:chExt cx="15107241" cy="10428062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41275"/>
              <a:ext cx="4915988" cy="5365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40"/>
                </a:lnSpc>
              </a:pP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970814"/>
              <a:ext cx="15107241" cy="71662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471"/>
                </a:lnSpc>
              </a:pPr>
              <a:r>
                <a:rPr lang="en-US" sz="7701" b="true">
                  <a:solidFill>
                    <a:srgbClr val="FFFFFF"/>
                  </a:solidFill>
                  <a:latin typeface="Poppins Medium Bold"/>
                  <a:ea typeface="Poppins Medium Bold"/>
                  <a:cs typeface="Poppins Medium Bold"/>
                  <a:sym typeface="Poppins Medium Bold"/>
                </a:rPr>
                <a:t>Apli</a:t>
              </a:r>
              <a:r>
                <a:rPr lang="en-US" sz="7701" b="true">
                  <a:solidFill>
                    <a:srgbClr val="FFFFFF"/>
                  </a:solidFill>
                  <a:latin typeface="Poppins Medium Bold"/>
                  <a:ea typeface="Poppins Medium Bold"/>
                  <a:cs typeface="Poppins Medium Bold"/>
                  <a:sym typeface="Poppins Medium Bold"/>
                </a:rPr>
                <a:t>cação de Módulos Sem Fio em Sistemas Distribuídos com adição de Machine Learning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9805338"/>
              <a:ext cx="15107241" cy="6227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19"/>
                </a:lnSpc>
              </a:pPr>
              <a:r>
                <a:rPr lang="en-US" sz="2799" spc="55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Ef</a:t>
              </a:r>
              <a:r>
                <a:rPr lang="en-US" sz="2799" spc="55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iciência inteligente em sistemas distribuídos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3478784" y="-903438"/>
            <a:ext cx="11330431" cy="3106939"/>
          </a:xfrm>
          <a:custGeom>
            <a:avLst/>
            <a:gdLst/>
            <a:ahLst/>
            <a:cxnLst/>
            <a:rect r="r" b="b" t="t" l="l"/>
            <a:pathLst>
              <a:path h="3106939" w="11330431">
                <a:moveTo>
                  <a:pt x="0" y="0"/>
                </a:moveTo>
                <a:lnTo>
                  <a:pt x="11330432" y="0"/>
                </a:lnTo>
                <a:lnTo>
                  <a:pt x="11330432" y="3106939"/>
                </a:lnTo>
                <a:lnTo>
                  <a:pt x="0" y="31069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31" r="0" b="-26007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391594" y="8029987"/>
            <a:ext cx="965885" cy="965885"/>
          </a:xfrm>
          <a:custGeom>
            <a:avLst/>
            <a:gdLst/>
            <a:ahLst/>
            <a:cxnLst/>
            <a:rect r="r" b="b" t="t" l="l"/>
            <a:pathLst>
              <a:path h="965885" w="965885">
                <a:moveTo>
                  <a:pt x="0" y="0"/>
                </a:moveTo>
                <a:lnTo>
                  <a:pt x="965885" y="0"/>
                </a:lnTo>
                <a:lnTo>
                  <a:pt x="965885" y="965884"/>
                </a:lnTo>
                <a:lnTo>
                  <a:pt x="0" y="9658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1400067" y="6858505"/>
            <a:ext cx="5993521" cy="2867821"/>
            <a:chOff x="0" y="0"/>
            <a:chExt cx="7991361" cy="3823762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0"/>
              <a:ext cx="2600438" cy="5553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95"/>
                </a:lnSpc>
              </a:pP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923086"/>
              <a:ext cx="7991361" cy="19006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12"/>
                </a:lnSpc>
              </a:pPr>
              <a:r>
                <a:rPr lang="en-US" sz="3374" b="true">
                  <a:solidFill>
                    <a:srgbClr val="FFFFFF"/>
                  </a:solidFill>
                  <a:latin typeface="Poppins Medium Bold"/>
                  <a:ea typeface="Poppins Medium Bold"/>
                  <a:cs typeface="Poppins Medium Bold"/>
                  <a:sym typeface="Poppins Medium Bold"/>
                </a:rPr>
                <a:t>        JVictorFonseca</a:t>
              </a:r>
            </a:p>
            <a:p>
              <a:pPr algn="l">
                <a:lnSpc>
                  <a:spcPts val="3712"/>
                </a:lnSpc>
              </a:pPr>
            </a:p>
            <a:p>
              <a:pPr algn="l">
                <a:lnSpc>
                  <a:spcPts val="3712"/>
                </a:lnSpc>
              </a:pPr>
              <a:r>
                <a:rPr lang="en-US" sz="3374" b="true">
                  <a:solidFill>
                    <a:srgbClr val="FFFFFF"/>
                  </a:solidFill>
                  <a:latin typeface="Poppins Medium Bold"/>
                  <a:ea typeface="Poppins Medium Bold"/>
                  <a:cs typeface="Poppins Medium Bold"/>
                  <a:sym typeface="Poppins Medium Bold"/>
                </a:rPr>
                <a:t>Dev. Sistemas Distribuídos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436964" y="410048"/>
            <a:ext cx="3282359" cy="3383875"/>
          </a:xfrm>
          <a:custGeom>
            <a:avLst/>
            <a:gdLst/>
            <a:ahLst/>
            <a:cxnLst/>
            <a:rect r="r" b="b" t="t" l="l"/>
            <a:pathLst>
              <a:path h="3383875" w="3282359">
                <a:moveTo>
                  <a:pt x="0" y="0"/>
                </a:moveTo>
                <a:lnTo>
                  <a:pt x="3282359" y="0"/>
                </a:lnTo>
                <a:lnTo>
                  <a:pt x="3282359" y="3383875"/>
                </a:lnTo>
                <a:lnTo>
                  <a:pt x="0" y="33838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15930" y="1840986"/>
            <a:ext cx="14063148" cy="6605029"/>
            <a:chOff x="0" y="0"/>
            <a:chExt cx="18750864" cy="8806705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101600"/>
              <a:ext cx="18750864" cy="5181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260"/>
                </a:lnSpc>
              </a:pPr>
              <a:r>
                <a:rPr lang="en-US" sz="8550" b="true">
                  <a:solidFill>
                    <a:srgbClr val="FFFFFF"/>
                  </a:solidFill>
                  <a:latin typeface="Poppins Medium Bold"/>
                  <a:ea typeface="Poppins Medium Bold"/>
                  <a:cs typeface="Poppins Medium Bold"/>
                  <a:sym typeface="Poppins Medium Bold"/>
                </a:rPr>
                <a:t>Distribuição.</a:t>
              </a:r>
            </a:p>
            <a:p>
              <a:pPr algn="ctr">
                <a:lnSpc>
                  <a:spcPts val="10260"/>
                </a:lnSpc>
              </a:pPr>
              <a:r>
                <a:rPr lang="en-US" sz="8550" b="true">
                  <a:solidFill>
                    <a:srgbClr val="FFFFFF"/>
                  </a:solidFill>
                  <a:latin typeface="Poppins Medium Bold"/>
                  <a:ea typeface="Poppins Medium Bold"/>
                  <a:cs typeface="Poppins Medium Bold"/>
                  <a:sym typeface="Poppins Medium Bold"/>
                </a:rPr>
                <a:t>Interpretação.</a:t>
              </a:r>
            </a:p>
            <a:p>
              <a:pPr algn="r">
                <a:lnSpc>
                  <a:spcPts val="10260"/>
                </a:lnSpc>
              </a:pPr>
              <a:r>
                <a:rPr lang="en-US" b="true" sz="8550">
                  <a:solidFill>
                    <a:srgbClr val="FFFFFF"/>
                  </a:solidFill>
                  <a:latin typeface="Poppins Medium Bold"/>
                  <a:ea typeface="Poppins Medium Bold"/>
                  <a:cs typeface="Poppins Medium Bold"/>
                  <a:sym typeface="Poppins Medium Bold"/>
                </a:rPr>
                <a:t>Automação.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6172725"/>
              <a:ext cx="18750864" cy="24866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79"/>
                </a:lnSpc>
              </a:pPr>
              <a:r>
                <a:rPr lang="en-US" sz="27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U</a:t>
              </a:r>
              <a:r>
                <a:rPr lang="en-US" sz="27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m estudo que integra dois campos poderosos: redes sem fio de longo alcance — como o </a:t>
              </a:r>
              <a:r>
                <a:rPr lang="en-US" sz="2700">
                  <a:solidFill>
                    <a:srgbClr val="FFFFFF"/>
                  </a:solidFill>
                  <a:latin typeface="Poppins Light Bold"/>
                  <a:ea typeface="Poppins Light Bold"/>
                  <a:cs typeface="Poppins Light Bold"/>
                  <a:sym typeface="Poppins Light Bold"/>
                </a:rPr>
                <a:t>LoRa</a:t>
              </a:r>
              <a:r>
                <a:rPr lang="en-US" sz="27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 — e algoritmos de </a:t>
              </a:r>
              <a:r>
                <a:rPr lang="en-US" sz="2700">
                  <a:solidFill>
                    <a:srgbClr val="FFFFFF"/>
                  </a:solidFill>
                  <a:latin typeface="Poppins Light Bold"/>
                  <a:ea typeface="Poppins Light Bold"/>
                  <a:cs typeface="Poppins Light Bold"/>
                  <a:sym typeface="Poppins Light Bold"/>
                </a:rPr>
                <a:t>machine learning</a:t>
              </a:r>
              <a:r>
                <a:rPr lang="en-US" sz="27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 distribuído. Esse trabalho mostra como podemos melhorar sistemas IoT, reduzindo consumo de energia e aumentando eficiência da rede.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92463" y="4462658"/>
            <a:ext cx="4326308" cy="2792780"/>
            <a:chOff x="0" y="0"/>
            <a:chExt cx="5768411" cy="3723707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9525"/>
              <a:ext cx="5768411" cy="1228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300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SIS</a:t>
              </a:r>
              <a:r>
                <a:rPr lang="en-US" sz="300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TEMAS DISTRIBUÍDOS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123507"/>
              <a:ext cx="5768411" cy="14528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53390" indent="-226695" lvl="1">
                <a:lnSpc>
                  <a:spcPts val="2940"/>
                </a:lnSpc>
                <a:buFont typeface="Arial"/>
                <a:buChar char="•"/>
              </a:pPr>
              <a:r>
                <a:rPr lang="en-US" sz="2100" spc="-21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U</a:t>
              </a:r>
              <a:r>
                <a:rPr lang="en-US" sz="2100" spc="-21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sam módulos sem fio para conectar dispositivos.</a:t>
              </a:r>
            </a:p>
            <a:p>
              <a:pPr algn="l">
                <a:lnSpc>
                  <a:spcPts val="2940"/>
                </a:lnSpc>
              </a:pPr>
            </a:p>
          </p:txBody>
        </p:sp>
        <p:sp>
          <p:nvSpPr>
            <p:cNvPr name="AutoShape 5" id="5"/>
            <p:cNvSpPr/>
            <p:nvPr/>
          </p:nvSpPr>
          <p:spPr>
            <a:xfrm>
              <a:off x="0" y="1690404"/>
              <a:ext cx="5768411" cy="0"/>
            </a:xfrm>
            <a:prstGeom prst="line">
              <a:avLst/>
            </a:prstGeom>
            <a:ln cap="rnd" w="25400">
              <a:solidFill>
                <a:srgbClr val="10B5B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6" id="6"/>
          <p:cNvGrpSpPr/>
          <p:nvPr/>
        </p:nvGrpSpPr>
        <p:grpSpPr>
          <a:xfrm rot="0">
            <a:off x="6980846" y="4462658"/>
            <a:ext cx="4326308" cy="3682415"/>
            <a:chOff x="0" y="0"/>
            <a:chExt cx="5768411" cy="4909887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9525"/>
              <a:ext cx="5768411" cy="1228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300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LORA</a:t>
              </a:r>
            </a:p>
            <a:p>
              <a:pPr algn="ctr">
                <a:lnSpc>
                  <a:spcPts val="3600"/>
                </a:lnSpc>
              </a:pP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2123507"/>
              <a:ext cx="5768411" cy="24434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40"/>
                </a:lnSpc>
              </a:pPr>
              <a:r>
                <a:rPr lang="en-US" sz="21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LoRa</a:t>
              </a:r>
              <a:r>
                <a:rPr lang="en-US" sz="21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 permite comunicação sem fio de longo alcance com baixo consumo, ideal para sensores e dispositivos IoT em locais remotos.</a:t>
              </a:r>
            </a:p>
          </p:txBody>
        </p:sp>
        <p:sp>
          <p:nvSpPr>
            <p:cNvPr name="AutoShape 9" id="9"/>
            <p:cNvSpPr/>
            <p:nvPr/>
          </p:nvSpPr>
          <p:spPr>
            <a:xfrm>
              <a:off x="0" y="1690404"/>
              <a:ext cx="5768411" cy="0"/>
            </a:xfrm>
            <a:prstGeom prst="line">
              <a:avLst/>
            </a:prstGeom>
            <a:ln cap="rnd" w="25400">
              <a:solidFill>
                <a:srgbClr val="10B5B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0" id="10"/>
          <p:cNvGrpSpPr/>
          <p:nvPr/>
        </p:nvGrpSpPr>
        <p:grpSpPr>
          <a:xfrm rot="0">
            <a:off x="12669229" y="4480756"/>
            <a:ext cx="4326308" cy="2756585"/>
            <a:chOff x="0" y="0"/>
            <a:chExt cx="5768411" cy="3675447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9525"/>
              <a:ext cx="5768411" cy="619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300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MACHINE LEARNING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2123507"/>
              <a:ext cx="5768411" cy="14528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40"/>
                </a:lnSpc>
              </a:pPr>
              <a:r>
                <a:rPr lang="en-US" sz="2100" spc="-21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Traz inteligência e otimização ao sistema.</a:t>
              </a:r>
            </a:p>
            <a:p>
              <a:pPr algn="l">
                <a:lnSpc>
                  <a:spcPts val="2940"/>
                </a:lnSpc>
              </a:pPr>
            </a:p>
          </p:txBody>
        </p:sp>
        <p:sp>
          <p:nvSpPr>
            <p:cNvPr name="AutoShape 13" id="13"/>
            <p:cNvSpPr/>
            <p:nvPr/>
          </p:nvSpPr>
          <p:spPr>
            <a:xfrm>
              <a:off x="0" y="1690404"/>
              <a:ext cx="5768411" cy="0"/>
            </a:xfrm>
            <a:prstGeom prst="line">
              <a:avLst/>
            </a:prstGeom>
            <a:ln cap="rnd" w="25400">
              <a:solidFill>
                <a:srgbClr val="10B5BF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Freeform 14" id="14"/>
          <p:cNvSpPr/>
          <p:nvPr/>
        </p:nvSpPr>
        <p:spPr>
          <a:xfrm flipH="false" flipV="false" rot="5400000">
            <a:off x="8049177" y="7062013"/>
            <a:ext cx="2189645" cy="4008164"/>
          </a:xfrm>
          <a:custGeom>
            <a:avLst/>
            <a:gdLst/>
            <a:ahLst/>
            <a:cxnLst/>
            <a:rect r="r" b="b" t="t" l="l"/>
            <a:pathLst>
              <a:path h="4008164" w="2189645">
                <a:moveTo>
                  <a:pt x="0" y="0"/>
                </a:moveTo>
                <a:lnTo>
                  <a:pt x="2189646" y="0"/>
                </a:lnTo>
                <a:lnTo>
                  <a:pt x="2189646" y="4008164"/>
                </a:lnTo>
                <a:lnTo>
                  <a:pt x="0" y="40081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292463" y="1028700"/>
            <a:ext cx="14835430" cy="3004473"/>
            <a:chOff x="0" y="0"/>
            <a:chExt cx="19780573" cy="4005964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3386839"/>
              <a:ext cx="19780573" cy="619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00"/>
                </a:lnSpc>
              </a:pPr>
              <a:r>
                <a:rPr lang="en-US" sz="3000">
                  <a:solidFill>
                    <a:srgbClr val="10B5B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Tecnologias robustas para aplicações diversas.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0"/>
              <a:ext cx="19780573" cy="2641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800"/>
                </a:lnSpc>
              </a:pPr>
              <a:r>
                <a:rPr lang="en-US" sz="6500" b="true">
                  <a:solidFill>
                    <a:srgbClr val="FFFFFF"/>
                  </a:solidFill>
                  <a:latin typeface="Poppins Medium Bold"/>
                  <a:ea typeface="Poppins Medium Bold"/>
                  <a:cs typeface="Poppins Medium Bold"/>
                  <a:sym typeface="Poppins Medium Bold"/>
                </a:rPr>
                <a:t>Sistemas antigos com novas ferramentas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292463" y="6981381"/>
            <a:ext cx="4326308" cy="1656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FFFFFF"/>
                </a:solidFill>
                <a:latin typeface="Poppins Light Bold"/>
                <a:ea typeface="Poppins Light Bold"/>
                <a:cs typeface="Poppins Light Bold"/>
                <a:sym typeface="Poppins Light Bold"/>
              </a:rPr>
              <a:t>Segundo Tanenbaum (2007), um sistema distribuído parece um sistema único, mas é formado por computadores interligados que trabalham juntos.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3803" y="3880322"/>
            <a:ext cx="6240071" cy="6200424"/>
          </a:xfrm>
          <a:custGeom>
            <a:avLst/>
            <a:gdLst/>
            <a:ahLst/>
            <a:cxnLst/>
            <a:rect r="r" b="b" t="t" l="l"/>
            <a:pathLst>
              <a:path h="6200424" w="6240071">
                <a:moveTo>
                  <a:pt x="0" y="0"/>
                </a:moveTo>
                <a:lnTo>
                  <a:pt x="6240071" y="0"/>
                </a:lnTo>
                <a:lnTo>
                  <a:pt x="6240071" y="6200424"/>
                </a:lnTo>
                <a:lnTo>
                  <a:pt x="0" y="62004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19" r="0" b="-31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888088"/>
            <a:ext cx="6621475" cy="3835758"/>
            <a:chOff x="0" y="0"/>
            <a:chExt cx="8828633" cy="5114343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4495218"/>
              <a:ext cx="8828633" cy="619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00"/>
                </a:lnSpc>
              </a:pP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0"/>
              <a:ext cx="8828633" cy="3657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800"/>
                </a:lnSpc>
              </a:pPr>
              <a:r>
                <a:rPr lang="en-US" b="true" sz="9000">
                  <a:solidFill>
                    <a:srgbClr val="FFFFFF"/>
                  </a:solidFill>
                  <a:latin typeface="Poppins Medium Bold"/>
                  <a:ea typeface="Poppins Medium Bold"/>
                  <a:cs typeface="Poppins Medium Bold"/>
                  <a:sym typeface="Poppins Medium Bold"/>
                </a:rPr>
                <a:t>Aplicação estudada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9429543" y="1636969"/>
            <a:ext cx="7048707" cy="6800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0"/>
              </a:lnSpc>
            </a:pPr>
            <a:r>
              <a:rPr lang="en-US" sz="2993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Investiga como algoritmos de machine learning distribuído (K-means e DBSCAN) podem ser usados para otimizar redes LoRa em sistemas IoT, visando:</a:t>
            </a:r>
          </a:p>
          <a:p>
            <a:pPr algn="l">
              <a:lnSpc>
                <a:spcPts val="4190"/>
              </a:lnSpc>
            </a:pPr>
          </a:p>
          <a:p>
            <a:pPr algn="l" marL="646220" indent="-323110" lvl="1">
              <a:lnSpc>
                <a:spcPts val="4190"/>
              </a:lnSpc>
              <a:buFont typeface="Arial"/>
              <a:buChar char="•"/>
            </a:pPr>
            <a:r>
              <a:rPr lang="en-US" sz="2993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Reduzir interferência entre dispositivos.</a:t>
            </a:r>
          </a:p>
          <a:p>
            <a:pPr algn="l" marL="646220" indent="-323110" lvl="1">
              <a:lnSpc>
                <a:spcPts val="4190"/>
              </a:lnSpc>
              <a:buFont typeface="Arial"/>
              <a:buChar char="•"/>
            </a:pPr>
            <a:r>
              <a:rPr lang="en-US" sz="2993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Melhorar a taxa de entrega de pacotes.</a:t>
            </a:r>
          </a:p>
          <a:p>
            <a:pPr algn="l" marL="646220" indent="-323110" lvl="1">
              <a:lnSpc>
                <a:spcPts val="4190"/>
              </a:lnSpc>
              <a:buFont typeface="Arial"/>
              <a:buChar char="•"/>
            </a:pPr>
            <a:r>
              <a:rPr lang="en-US" sz="2993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Economizar energia dos dispositivos finais (EDs).</a:t>
            </a:r>
          </a:p>
          <a:p>
            <a:pPr algn="l">
              <a:lnSpc>
                <a:spcPts val="419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5400000">
            <a:off x="5324805" y="5133975"/>
            <a:ext cx="7638389" cy="0"/>
          </a:xfrm>
          <a:prstGeom prst="line">
            <a:avLst/>
          </a:prstGeom>
          <a:ln cap="rnd" w="19050">
            <a:solidFill>
              <a:srgbClr val="10B5B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280447" y="4602102"/>
            <a:ext cx="8526501" cy="4105352"/>
          </a:xfrm>
          <a:custGeom>
            <a:avLst/>
            <a:gdLst/>
            <a:ahLst/>
            <a:cxnLst/>
            <a:rect r="r" b="b" t="t" l="l"/>
            <a:pathLst>
              <a:path h="4105352" w="8526501">
                <a:moveTo>
                  <a:pt x="0" y="0"/>
                </a:moveTo>
                <a:lnTo>
                  <a:pt x="8526501" y="0"/>
                </a:lnTo>
                <a:lnTo>
                  <a:pt x="8526501" y="4105352"/>
                </a:lnTo>
                <a:lnTo>
                  <a:pt x="0" y="41053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459858" y="1579546"/>
            <a:ext cx="6167680" cy="1547148"/>
            <a:chOff x="0" y="0"/>
            <a:chExt cx="8223573" cy="2062864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2053339"/>
              <a:ext cx="8223573" cy="619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00"/>
                </a:lnSpc>
              </a:pPr>
              <a:r>
                <a:rPr lang="en-US" sz="3000">
                  <a:solidFill>
                    <a:srgbClr val="10B5B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O método por trás da ciência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0"/>
              <a:ext cx="8223573" cy="1409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400"/>
                </a:lnSpc>
              </a:pPr>
              <a:r>
                <a:rPr lang="en-US" sz="7000" b="true">
                  <a:solidFill>
                    <a:srgbClr val="FFFFFF"/>
                  </a:solidFill>
                  <a:latin typeface="Poppins Medium Bold"/>
                  <a:ea typeface="Poppins Medium Bold"/>
                  <a:cs typeface="Poppins Medium Bold"/>
                  <a:sym typeface="Poppins Medium Bold"/>
                </a:rPr>
                <a:t>Metodologia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732343" y="1579546"/>
            <a:ext cx="6302836" cy="1618030"/>
            <a:chOff x="0" y="0"/>
            <a:chExt cx="8403782" cy="2157374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9525"/>
              <a:ext cx="8403782" cy="619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00"/>
                </a:lnSpc>
              </a:pPr>
              <a:r>
                <a:rPr lang="en-US" sz="300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DIMENSIONAMENTO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777307"/>
              <a:ext cx="8403782" cy="13800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00"/>
                </a:lnSpc>
              </a:pPr>
              <a:r>
                <a:rPr lang="en-US" sz="20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Cl</a:t>
              </a:r>
              <a:r>
                <a:rPr lang="en-US" sz="20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usterização dos dispositivos usando algoritmos de aprendizado não supervisionado.</a:t>
              </a:r>
            </a:p>
            <a:p>
              <a:pPr algn="l">
                <a:lnSpc>
                  <a:spcPts val="280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732343" y="4510697"/>
            <a:ext cx="6302836" cy="1265605"/>
            <a:chOff x="0" y="0"/>
            <a:chExt cx="8403782" cy="1687474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9525"/>
              <a:ext cx="8403782" cy="619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00"/>
                </a:lnSpc>
              </a:pPr>
              <a:r>
                <a:rPr lang="en-US" sz="300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AUTO-GERENCIAMENTO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777307"/>
              <a:ext cx="8403782" cy="13800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00"/>
                </a:lnSpc>
              </a:pPr>
              <a:r>
                <a:rPr lang="en-US" sz="20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Aj</a:t>
              </a:r>
              <a:r>
                <a:rPr lang="en-US" sz="20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uste automático de parâmetros como potência de transmissão e frequência.</a:t>
              </a:r>
            </a:p>
            <a:p>
              <a:pPr algn="l">
                <a:lnSpc>
                  <a:spcPts val="280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732343" y="7089424"/>
            <a:ext cx="6302836" cy="1618030"/>
            <a:chOff x="0" y="0"/>
            <a:chExt cx="8403782" cy="2157374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9525"/>
              <a:ext cx="8403782" cy="619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00"/>
                </a:lnSpc>
              </a:pPr>
              <a:r>
                <a:rPr lang="en-US" sz="300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PROJEÇÃO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777307"/>
              <a:ext cx="8403782" cy="13800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00"/>
                </a:lnSpc>
              </a:pPr>
              <a:r>
                <a:rPr lang="en-US" sz="20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S</a:t>
              </a:r>
              <a:r>
                <a:rPr lang="en-US" sz="20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imulações com diferentes cenários e densidades de dispositivos.</a:t>
              </a:r>
            </a:p>
            <a:p>
              <a:pPr algn="l">
                <a:lnSpc>
                  <a:spcPts val="2800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543840"/>
            <a:ext cx="12928215" cy="5199321"/>
            <a:chOff x="0" y="0"/>
            <a:chExt cx="17237620" cy="6932427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2075564"/>
              <a:ext cx="17237620" cy="698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00"/>
                </a:lnSpc>
              </a:pP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-19050"/>
              <a:ext cx="17237620" cy="1409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400"/>
                </a:lnSpc>
              </a:pPr>
              <a:r>
                <a:rPr lang="en-US" sz="7000" b="true">
                  <a:solidFill>
                    <a:srgbClr val="FFFFFF"/>
                  </a:solidFill>
                  <a:latin typeface="Poppins Medium Bold"/>
                  <a:ea typeface="Poppins Medium Bold"/>
                  <a:cs typeface="Poppins Medium Bold"/>
                  <a:sym typeface="Poppins Medium Bold"/>
                </a:rPr>
                <a:t>R</a:t>
              </a:r>
              <a:r>
                <a:rPr lang="en-US" sz="7000" b="true">
                  <a:solidFill>
                    <a:srgbClr val="FFFFFF"/>
                  </a:solidFill>
                  <a:latin typeface="Poppins Medium Bold"/>
                  <a:ea typeface="Poppins Medium Bold"/>
                  <a:cs typeface="Poppins Medium Bold"/>
                  <a:sym typeface="Poppins Medium Bold"/>
                </a:rPr>
                <a:t>esultados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3411352"/>
              <a:ext cx="17237620" cy="3521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47700" indent="-323850" lvl="1">
                <a:lnSpc>
                  <a:spcPts val="4200"/>
                </a:lnSpc>
                <a:buFont typeface="Arial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Aumento de eficiência no uso da banda e dos recursos da rede.</a:t>
              </a:r>
            </a:p>
            <a:p>
              <a:pPr algn="l" marL="647700" indent="-323850" lvl="1">
                <a:lnSpc>
                  <a:spcPts val="4200"/>
                </a:lnSpc>
                <a:buFont typeface="Arial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Redução do consumo de energia nos dispositivos LoRa.</a:t>
              </a:r>
            </a:p>
            <a:p>
              <a:pPr algn="l" marL="647700" indent="-323850" lvl="1">
                <a:lnSpc>
                  <a:spcPts val="4200"/>
                </a:lnSpc>
                <a:buFont typeface="Arial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Melhoria na qualidade do sinal (SINR).</a:t>
              </a:r>
            </a:p>
            <a:p>
              <a:pPr algn="l" marL="647700" indent="-323850" lvl="1">
                <a:lnSpc>
                  <a:spcPts val="4200"/>
                </a:lnSpc>
                <a:buFont typeface="Arial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Maior escalabilidade para redes densas e distribuídas.</a:t>
              </a:r>
            </a:p>
            <a:p>
              <a:pPr algn="l">
                <a:lnSpc>
                  <a:spcPts val="4200"/>
                </a:lnSpc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38415" y="2974152"/>
            <a:ext cx="14811170" cy="4338695"/>
            <a:chOff x="0" y="0"/>
            <a:chExt cx="19748227" cy="5784927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3196879"/>
              <a:ext cx="19748227" cy="24953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15"/>
                </a:lnSpc>
                <a:spcBef>
                  <a:spcPct val="0"/>
                </a:spcBef>
              </a:pPr>
              <a:r>
                <a:rPr lang="en-US" sz="2725" u="none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A integração de machine learning com redes LoRa traz ganhos expressivos para sistemas distribuídos, especialmente em aplicações IoT. A abordagem é adaptável, eficiente e contribui para sistemas autônomos e sustentáveis em ambientes urbanos, agrícolas e industriais.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-12700"/>
              <a:ext cx="19748227" cy="1409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400"/>
                </a:lnSpc>
              </a:pPr>
              <a:r>
                <a:rPr lang="en-US" sz="7000" b="true">
                  <a:solidFill>
                    <a:srgbClr val="FFFFFF"/>
                  </a:solidFill>
                  <a:latin typeface="Poppins Medium Bold"/>
                  <a:ea typeface="Poppins Medium Bold"/>
                  <a:cs typeface="Poppins Medium Bold"/>
                  <a:sym typeface="Poppins Medium Bold"/>
                </a:rPr>
                <a:t>Co</a:t>
              </a:r>
              <a:r>
                <a:rPr lang="en-US" sz="7000" b="true">
                  <a:solidFill>
                    <a:srgbClr val="FFFFFF"/>
                  </a:solidFill>
                  <a:latin typeface="Poppins Medium Bold"/>
                  <a:ea typeface="Poppins Medium Bold"/>
                  <a:cs typeface="Poppins Medium Bold"/>
                  <a:sym typeface="Poppins Medium Bold"/>
                </a:rPr>
                <a:t>nclusão</a:t>
              </a:r>
            </a:p>
          </p:txBody>
        </p:sp>
        <p:sp>
          <p:nvSpPr>
            <p:cNvPr name="AutoShape 5" id="5"/>
            <p:cNvSpPr/>
            <p:nvPr/>
          </p:nvSpPr>
          <p:spPr>
            <a:xfrm>
              <a:off x="0" y="2168438"/>
              <a:ext cx="19748227" cy="0"/>
            </a:xfrm>
            <a:prstGeom prst="line">
              <a:avLst/>
            </a:prstGeom>
            <a:ln cap="rnd" w="25400">
              <a:solidFill>
                <a:srgbClr val="10B5BF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9388" y="5150143"/>
            <a:ext cx="13541541" cy="3492858"/>
            <a:chOff x="0" y="0"/>
            <a:chExt cx="18055388" cy="465714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2828343"/>
              <a:ext cx="18055388" cy="1828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00"/>
                </a:lnSpc>
              </a:pPr>
              <a:r>
                <a:rPr lang="en-US" sz="225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Artigo  base: https://www.sciencedirect.com/science/article/pii/S2773153724000562;</a:t>
              </a:r>
            </a:p>
            <a:p>
              <a:pPr algn="l">
                <a:lnSpc>
                  <a:spcPts val="2700"/>
                </a:lnSpc>
              </a:pPr>
            </a:p>
            <a:p>
              <a:pPr algn="l">
                <a:lnSpc>
                  <a:spcPts val="2700"/>
                </a:lnSpc>
              </a:pPr>
              <a:r>
                <a:rPr lang="en-US" sz="225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Sistemas Distribuídos: TANENBAUM, Andrew S.; VAN STEEN, Maarten. Distributed Systems: Principles and Paradigms. 2. ed. Prentice Hall, 2007;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0"/>
              <a:ext cx="18055388" cy="1828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800"/>
                </a:lnSpc>
              </a:pPr>
              <a:r>
                <a:rPr lang="en-US" sz="9000" b="true">
                  <a:solidFill>
                    <a:srgbClr val="FFFFFF"/>
                  </a:solidFill>
                  <a:latin typeface="Poppins Medium Bold"/>
                  <a:ea typeface="Poppins Medium Bold"/>
                  <a:cs typeface="Poppins Medium Bold"/>
                  <a:sym typeface="Poppins Medium Bold"/>
                </a:rPr>
                <a:t>Referências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144000" y="-1400753"/>
            <a:ext cx="7160084" cy="5477464"/>
          </a:xfrm>
          <a:custGeom>
            <a:avLst/>
            <a:gdLst/>
            <a:ahLst/>
            <a:cxnLst/>
            <a:rect r="r" b="b" t="t" l="l"/>
            <a:pathLst>
              <a:path h="5477464" w="7160084">
                <a:moveTo>
                  <a:pt x="0" y="0"/>
                </a:moveTo>
                <a:lnTo>
                  <a:pt x="7160084" y="0"/>
                </a:lnTo>
                <a:lnTo>
                  <a:pt x="7160084" y="5477464"/>
                </a:lnTo>
                <a:lnTo>
                  <a:pt x="0" y="54774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-7698346">
            <a:off x="14309952" y="2598981"/>
            <a:ext cx="2866797" cy="2955461"/>
          </a:xfrm>
          <a:custGeom>
            <a:avLst/>
            <a:gdLst/>
            <a:ahLst/>
            <a:cxnLst/>
            <a:rect r="r" b="b" t="t" l="l"/>
            <a:pathLst>
              <a:path h="2955461" w="2866797">
                <a:moveTo>
                  <a:pt x="2866796" y="0"/>
                </a:moveTo>
                <a:lnTo>
                  <a:pt x="0" y="0"/>
                </a:lnTo>
                <a:lnTo>
                  <a:pt x="0" y="2955460"/>
                </a:lnTo>
                <a:lnTo>
                  <a:pt x="2866796" y="2955460"/>
                </a:lnTo>
                <a:lnTo>
                  <a:pt x="2866796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9388" y="6178843"/>
            <a:ext cx="10336162" cy="2464158"/>
            <a:chOff x="0" y="0"/>
            <a:chExt cx="13781550" cy="328554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2828343"/>
              <a:ext cx="13781550" cy="457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00"/>
                </a:lnSpc>
              </a:pPr>
              <a:r>
                <a:rPr lang="en-US" sz="2250">
                  <a:solidFill>
                    <a:srgbClr val="10B5B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Para Deus nada é impossível. (Lucas 1:37)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0"/>
              <a:ext cx="13781550" cy="1828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800"/>
                </a:lnSpc>
              </a:pPr>
              <a:r>
                <a:rPr lang="en-US" sz="9000" b="true">
                  <a:solidFill>
                    <a:srgbClr val="FFFFFF"/>
                  </a:solidFill>
                  <a:latin typeface="Poppins Medium Bold"/>
                  <a:ea typeface="Poppins Medium Bold"/>
                  <a:cs typeface="Poppins Medium Bold"/>
                  <a:sym typeface="Poppins Medium Bold"/>
                </a:rPr>
                <a:t>Obrigado!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144000" y="-1400753"/>
            <a:ext cx="7160084" cy="5477464"/>
          </a:xfrm>
          <a:custGeom>
            <a:avLst/>
            <a:gdLst/>
            <a:ahLst/>
            <a:cxnLst/>
            <a:rect r="r" b="b" t="t" l="l"/>
            <a:pathLst>
              <a:path h="5477464" w="7160084">
                <a:moveTo>
                  <a:pt x="0" y="0"/>
                </a:moveTo>
                <a:lnTo>
                  <a:pt x="7160084" y="0"/>
                </a:lnTo>
                <a:lnTo>
                  <a:pt x="7160084" y="5477464"/>
                </a:lnTo>
                <a:lnTo>
                  <a:pt x="0" y="54774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-7698346">
            <a:off x="14309952" y="2598981"/>
            <a:ext cx="2866797" cy="2955461"/>
          </a:xfrm>
          <a:custGeom>
            <a:avLst/>
            <a:gdLst/>
            <a:ahLst/>
            <a:cxnLst/>
            <a:rect r="r" b="b" t="t" l="l"/>
            <a:pathLst>
              <a:path h="2955461" w="2866797">
                <a:moveTo>
                  <a:pt x="2866796" y="0"/>
                </a:moveTo>
                <a:lnTo>
                  <a:pt x="0" y="0"/>
                </a:lnTo>
                <a:lnTo>
                  <a:pt x="0" y="2955460"/>
                </a:lnTo>
                <a:lnTo>
                  <a:pt x="2866796" y="2955460"/>
                </a:lnTo>
                <a:lnTo>
                  <a:pt x="2866796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DAGllwY-WnE</dc:identifier>
  <dcterms:modified xsi:type="dcterms:W3CDTF">2011-08-01T06:04:30Z</dcterms:modified>
  <cp:revision>1</cp:revision>
  <dc:title>Aplicação de Módulos Sem Fio em Sistemas Distribuídos</dc:title>
</cp:coreProperties>
</file>