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1" autoAdjust="0"/>
  </p:normalViewPr>
  <p:slideViewPr>
    <p:cSldViewPr snapToGrid="0">
      <p:cViewPr>
        <p:scale>
          <a:sx n="92" d="100"/>
          <a:sy n="92" d="100"/>
        </p:scale>
        <p:origin x="1190" y="4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https://huklee.github.io/2017/01/28/021.SQL-all-kinds-of-join-queries/</a:t>
            </a:r>
            <a:endParaRPr dirty="0"/>
          </a:p>
        </p:txBody>
      </p:sp>
    </p:spTree>
    <p:extLst>
      <p:ext uri="{BB962C8B-B14F-4D97-AF65-F5344CB8AC3E}">
        <p14:creationId xmlns:p14="http://schemas.microsoft.com/office/powerpoint/2010/main" val="143559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2" name="Google Shape;32;p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3" name="Google Shape;33;p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5"/>
        <p:cNvGrpSpPr/>
        <p:nvPr/>
      </p:nvGrpSpPr>
      <p:grpSpPr>
        <a:xfrm>
          <a:off x="0" y="0"/>
          <a:ext cx="0" cy="0"/>
          <a:chOff x="0" y="0"/>
          <a:chExt cx="0" cy="0"/>
        </a:xfrm>
      </p:grpSpPr>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7" name="Google Shape;47;p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2" name="Google Shape;62;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200"/>
              <a:buNone/>
            </a:pPr>
            <a:r>
              <a:rPr lang="en" sz="3500" dirty="0"/>
              <a:t>National Parks Visitations:</a:t>
            </a:r>
            <a:endParaRPr sz="3500" dirty="0"/>
          </a:p>
          <a:p>
            <a:pPr marL="0" lvl="0" indent="0" algn="ctr" rtl="0">
              <a:lnSpc>
                <a:spcPct val="100000"/>
              </a:lnSpc>
              <a:spcBef>
                <a:spcPts val="0"/>
              </a:spcBef>
              <a:spcAft>
                <a:spcPts val="0"/>
              </a:spcAft>
              <a:buSzPts val="4200"/>
              <a:buNone/>
            </a:pPr>
            <a:r>
              <a:rPr lang="en" sz="2700" dirty="0">
                <a:solidFill>
                  <a:srgbClr val="FF9900"/>
                </a:solidFill>
              </a:rPr>
              <a:t>Feynman Method</a:t>
            </a:r>
            <a:endParaRPr sz="2700" dirty="0">
              <a:solidFill>
                <a:srgbClr val="FF9900"/>
              </a:solidFill>
              <a:latin typeface="Arial"/>
              <a:ea typeface="Arial"/>
              <a:cs typeface="Arial"/>
              <a:sym typeface="Arial"/>
            </a:endParaRPr>
          </a:p>
          <a:p>
            <a:pPr marL="0" lvl="0" indent="0" algn="l" rtl="0">
              <a:lnSpc>
                <a:spcPct val="100000"/>
              </a:lnSpc>
              <a:spcBef>
                <a:spcPts val="0"/>
              </a:spcBef>
              <a:spcAft>
                <a:spcPts val="0"/>
              </a:spcAft>
              <a:buSzPts val="4200"/>
              <a:buNone/>
            </a:pPr>
            <a:endParaRPr sz="3500" dirty="0"/>
          </a:p>
        </p:txBody>
      </p:sp>
      <p:sp>
        <p:nvSpPr>
          <p:cNvPr id="87" name="Google Shape;87;p1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Aubrey Smiley McAuliffe, Beau Findley, Jason Viehman</a:t>
            </a:r>
            <a:endParaRPr/>
          </a:p>
          <a:p>
            <a:pPr marL="0" lvl="0" indent="0" algn="ctr" rtl="0">
              <a:lnSpc>
                <a:spcPct val="100000"/>
              </a:lnSpc>
              <a:spcBef>
                <a:spcPts val="0"/>
              </a:spcBef>
              <a:spcAft>
                <a:spcPts val="0"/>
              </a:spcAft>
              <a:buSzPts val="1600"/>
              <a:buNone/>
            </a:pPr>
            <a:r>
              <a:rPr lang="en"/>
              <a:t>STAT 656, Fall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None/>
            </a:pPr>
            <a:r>
              <a:rPr lang="en" dirty="0"/>
              <a:t>Feynman Method Instructions</a:t>
            </a:r>
            <a:endParaRPr dirty="0"/>
          </a:p>
        </p:txBody>
      </p:sp>
      <p:sp>
        <p:nvSpPr>
          <p:cNvPr id="93" name="Google Shape;93;p14"/>
          <p:cNvSpPr txBox="1"/>
          <p:nvPr/>
        </p:nvSpPr>
        <p:spPr>
          <a:xfrm>
            <a:off x="549571" y="2007751"/>
            <a:ext cx="2861075" cy="237137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Open Sans"/>
              <a:buNone/>
            </a:pPr>
            <a:r>
              <a:rPr lang="en" sz="700" b="0" i="0" u="none" strike="noStrike" cap="none" dirty="0">
                <a:solidFill>
                  <a:schemeClr val="dk1"/>
                </a:solidFill>
                <a:latin typeface="Open Sans"/>
                <a:ea typeface="Open Sans"/>
                <a:cs typeface="Open Sans"/>
                <a:sym typeface="Open Sans"/>
              </a:rPr>
              <a:t>- Write down clearly and concisely what you are trying to learn.  Don't write down jargon and be as specific as is reasonable.</a:t>
            </a:r>
            <a:endParaRPr dirty="0"/>
          </a:p>
          <a:p>
            <a:pPr marL="0" marR="0" lvl="0" indent="0" algn="l" rtl="0">
              <a:lnSpc>
                <a:spcPct val="115000"/>
              </a:lnSpc>
              <a:spcBef>
                <a:spcPts val="0"/>
              </a:spcBef>
              <a:spcAft>
                <a:spcPts val="0"/>
              </a:spcAft>
              <a:buClr>
                <a:schemeClr val="dk1"/>
              </a:buClr>
              <a:buSzPts val="1800"/>
              <a:buFont typeface="Open Sans"/>
              <a:buNone/>
            </a:pPr>
            <a:endParaRPr sz="700" b="1"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800"/>
              <a:buFont typeface="Open Sans"/>
              <a:buNone/>
            </a:pPr>
            <a:r>
              <a:rPr lang="en" sz="700" b="0" i="0" u="none" strike="noStrike" cap="none" dirty="0">
                <a:solidFill>
                  <a:schemeClr val="dk1"/>
                </a:solidFill>
                <a:latin typeface="Open Sans"/>
                <a:ea typeface="Open Sans"/>
                <a:cs typeface="Open Sans"/>
                <a:sym typeface="Open Sans"/>
              </a:rPr>
              <a:t>- Explain the concept in simple language.  Be on the lookout for moments in which you use terminology from this class.  Seek to use the definition instead.  Include a very simple example demonstrating the underlying idea.</a:t>
            </a:r>
            <a:endParaRPr dirty="0"/>
          </a:p>
          <a:p>
            <a:pPr marL="0" marR="0" lvl="0" indent="0" algn="l" rtl="0">
              <a:lnSpc>
                <a:spcPct val="115000"/>
              </a:lnSpc>
              <a:spcBef>
                <a:spcPts val="0"/>
              </a:spcBef>
              <a:spcAft>
                <a:spcPts val="0"/>
              </a:spcAft>
              <a:buClr>
                <a:schemeClr val="dk1"/>
              </a:buClr>
              <a:buSzPts val="1800"/>
              <a:buFont typeface="Open Sans"/>
              <a:buNone/>
            </a:pPr>
            <a:endParaRPr sz="7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800"/>
              <a:buFont typeface="Open Sans"/>
              <a:buNone/>
            </a:pPr>
            <a:r>
              <a:rPr lang="en" sz="700" b="0" i="0" u="none" strike="noStrike" cap="none" dirty="0">
                <a:solidFill>
                  <a:schemeClr val="dk1"/>
                </a:solidFill>
                <a:latin typeface="Open Sans"/>
                <a:ea typeface="Open Sans"/>
                <a:cs typeface="Open Sans"/>
                <a:sym typeface="Open Sans"/>
              </a:rPr>
              <a:t>- During the course of 2., you'll run into moments where your explanation is vague or there is something you don't understand or can't relay using non-technical language.  Identify these moments here, using a list.</a:t>
            </a:r>
            <a:endParaRPr dirty="0"/>
          </a:p>
          <a:p>
            <a:pPr marL="0" marR="0" lvl="0" indent="0" algn="l" rtl="0">
              <a:lnSpc>
                <a:spcPct val="115000"/>
              </a:lnSpc>
              <a:spcBef>
                <a:spcPts val="0"/>
              </a:spcBef>
              <a:spcAft>
                <a:spcPts val="0"/>
              </a:spcAft>
              <a:buClr>
                <a:schemeClr val="dk1"/>
              </a:buClr>
              <a:buSzPts val="1800"/>
              <a:buFont typeface="Open Sans"/>
              <a:buNone/>
            </a:pPr>
            <a:r>
              <a:rPr lang="en" sz="700" b="0" i="0" u="none" strike="noStrike" cap="none" dirty="0">
                <a:solidFill>
                  <a:schemeClr val="dk1"/>
                </a:solidFill>
                <a:latin typeface="Open Sans"/>
                <a:ea typeface="Open Sans"/>
                <a:cs typeface="Open Sans"/>
                <a:sym typeface="Open Sans"/>
              </a:rPr>
              <a:t>Seek to solidify these concepts. Go back to your notes or ask in a live session or post to the discussion board or...</a:t>
            </a:r>
            <a:endParaRPr dirty="0"/>
          </a:p>
        </p:txBody>
      </p:sp>
      <p:sp>
        <p:nvSpPr>
          <p:cNvPr id="94" name="Google Shape;94;p14"/>
          <p:cNvSpPr txBox="1"/>
          <p:nvPr/>
        </p:nvSpPr>
        <p:spPr>
          <a:xfrm>
            <a:off x="3550810" y="2007751"/>
            <a:ext cx="5146002" cy="2563800"/>
          </a:xfrm>
          <a:prstGeom prst="rect">
            <a:avLst/>
          </a:prstGeom>
          <a:noFill/>
          <a:ln>
            <a:noFill/>
          </a:ln>
        </p:spPr>
        <p:txBody>
          <a:bodyPr spcFirstLastPara="1" wrap="square" lIns="91425" tIns="91425" rIns="91425" bIns="91425" anchor="t" anchorCtr="0">
            <a:noAutofit/>
          </a:bodyPr>
          <a:lstStyle/>
          <a:p>
            <a:pPr marL="182880" marR="0" lvl="0" indent="-182880" algn="l" rtl="0">
              <a:lnSpc>
                <a:spcPct val="100000"/>
              </a:lnSpc>
              <a:spcBef>
                <a:spcPts val="0"/>
              </a:spcBef>
              <a:spcAft>
                <a:spcPts val="0"/>
              </a:spcAft>
              <a:buClr>
                <a:schemeClr val="dk1"/>
              </a:buClr>
              <a:buSzPts val="1800"/>
              <a:buFont typeface="Open Sans"/>
              <a:buChar char="-"/>
            </a:pPr>
            <a:r>
              <a:rPr lang="en" sz="1100" b="0" i="0" u="none" strike="noStrike" cap="none" dirty="0">
                <a:solidFill>
                  <a:schemeClr val="dk1"/>
                </a:solidFill>
                <a:latin typeface="Open Sans"/>
                <a:ea typeface="Open Sans"/>
                <a:cs typeface="Open Sans"/>
                <a:sym typeface="Open Sans"/>
              </a:rPr>
              <a:t>Each </a:t>
            </a:r>
            <a:r>
              <a:rPr lang="en" sz="1100" b="1" i="0" u="none" strike="noStrike" cap="none" dirty="0">
                <a:solidFill>
                  <a:schemeClr val="dk1"/>
                </a:solidFill>
                <a:latin typeface="Open Sans"/>
                <a:ea typeface="Open Sans"/>
                <a:cs typeface="Open Sans"/>
                <a:sym typeface="Open Sans"/>
              </a:rPr>
              <a:t>group</a:t>
            </a:r>
            <a:r>
              <a:rPr lang="en" sz="1100" b="0" i="0" u="none" strike="noStrike" cap="none" dirty="0">
                <a:solidFill>
                  <a:schemeClr val="dk1"/>
                </a:solidFill>
                <a:latin typeface="Open Sans"/>
                <a:ea typeface="Open Sans"/>
                <a:cs typeface="Open Sans"/>
                <a:sym typeface="Open Sans"/>
              </a:rPr>
              <a:t> must submit two videos:</a:t>
            </a:r>
            <a:endParaRPr dirty="0"/>
          </a:p>
          <a:p>
            <a:pPr marL="182880" marR="0" lvl="0" indent="-68579" algn="l" rtl="0">
              <a:lnSpc>
                <a:spcPct val="100000"/>
              </a:lnSpc>
              <a:spcBef>
                <a:spcPts val="0"/>
              </a:spcBef>
              <a:spcAft>
                <a:spcPts val="0"/>
              </a:spcAft>
              <a:buClr>
                <a:schemeClr val="dk1"/>
              </a:buClr>
              <a:buSzPts val="1800"/>
              <a:buFont typeface="Open Sans"/>
              <a:buNone/>
            </a:pPr>
            <a:endParaRPr sz="1100" b="0" i="0" u="none" strike="noStrike" cap="none" dirty="0">
              <a:solidFill>
                <a:schemeClr val="dk1"/>
              </a:solidFill>
              <a:latin typeface="Open Sans"/>
              <a:ea typeface="Open Sans"/>
              <a:cs typeface="Open Sans"/>
              <a:sym typeface="Open Sans"/>
            </a:endParaRPr>
          </a:p>
          <a:p>
            <a:pPr marL="640080" marR="0" lvl="1" indent="-182880" algn="l" rtl="0">
              <a:lnSpc>
                <a:spcPct val="100000"/>
              </a:lnSpc>
              <a:spcBef>
                <a:spcPts val="0"/>
              </a:spcBef>
              <a:spcAft>
                <a:spcPts val="0"/>
              </a:spcAft>
              <a:buClr>
                <a:schemeClr val="dk1"/>
              </a:buClr>
              <a:buSzPts val="1400"/>
              <a:buFont typeface="Open Sans"/>
              <a:buChar char="-"/>
            </a:pPr>
            <a:r>
              <a:rPr lang="en" sz="900" b="0" i="0" u="none" strike="noStrike" cap="none" dirty="0">
                <a:solidFill>
                  <a:schemeClr val="dk1"/>
                </a:solidFill>
                <a:latin typeface="Open Sans"/>
                <a:ea typeface="Open Sans"/>
                <a:cs typeface="Open Sans"/>
                <a:sym typeface="Open Sans"/>
              </a:rPr>
              <a:t>A 1 minute video with the same objective as Task 1. However, make a new video incorporating any relevant updates, such as new things you've learned in class or about the project (or even, that you've shifted your original project entirely).</a:t>
            </a:r>
            <a:endParaRPr dirty="0"/>
          </a:p>
          <a:p>
            <a:pPr marL="640080" marR="0" lvl="1" indent="-93980" algn="l" rtl="0">
              <a:lnSpc>
                <a:spcPct val="100000"/>
              </a:lnSpc>
              <a:spcBef>
                <a:spcPts val="0"/>
              </a:spcBef>
              <a:spcAft>
                <a:spcPts val="0"/>
              </a:spcAft>
              <a:buClr>
                <a:schemeClr val="dk1"/>
              </a:buClr>
              <a:buSzPts val="1400"/>
              <a:buFont typeface="Open Sans"/>
              <a:buNone/>
            </a:pPr>
            <a:endParaRPr sz="900" b="0" i="0" u="none" strike="noStrike" cap="none" dirty="0">
              <a:solidFill>
                <a:schemeClr val="dk1"/>
              </a:solidFill>
              <a:latin typeface="Open Sans"/>
              <a:ea typeface="Open Sans"/>
              <a:cs typeface="Open Sans"/>
              <a:sym typeface="Open Sans"/>
            </a:endParaRPr>
          </a:p>
          <a:p>
            <a:pPr marL="640080" marR="0" lvl="1" indent="-182880" algn="l" rtl="0">
              <a:lnSpc>
                <a:spcPct val="100000"/>
              </a:lnSpc>
              <a:spcBef>
                <a:spcPts val="0"/>
              </a:spcBef>
              <a:spcAft>
                <a:spcPts val="0"/>
              </a:spcAft>
              <a:buClr>
                <a:schemeClr val="dk1"/>
              </a:buClr>
              <a:buSzPts val="1400"/>
              <a:buFont typeface="Open Sans"/>
              <a:buChar char="-"/>
            </a:pPr>
            <a:r>
              <a:rPr lang="en" sz="900" b="0" i="0" u="none" strike="noStrike" cap="none" dirty="0">
                <a:solidFill>
                  <a:schemeClr val="dk1"/>
                </a:solidFill>
                <a:latin typeface="Open Sans"/>
                <a:ea typeface="Open Sans"/>
                <a:cs typeface="Open Sans"/>
                <a:sym typeface="Open Sans"/>
              </a:rPr>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Introduction to the Business Problem</a:t>
            </a:r>
            <a:endParaRPr/>
          </a:p>
        </p:txBody>
      </p:sp>
      <p:sp>
        <p:nvSpPr>
          <p:cNvPr id="100" name="Google Shape;100;p1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National Parks provide an invaluable service to ecosystems and the public alike, but they are run on a tight budget. </a:t>
            </a:r>
            <a:endParaRPr/>
          </a:p>
          <a:p>
            <a:pPr marL="0" lvl="0" indent="0" algn="l" rtl="0">
              <a:lnSpc>
                <a:spcPct val="115000"/>
              </a:lnSpc>
              <a:spcBef>
                <a:spcPts val="1600"/>
              </a:spcBef>
              <a:spcAft>
                <a:spcPts val="0"/>
              </a:spcAft>
              <a:buSzPts val="1300"/>
              <a:buNone/>
            </a:pPr>
            <a:r>
              <a:rPr lang="en"/>
              <a:t>Parks must be monitored, protected, and maintained so that they may last for years to come. </a:t>
            </a:r>
            <a:endParaRPr/>
          </a:p>
          <a:p>
            <a:pPr marL="0" lvl="0" indent="0" algn="l" rtl="0">
              <a:lnSpc>
                <a:spcPct val="115000"/>
              </a:lnSpc>
              <a:spcBef>
                <a:spcPts val="1600"/>
              </a:spcBef>
              <a:spcAft>
                <a:spcPts val="1600"/>
              </a:spcAft>
              <a:buSzPts val="1300"/>
              <a:buNone/>
            </a:pPr>
            <a:r>
              <a:rPr lang="en"/>
              <a:t>Some of the funding comes from state governments and some comes from the federal government.</a:t>
            </a:r>
            <a:endParaRPr/>
          </a:p>
        </p:txBody>
      </p:sp>
      <p:sp>
        <p:nvSpPr>
          <p:cNvPr id="101" name="Google Shape;101;p1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What characteristics do the most visited parks have in common?</a:t>
            </a:r>
            <a:endParaRPr/>
          </a:p>
          <a:p>
            <a:pPr marL="457200" lvl="0" indent="-311150" algn="l" rtl="0">
              <a:lnSpc>
                <a:spcPct val="115000"/>
              </a:lnSpc>
              <a:spcBef>
                <a:spcPts val="0"/>
              </a:spcBef>
              <a:spcAft>
                <a:spcPts val="0"/>
              </a:spcAft>
              <a:buSzPts val="1300"/>
              <a:buChar char="●"/>
            </a:pPr>
            <a:r>
              <a:rPr lang="en"/>
              <a:t>Can we predict when the most people visit National Parks and Monuments and allocate funding and manning accordingly?</a:t>
            </a:r>
            <a:endParaRPr/>
          </a:p>
          <a:p>
            <a:pPr marL="457200" lvl="0" indent="-311150" algn="l" rtl="0">
              <a:lnSpc>
                <a:spcPct val="115000"/>
              </a:lnSpc>
              <a:spcBef>
                <a:spcPts val="0"/>
              </a:spcBef>
              <a:spcAft>
                <a:spcPts val="0"/>
              </a:spcAft>
              <a:buSzPts val="1300"/>
              <a:buChar char="●"/>
            </a:pPr>
            <a:r>
              <a:rPr lang="en"/>
              <a:t>How do climate and socio-economic factors relate to park visitation? Are certain parks at risk and in need of more funding in coming years?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Steps in Analysis, Modeling, and Business Recommendations</a:t>
            </a:r>
            <a:endParaRPr sz="2000" dirty="0"/>
          </a:p>
        </p:txBody>
      </p:sp>
      <p:sp>
        <p:nvSpPr>
          <p:cNvPr id="107" name="Google Shape;107;p1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dirty="0"/>
              <a:t>Exploratory Data Analysis</a:t>
            </a:r>
            <a:endParaRPr dirty="0"/>
          </a:p>
          <a:p>
            <a:pPr marL="457200" lvl="0" indent="-311150" algn="l" rtl="0">
              <a:lnSpc>
                <a:spcPct val="115000"/>
              </a:lnSpc>
              <a:spcBef>
                <a:spcPts val="0"/>
              </a:spcBef>
              <a:spcAft>
                <a:spcPts val="0"/>
              </a:spcAft>
              <a:buSzPts val="1300"/>
              <a:buChar char="●"/>
            </a:pPr>
            <a:r>
              <a:rPr lang="en" dirty="0"/>
              <a:t>Data Aggregation</a:t>
            </a:r>
            <a:endParaRPr dirty="0"/>
          </a:p>
          <a:p>
            <a:pPr marL="914400" lvl="1" indent="-298450" algn="l" rtl="0">
              <a:lnSpc>
                <a:spcPct val="115000"/>
              </a:lnSpc>
              <a:spcBef>
                <a:spcPts val="0"/>
              </a:spcBef>
              <a:spcAft>
                <a:spcPts val="0"/>
              </a:spcAft>
              <a:buSzPts val="1100"/>
              <a:buAutoNum type="alphaLcPeriod"/>
            </a:pPr>
            <a:r>
              <a:rPr lang="en" dirty="0"/>
              <a:t>National Parks API</a:t>
            </a:r>
            <a:endParaRPr dirty="0"/>
          </a:p>
          <a:p>
            <a:pPr marL="914400" lvl="1" indent="-298450" algn="l" rtl="0">
              <a:lnSpc>
                <a:spcPct val="115000"/>
              </a:lnSpc>
              <a:spcBef>
                <a:spcPts val="0"/>
              </a:spcBef>
              <a:spcAft>
                <a:spcPts val="0"/>
              </a:spcAft>
              <a:buSzPts val="1100"/>
              <a:buAutoNum type="alphaLcPeriod"/>
            </a:pPr>
            <a:r>
              <a:rPr lang="en" dirty="0"/>
              <a:t>Census Bureau Poverty Data</a:t>
            </a:r>
            <a:endParaRPr dirty="0"/>
          </a:p>
          <a:p>
            <a:pPr marL="914400" lvl="1" indent="-298450" algn="l" rtl="0">
              <a:lnSpc>
                <a:spcPct val="115000"/>
              </a:lnSpc>
              <a:spcBef>
                <a:spcPts val="0"/>
              </a:spcBef>
              <a:spcAft>
                <a:spcPts val="0"/>
              </a:spcAft>
              <a:buSzPts val="1100"/>
              <a:buAutoNum type="alphaLcPeriod"/>
            </a:pPr>
            <a:r>
              <a:rPr lang="en" dirty="0"/>
              <a:t>NOAA Climate Data </a:t>
            </a:r>
          </a:p>
          <a:p>
            <a:pPr marL="914400" lvl="1" indent="-298450" algn="l" rtl="0">
              <a:lnSpc>
                <a:spcPct val="115000"/>
              </a:lnSpc>
              <a:spcBef>
                <a:spcPts val="0"/>
              </a:spcBef>
              <a:spcAft>
                <a:spcPts val="0"/>
              </a:spcAft>
              <a:buSzPts val="1100"/>
              <a:buAutoNum type="alphaLcPeriod"/>
            </a:pPr>
            <a:r>
              <a:rPr lang="en" dirty="0"/>
              <a:t>Join: Combining Data from each source in a usable and informative way</a:t>
            </a:r>
            <a:endParaRPr dirty="0"/>
          </a:p>
          <a:p>
            <a:pPr marL="457200" lvl="0" indent="-311150" algn="l" rtl="0">
              <a:lnSpc>
                <a:spcPct val="115000"/>
              </a:lnSpc>
              <a:spcBef>
                <a:spcPts val="0"/>
              </a:spcBef>
              <a:spcAft>
                <a:spcPts val="0"/>
              </a:spcAft>
              <a:buSzPts val="1300"/>
              <a:buChar char="●"/>
            </a:pPr>
            <a:r>
              <a:rPr lang="en" dirty="0"/>
              <a:t>Clustering to Examine Parks Traffic</a:t>
            </a:r>
            <a:endParaRPr dirty="0"/>
          </a:p>
          <a:p>
            <a:pPr marL="914400" lvl="0" indent="0" algn="l" rtl="0">
              <a:lnSpc>
                <a:spcPct val="115000"/>
              </a:lnSpc>
              <a:spcBef>
                <a:spcPts val="1600"/>
              </a:spcBef>
              <a:spcAft>
                <a:spcPts val="0"/>
              </a:spcAft>
              <a:buSzPts val="1300"/>
              <a:buNone/>
            </a:pPr>
            <a:endParaRPr dirty="0"/>
          </a:p>
          <a:p>
            <a:pPr marL="914400" lvl="0" indent="0" algn="l" rtl="0">
              <a:lnSpc>
                <a:spcPct val="115000"/>
              </a:lnSpc>
              <a:spcBef>
                <a:spcPts val="1600"/>
              </a:spcBef>
              <a:spcAft>
                <a:spcPts val="1600"/>
              </a:spcAft>
              <a:buSzPts val="1300"/>
              <a:buNone/>
            </a:pPr>
            <a:endParaRPr dirty="0"/>
          </a:p>
        </p:txBody>
      </p:sp>
      <p:sp>
        <p:nvSpPr>
          <p:cNvPr id="108" name="Google Shape;108;p16"/>
          <p:cNvSpPr txBox="1">
            <a:spLocks noGrp="1"/>
          </p:cNvSpPr>
          <p:nvPr>
            <p:ph type="body" idx="2"/>
          </p:nvPr>
        </p:nvSpPr>
        <p:spPr>
          <a:xfrm>
            <a:off x="4643600" y="2078875"/>
            <a:ext cx="3774300" cy="2494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 (Potential) Seasonal ARIMA</a:t>
            </a:r>
            <a:endParaRPr/>
          </a:p>
          <a:p>
            <a:pPr marL="914400" lvl="1" indent="-298450" algn="l" rtl="0">
              <a:lnSpc>
                <a:spcPct val="115000"/>
              </a:lnSpc>
              <a:spcBef>
                <a:spcPts val="0"/>
              </a:spcBef>
              <a:spcAft>
                <a:spcPts val="0"/>
              </a:spcAft>
              <a:buSzPts val="1100"/>
              <a:buChar char="○"/>
            </a:pPr>
            <a:r>
              <a:rPr lang="en"/>
              <a:t>Exploration of temporal aspect of park visitation</a:t>
            </a:r>
            <a:endParaRPr/>
          </a:p>
          <a:p>
            <a:pPr marL="457200" lvl="0" indent="-311150" algn="l" rtl="0">
              <a:lnSpc>
                <a:spcPct val="115000"/>
              </a:lnSpc>
              <a:spcBef>
                <a:spcPts val="0"/>
              </a:spcBef>
              <a:spcAft>
                <a:spcPts val="0"/>
              </a:spcAft>
              <a:buSzPts val="1300"/>
              <a:buChar char="●"/>
            </a:pPr>
            <a:r>
              <a:rPr lang="en"/>
              <a:t>(Potential) SVM or MARS</a:t>
            </a:r>
            <a:endParaRPr/>
          </a:p>
          <a:p>
            <a:pPr marL="914400" lvl="1" indent="-298450" algn="l" rtl="0">
              <a:lnSpc>
                <a:spcPct val="115000"/>
              </a:lnSpc>
              <a:spcBef>
                <a:spcPts val="0"/>
              </a:spcBef>
              <a:spcAft>
                <a:spcPts val="0"/>
              </a:spcAft>
              <a:buSzPts val="1100"/>
              <a:buChar char="○"/>
            </a:pPr>
            <a:r>
              <a:rPr lang="en"/>
              <a:t>Explore non-linear relationships of features to park visitation</a:t>
            </a:r>
            <a:endParaRPr/>
          </a:p>
          <a:p>
            <a:pPr marL="457200" lvl="0" indent="-311150" algn="l" rtl="0">
              <a:lnSpc>
                <a:spcPct val="115000"/>
              </a:lnSpc>
              <a:spcBef>
                <a:spcPts val="0"/>
              </a:spcBef>
              <a:spcAft>
                <a:spcPts val="0"/>
              </a:spcAft>
              <a:buSzPts val="1300"/>
              <a:buChar char="●"/>
            </a:pPr>
            <a:r>
              <a:rPr lang="en"/>
              <a:t>Gradient Boosting Machine or Neural Network</a:t>
            </a:r>
            <a:endParaRPr/>
          </a:p>
          <a:p>
            <a:pPr marL="914400" lvl="1" indent="-298450" algn="l" rtl="0">
              <a:lnSpc>
                <a:spcPct val="115000"/>
              </a:lnSpc>
              <a:spcBef>
                <a:spcPts val="0"/>
              </a:spcBef>
              <a:spcAft>
                <a:spcPts val="0"/>
              </a:spcAft>
              <a:buSzPts val="1100"/>
              <a:buChar char="○"/>
            </a:pPr>
            <a:r>
              <a:rPr lang="en"/>
              <a:t>As our toolbox becomes more developed, use complex models to predict National Park traffic</a:t>
            </a:r>
            <a:endParaRPr/>
          </a:p>
          <a:p>
            <a:pPr marL="914400" lvl="0" indent="0" algn="l" rtl="0">
              <a:lnSpc>
                <a:spcPct val="115000"/>
              </a:lnSpc>
              <a:spcBef>
                <a:spcPts val="1600"/>
              </a:spcBef>
              <a:spcAft>
                <a:spcPts val="1600"/>
              </a:spcAft>
              <a:buSzPts val="1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Data Aggregation Concepts – How to Execute a Join</a:t>
            </a:r>
            <a:endParaRPr sz="2000" dirty="0"/>
          </a:p>
        </p:txBody>
      </p:sp>
      <p:sp>
        <p:nvSpPr>
          <p:cNvPr id="107" name="Google Shape;107;p1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US" dirty="0"/>
              <a:t>Select</a:t>
            </a:r>
          </a:p>
          <a:p>
            <a:pPr lvl="1" indent="-311150">
              <a:spcBef>
                <a:spcPts val="0"/>
              </a:spcBef>
              <a:buSzPts val="1300"/>
              <a:buChar char="●"/>
            </a:pPr>
            <a:r>
              <a:rPr lang="en-US" dirty="0"/>
              <a:t>Features to be included</a:t>
            </a:r>
          </a:p>
          <a:p>
            <a:pPr marL="457200" lvl="0" indent="-311150" algn="l" rtl="0">
              <a:lnSpc>
                <a:spcPct val="115000"/>
              </a:lnSpc>
              <a:spcBef>
                <a:spcPts val="0"/>
              </a:spcBef>
              <a:spcAft>
                <a:spcPts val="0"/>
              </a:spcAft>
              <a:buSzPts val="1300"/>
              <a:buChar char="●"/>
            </a:pPr>
            <a:r>
              <a:rPr lang="en-US" dirty="0"/>
              <a:t>On</a:t>
            </a:r>
          </a:p>
          <a:p>
            <a:pPr lvl="1" indent="-311150">
              <a:spcBef>
                <a:spcPts val="0"/>
              </a:spcBef>
              <a:buSzPts val="1300"/>
              <a:buChar char="●"/>
            </a:pPr>
            <a:r>
              <a:rPr lang="en-US" dirty="0"/>
              <a:t>The unique keys to join on</a:t>
            </a:r>
          </a:p>
          <a:p>
            <a:pPr marL="457200" lvl="0" indent="-311150" algn="l" rtl="0">
              <a:lnSpc>
                <a:spcPct val="115000"/>
              </a:lnSpc>
              <a:spcBef>
                <a:spcPts val="0"/>
              </a:spcBef>
              <a:spcAft>
                <a:spcPts val="0"/>
              </a:spcAft>
              <a:buSzPts val="1300"/>
              <a:buChar char="●"/>
            </a:pPr>
            <a:r>
              <a:rPr lang="en-US" dirty="0"/>
              <a:t>From</a:t>
            </a:r>
          </a:p>
          <a:p>
            <a:pPr lvl="1" indent="-311150">
              <a:spcBef>
                <a:spcPts val="0"/>
              </a:spcBef>
              <a:buSzPts val="1300"/>
              <a:buChar char="●"/>
            </a:pPr>
            <a:r>
              <a:rPr lang="en-US" dirty="0"/>
              <a:t>The source datasets</a:t>
            </a:r>
            <a:endParaRPr dirty="0"/>
          </a:p>
          <a:p>
            <a:pPr marL="914400" lvl="0" indent="0" algn="l" rtl="0">
              <a:lnSpc>
                <a:spcPct val="115000"/>
              </a:lnSpc>
              <a:spcBef>
                <a:spcPts val="1600"/>
              </a:spcBef>
              <a:spcAft>
                <a:spcPts val="0"/>
              </a:spcAft>
              <a:buSzPts val="1300"/>
              <a:buNone/>
            </a:pPr>
            <a:endParaRPr dirty="0"/>
          </a:p>
          <a:p>
            <a:pPr marL="914400" lvl="0" indent="0" algn="l" rtl="0">
              <a:lnSpc>
                <a:spcPct val="115000"/>
              </a:lnSpc>
              <a:spcBef>
                <a:spcPts val="1600"/>
              </a:spcBef>
              <a:spcAft>
                <a:spcPts val="1600"/>
              </a:spcAft>
              <a:buSzPts val="1300"/>
              <a:buNone/>
            </a:pPr>
            <a:endParaRPr dirty="0"/>
          </a:p>
        </p:txBody>
      </p:sp>
      <p:pic>
        <p:nvPicPr>
          <p:cNvPr id="7" name="Picture 6">
            <a:extLst>
              <a:ext uri="{FF2B5EF4-FFF2-40B4-BE49-F238E27FC236}">
                <a16:creationId xmlns:a16="http://schemas.microsoft.com/office/drawing/2014/main" id="{875504B9-A397-4749-B37C-3604A0B6CE6A}"/>
              </a:ext>
            </a:extLst>
          </p:cNvPr>
          <p:cNvPicPr>
            <a:picLocks noChangeAspect="1"/>
          </p:cNvPicPr>
          <p:nvPr/>
        </p:nvPicPr>
        <p:blipFill>
          <a:blip r:embed="rId3"/>
          <a:stretch>
            <a:fillRect/>
          </a:stretch>
        </p:blipFill>
        <p:spPr>
          <a:xfrm>
            <a:off x="4572000" y="1856691"/>
            <a:ext cx="3872863" cy="2865920"/>
          </a:xfrm>
          <a:prstGeom prst="rect">
            <a:avLst/>
          </a:prstGeom>
        </p:spPr>
      </p:pic>
    </p:spTree>
    <p:extLst>
      <p:ext uri="{BB962C8B-B14F-4D97-AF65-F5344CB8AC3E}">
        <p14:creationId xmlns:p14="http://schemas.microsoft.com/office/powerpoint/2010/main" val="146306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Data Sources: An Overview</a:t>
            </a:r>
            <a:endParaRPr/>
          </a:p>
        </p:txBody>
      </p:sp>
      <p:sp>
        <p:nvSpPr>
          <p:cNvPr id="114" name="Google Shape;114;p17"/>
          <p:cNvSpPr txBox="1">
            <a:spLocks noGrp="1"/>
          </p:cNvSpPr>
          <p:nvPr>
            <p:ph type="body" idx="1"/>
          </p:nvPr>
        </p:nvSpPr>
        <p:spPr>
          <a:xfrm>
            <a:off x="729325" y="2078875"/>
            <a:ext cx="25515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National Parks Service Data:</a:t>
            </a:r>
            <a:endParaRPr/>
          </a:p>
          <a:p>
            <a:pPr marL="457200" lvl="0" indent="-311150" algn="l" rtl="0">
              <a:lnSpc>
                <a:spcPct val="115000"/>
              </a:lnSpc>
              <a:spcBef>
                <a:spcPts val="1600"/>
              </a:spcBef>
              <a:spcAft>
                <a:spcPts val="0"/>
              </a:spcAft>
              <a:buSzPts val="1300"/>
              <a:buChar char="●"/>
            </a:pPr>
            <a:r>
              <a:rPr lang="en"/>
              <a:t>Which parks?</a:t>
            </a:r>
            <a:endParaRPr/>
          </a:p>
          <a:p>
            <a:pPr marL="457200" lvl="0" indent="-311150" algn="l" rtl="0">
              <a:lnSpc>
                <a:spcPct val="115000"/>
              </a:lnSpc>
              <a:spcBef>
                <a:spcPts val="0"/>
              </a:spcBef>
              <a:spcAft>
                <a:spcPts val="0"/>
              </a:spcAft>
              <a:buSzPts val="1300"/>
              <a:buChar char="●"/>
            </a:pPr>
            <a:r>
              <a:rPr lang="en"/>
              <a:t>Which state?</a:t>
            </a:r>
            <a:endParaRPr/>
          </a:p>
          <a:p>
            <a:pPr marL="457200" lvl="0" indent="-311150" algn="l" rtl="0">
              <a:lnSpc>
                <a:spcPct val="115000"/>
              </a:lnSpc>
              <a:spcBef>
                <a:spcPts val="0"/>
              </a:spcBef>
              <a:spcAft>
                <a:spcPts val="0"/>
              </a:spcAft>
              <a:buSzPts val="1300"/>
              <a:buChar char="●"/>
            </a:pPr>
            <a:r>
              <a:rPr lang="en"/>
              <a:t>How much traffic?</a:t>
            </a:r>
            <a:endParaRPr/>
          </a:p>
          <a:p>
            <a:pPr marL="457200" lvl="0" indent="-311150" algn="l" rtl="0">
              <a:lnSpc>
                <a:spcPct val="115000"/>
              </a:lnSpc>
              <a:spcBef>
                <a:spcPts val="0"/>
              </a:spcBef>
              <a:spcAft>
                <a:spcPts val="0"/>
              </a:spcAft>
              <a:buSzPts val="1300"/>
              <a:buChar char="●"/>
            </a:pPr>
            <a:r>
              <a:rPr lang="en"/>
              <a:t>How big?</a:t>
            </a:r>
            <a:endParaRPr/>
          </a:p>
          <a:p>
            <a:pPr marL="457200" lvl="0" indent="-311150" algn="l" rtl="0">
              <a:lnSpc>
                <a:spcPct val="115000"/>
              </a:lnSpc>
              <a:spcBef>
                <a:spcPts val="0"/>
              </a:spcBef>
              <a:spcAft>
                <a:spcPts val="0"/>
              </a:spcAft>
              <a:buSzPts val="1300"/>
              <a:buChar char="●"/>
            </a:pPr>
            <a:r>
              <a:rPr lang="en"/>
              <a:t>Run by states or federal government?</a:t>
            </a:r>
            <a:endParaRPr/>
          </a:p>
        </p:txBody>
      </p:sp>
      <p:sp>
        <p:nvSpPr>
          <p:cNvPr id="115" name="Google Shape;115;p17"/>
          <p:cNvSpPr txBox="1">
            <a:spLocks noGrp="1"/>
          </p:cNvSpPr>
          <p:nvPr>
            <p:ph type="body" idx="2"/>
          </p:nvPr>
        </p:nvSpPr>
        <p:spPr>
          <a:xfrm>
            <a:off x="3382676" y="2078875"/>
            <a:ext cx="25515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Poverty Data:</a:t>
            </a:r>
            <a:endParaRPr/>
          </a:p>
          <a:p>
            <a:pPr marL="457200" lvl="0" indent="-311150" algn="l" rtl="0">
              <a:lnSpc>
                <a:spcPct val="115000"/>
              </a:lnSpc>
              <a:spcBef>
                <a:spcPts val="1600"/>
              </a:spcBef>
              <a:spcAft>
                <a:spcPts val="0"/>
              </a:spcAft>
              <a:buSzPts val="1300"/>
              <a:buChar char="●"/>
            </a:pPr>
            <a:r>
              <a:rPr lang="en"/>
              <a:t>How is each state’s economic well-being?</a:t>
            </a:r>
            <a:endParaRPr/>
          </a:p>
          <a:p>
            <a:pPr marL="457200" lvl="0" indent="-311150" algn="l" rtl="0">
              <a:lnSpc>
                <a:spcPct val="115000"/>
              </a:lnSpc>
              <a:spcBef>
                <a:spcPts val="0"/>
              </a:spcBef>
              <a:spcAft>
                <a:spcPts val="0"/>
              </a:spcAft>
              <a:buSzPts val="1300"/>
              <a:buChar char="●"/>
            </a:pPr>
            <a:r>
              <a:rPr lang="en"/>
              <a:t>Are there more families or solo-adults living in poverty?</a:t>
            </a:r>
            <a:endParaRPr/>
          </a:p>
          <a:p>
            <a:pPr marL="457200" lvl="0" indent="-311150" algn="l" rtl="0">
              <a:lnSpc>
                <a:spcPct val="115000"/>
              </a:lnSpc>
              <a:spcBef>
                <a:spcPts val="0"/>
              </a:spcBef>
              <a:spcAft>
                <a:spcPts val="0"/>
              </a:spcAft>
              <a:buSzPts val="1300"/>
              <a:buChar char="●"/>
            </a:pPr>
            <a:r>
              <a:rPr lang="en"/>
              <a:t>What proportion of families have disposable income?</a:t>
            </a:r>
            <a:endParaRPr/>
          </a:p>
        </p:txBody>
      </p:sp>
      <p:sp>
        <p:nvSpPr>
          <p:cNvPr id="116" name="Google Shape;116;p17"/>
          <p:cNvSpPr txBox="1">
            <a:spLocks noGrp="1"/>
          </p:cNvSpPr>
          <p:nvPr>
            <p:ph type="body" idx="2"/>
          </p:nvPr>
        </p:nvSpPr>
        <p:spPr>
          <a:xfrm>
            <a:off x="5741801" y="2078875"/>
            <a:ext cx="25515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Climate Data:</a:t>
            </a:r>
            <a:endParaRPr/>
          </a:p>
          <a:p>
            <a:pPr marL="457200" lvl="0" indent="-311150" algn="l" rtl="0">
              <a:lnSpc>
                <a:spcPct val="115000"/>
              </a:lnSpc>
              <a:spcBef>
                <a:spcPts val="1600"/>
              </a:spcBef>
              <a:spcAft>
                <a:spcPts val="0"/>
              </a:spcAft>
              <a:buSzPts val="1300"/>
              <a:buChar char="●"/>
            </a:pPr>
            <a:r>
              <a:rPr lang="en"/>
              <a:t>Which county?</a:t>
            </a:r>
            <a:endParaRPr/>
          </a:p>
          <a:p>
            <a:pPr marL="457200" lvl="0" indent="-311150" algn="l" rtl="0">
              <a:lnSpc>
                <a:spcPct val="115000"/>
              </a:lnSpc>
              <a:spcBef>
                <a:spcPts val="0"/>
              </a:spcBef>
              <a:spcAft>
                <a:spcPts val="0"/>
              </a:spcAft>
              <a:buSzPts val="1300"/>
              <a:buChar char="●"/>
            </a:pPr>
            <a:r>
              <a:rPr lang="en"/>
              <a:t>How much precipitation?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Data from National Parks Service API</a:t>
            </a:r>
            <a:endParaRPr/>
          </a:p>
        </p:txBody>
      </p:sp>
      <p:sp>
        <p:nvSpPr>
          <p:cNvPr id="122" name="Google Shape;122;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
        <p:nvSpPr>
          <p:cNvPr id="123" name="Google Shape;123;p18"/>
          <p:cNvSpPr txBox="1"/>
          <p:nvPr/>
        </p:nvSpPr>
        <p:spPr>
          <a:xfrm>
            <a:off x="524443" y="1982246"/>
            <a:ext cx="4119161"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1300"/>
              <a:buFont typeface="Lato"/>
              <a:buNone/>
            </a:pPr>
            <a:r>
              <a:rPr lang="en" sz="1200" b="1" i="0" u="none" strike="noStrike" cap="none">
                <a:solidFill>
                  <a:schemeClr val="accent1"/>
                </a:solidFill>
                <a:latin typeface="Lato"/>
                <a:ea typeface="Lato"/>
                <a:cs typeface="Lato"/>
                <a:sym typeface="Lato"/>
              </a:rPr>
              <a:t>3 Data Sources:</a:t>
            </a:r>
            <a:endParaRPr/>
          </a:p>
          <a:p>
            <a:pPr marL="171450" marR="0" lvl="0" indent="-171450" algn="l" rtl="0">
              <a:lnSpc>
                <a:spcPct val="115000"/>
              </a:lnSpc>
              <a:spcBef>
                <a:spcPts val="0"/>
              </a:spcBef>
              <a:spcAft>
                <a:spcPts val="0"/>
              </a:spcAft>
              <a:buClr>
                <a:schemeClr val="accent1"/>
              </a:buClr>
              <a:buSzPts val="1300"/>
              <a:buFont typeface="Noto Sans Symbols"/>
              <a:buChar char="⮚"/>
            </a:pPr>
            <a:r>
              <a:rPr lang="en" sz="1200" b="0" i="0" u="none" strike="noStrike" cap="none">
                <a:solidFill>
                  <a:schemeClr val="accent1"/>
                </a:solidFill>
                <a:latin typeface="Lato"/>
                <a:ea typeface="Lato"/>
                <a:cs typeface="Lato"/>
                <a:sym typeface="Lato"/>
              </a:rPr>
              <a:t>National Parks Service REST API</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Parks</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Park Classifications</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Region</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Activities</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Topics (History, Geology, etc.)</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Entrance Fees</a:t>
            </a:r>
            <a:endParaRPr/>
          </a:p>
          <a:p>
            <a:pPr marL="171450" marR="0" lvl="0" indent="-171450" algn="l" rtl="0">
              <a:lnSpc>
                <a:spcPct val="115000"/>
              </a:lnSpc>
              <a:spcBef>
                <a:spcPts val="0"/>
              </a:spcBef>
              <a:spcAft>
                <a:spcPts val="0"/>
              </a:spcAft>
              <a:buClr>
                <a:schemeClr val="accent1"/>
              </a:buClr>
              <a:buSzPts val="1300"/>
              <a:buFont typeface="Noto Sans Symbols"/>
              <a:buChar char="⮚"/>
            </a:pPr>
            <a:r>
              <a:rPr lang="en" sz="1200" b="0" i="0" u="none" strike="noStrike" cap="none">
                <a:solidFill>
                  <a:schemeClr val="accent1"/>
                </a:solidFill>
                <a:latin typeface="Lato"/>
                <a:ea typeface="Lato"/>
                <a:cs typeface="Lato"/>
                <a:sym typeface="Lato"/>
              </a:rPr>
              <a:t>Integrated Resource Management Applications (IRMA)</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Acreages (Fee/Private/Gross Area)</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Monthly Visitation (by person)</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Monthly Visitation (by hours)</a:t>
            </a:r>
            <a:endParaRPr/>
          </a:p>
          <a:p>
            <a:pPr marL="171450" marR="0" lvl="0" indent="-171450" algn="l" rtl="0">
              <a:lnSpc>
                <a:spcPct val="115000"/>
              </a:lnSpc>
              <a:spcBef>
                <a:spcPts val="0"/>
              </a:spcBef>
              <a:spcAft>
                <a:spcPts val="0"/>
              </a:spcAft>
              <a:buClr>
                <a:schemeClr val="accent1"/>
              </a:buClr>
              <a:buSzPts val="1300"/>
              <a:buFont typeface="Noto Sans Symbols"/>
              <a:buChar char="⮚"/>
            </a:pPr>
            <a:r>
              <a:rPr lang="en" sz="1200" b="0" i="0" u="none" strike="noStrike" cap="none">
                <a:solidFill>
                  <a:schemeClr val="accent1"/>
                </a:solidFill>
                <a:latin typeface="Lato"/>
                <a:ea typeface="Lato"/>
                <a:cs typeface="Lato"/>
                <a:sym typeface="Lato"/>
              </a:rPr>
              <a:t>Park Anniversaries Page (NPS Website)</a:t>
            </a:r>
            <a:endParaRPr/>
          </a:p>
          <a:p>
            <a:pPr marL="628650" marR="0" lvl="1" indent="-171450" algn="l" rtl="0">
              <a:lnSpc>
                <a:spcPct val="115000"/>
              </a:lnSpc>
              <a:spcBef>
                <a:spcPts val="0"/>
              </a:spcBef>
              <a:spcAft>
                <a:spcPts val="0"/>
              </a:spcAft>
              <a:buClr>
                <a:schemeClr val="accent1"/>
              </a:buClr>
              <a:buSzPts val="1100"/>
              <a:buFont typeface="Arial"/>
              <a:buChar char="•"/>
            </a:pPr>
            <a:r>
              <a:rPr lang="en" sz="1000" b="0" i="0" u="none" strike="noStrike" cap="none">
                <a:solidFill>
                  <a:schemeClr val="accent1"/>
                </a:solidFill>
                <a:latin typeface="Lato"/>
                <a:ea typeface="Lato"/>
                <a:cs typeface="Lato"/>
                <a:sym typeface="Lato"/>
              </a:rPr>
              <a:t>Park Age</a:t>
            </a:r>
            <a:endParaRPr/>
          </a:p>
        </p:txBody>
      </p:sp>
      <p:sp>
        <p:nvSpPr>
          <p:cNvPr id="124" name="Google Shape;124;p18"/>
          <p:cNvSpPr txBox="1"/>
          <p:nvPr/>
        </p:nvSpPr>
        <p:spPr>
          <a:xfrm>
            <a:off x="4796004" y="2142561"/>
            <a:ext cx="3774300" cy="242243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1300"/>
              <a:buFont typeface="Lato"/>
              <a:buNone/>
            </a:pPr>
            <a:r>
              <a:rPr lang="en" sz="1200" b="0" i="0" u="none" strike="noStrike" cap="none">
                <a:solidFill>
                  <a:schemeClr val="accent1"/>
                </a:solidFill>
                <a:latin typeface="Lato"/>
                <a:ea typeface="Lato"/>
                <a:cs typeface="Lato"/>
                <a:sym typeface="Lato"/>
              </a:rPr>
              <a:t>Initial data processing required:</a:t>
            </a:r>
            <a:endParaRPr/>
          </a:p>
          <a:p>
            <a:pPr marL="171450" marR="0" lvl="0" indent="-171450" algn="l" rtl="0">
              <a:lnSpc>
                <a:spcPct val="115000"/>
              </a:lnSpc>
              <a:spcBef>
                <a:spcPts val="0"/>
              </a:spcBef>
              <a:spcAft>
                <a:spcPts val="0"/>
              </a:spcAft>
              <a:buClr>
                <a:schemeClr val="accent1"/>
              </a:buClr>
              <a:buSzPts val="1300"/>
              <a:buFont typeface="Lato"/>
              <a:buChar char="●"/>
            </a:pPr>
            <a:r>
              <a:rPr lang="en" sz="1200" b="0" i="0" u="none" strike="noStrike" cap="none">
                <a:solidFill>
                  <a:schemeClr val="accent1"/>
                </a:solidFill>
                <a:latin typeface="Lato"/>
                <a:ea typeface="Lato"/>
                <a:cs typeface="Lato"/>
                <a:sym typeface="Lato"/>
              </a:rPr>
              <a:t>Accessing the API state-by-state</a:t>
            </a:r>
            <a:endParaRPr/>
          </a:p>
          <a:p>
            <a:pPr marL="171450" marR="0" lvl="0" indent="-171450" algn="l" rtl="0">
              <a:lnSpc>
                <a:spcPct val="115000"/>
              </a:lnSpc>
              <a:spcBef>
                <a:spcPts val="0"/>
              </a:spcBef>
              <a:spcAft>
                <a:spcPts val="0"/>
              </a:spcAft>
              <a:buClr>
                <a:schemeClr val="accent1"/>
              </a:buClr>
              <a:buSzPts val="1300"/>
              <a:buFont typeface="Lato"/>
              <a:buChar char="●"/>
            </a:pPr>
            <a:r>
              <a:rPr lang="en" sz="1200" b="0" i="0" u="none" strike="noStrike" cap="none">
                <a:solidFill>
                  <a:schemeClr val="accent1"/>
                </a:solidFill>
                <a:latin typeface="Lato"/>
                <a:ea typeface="Lato"/>
                <a:cs typeface="Lato"/>
                <a:sym typeface="Lato"/>
              </a:rPr>
              <a:t>Parsing JSON formatted data into R</a:t>
            </a:r>
            <a:endParaRPr/>
          </a:p>
          <a:p>
            <a:pPr marL="171450" marR="0" lvl="0" indent="-171450" algn="l" rtl="0">
              <a:lnSpc>
                <a:spcPct val="115000"/>
              </a:lnSpc>
              <a:spcBef>
                <a:spcPts val="0"/>
              </a:spcBef>
              <a:spcAft>
                <a:spcPts val="0"/>
              </a:spcAft>
              <a:buClr>
                <a:schemeClr val="accent1"/>
              </a:buClr>
              <a:buSzPts val="1300"/>
              <a:buFont typeface="Lato"/>
              <a:buChar char="●"/>
            </a:pPr>
            <a:r>
              <a:rPr lang="en" sz="1200" b="0" i="0" u="none" strike="noStrike" cap="none">
                <a:solidFill>
                  <a:schemeClr val="accent1"/>
                </a:solidFill>
                <a:latin typeface="Lato"/>
                <a:ea typeface="Lato"/>
                <a:cs typeface="Lato"/>
                <a:sym typeface="Lato"/>
              </a:rPr>
              <a:t>Stacking state level data on top of one another.</a:t>
            </a:r>
            <a:endParaRPr/>
          </a:p>
          <a:p>
            <a:pPr marL="0" marR="0" lvl="0" indent="0" algn="l" rtl="0">
              <a:lnSpc>
                <a:spcPct val="115000"/>
              </a:lnSpc>
              <a:spcBef>
                <a:spcPts val="1600"/>
              </a:spcBef>
              <a:spcAft>
                <a:spcPts val="0"/>
              </a:spcAft>
              <a:buClr>
                <a:schemeClr val="accent1"/>
              </a:buClr>
              <a:buSzPts val="1300"/>
              <a:buFont typeface="Lato"/>
              <a:buNone/>
            </a:pPr>
            <a:r>
              <a:rPr lang="en" sz="1300" b="0" i="0" u="none" strike="noStrike" cap="none">
                <a:solidFill>
                  <a:schemeClr val="accent1"/>
                </a:solidFill>
                <a:latin typeface="Lato"/>
                <a:ea typeface="Lato"/>
                <a:cs typeface="Lato"/>
                <a:sym typeface="Lato"/>
              </a:rPr>
              <a:t>Results in </a:t>
            </a:r>
            <a:r>
              <a:rPr lang="en" sz="1300" b="1" i="1" u="sng" strike="noStrike" cap="none">
                <a:solidFill>
                  <a:schemeClr val="accent1"/>
                </a:solidFill>
                <a:latin typeface="Lato"/>
                <a:ea typeface="Lato"/>
                <a:cs typeface="Lato"/>
                <a:sym typeface="Lato"/>
              </a:rPr>
              <a:t>one line per month per park </a:t>
            </a:r>
            <a:r>
              <a:rPr lang="en" sz="1300" b="0" i="0" u="none" strike="noStrike" cap="none">
                <a:solidFill>
                  <a:schemeClr val="accent1"/>
                </a:solidFill>
                <a:latin typeface="Lato"/>
                <a:ea typeface="Lato"/>
                <a:cs typeface="Lato"/>
                <a:sym typeface="Lato"/>
              </a:rPr>
              <a:t>on which the other data collected would be merged.</a:t>
            </a:r>
            <a:endParaRPr/>
          </a:p>
          <a:p>
            <a:pPr marL="0" marR="0" lvl="0" indent="0" algn="l" rtl="0">
              <a:lnSpc>
                <a:spcPct val="115000"/>
              </a:lnSpc>
              <a:spcBef>
                <a:spcPts val="1600"/>
              </a:spcBef>
              <a:spcAft>
                <a:spcPts val="0"/>
              </a:spcAft>
              <a:buClr>
                <a:schemeClr val="accent1"/>
              </a:buClr>
              <a:buSzPts val="1300"/>
              <a:buFont typeface="Lato"/>
              <a:buNone/>
            </a:pPr>
            <a:endParaRPr sz="1300" b="0" i="0" u="none" strike="noStrike" cap="none">
              <a:solidFill>
                <a:schemeClr val="accent1"/>
              </a:solidFill>
              <a:latin typeface="Lato"/>
              <a:ea typeface="Lato"/>
              <a:cs typeface="Lato"/>
              <a:sym typeface="Lato"/>
            </a:endParaRPr>
          </a:p>
          <a:p>
            <a:pPr marL="0" marR="0" lvl="0" indent="0" algn="l" rtl="0">
              <a:lnSpc>
                <a:spcPct val="115000"/>
              </a:lnSpc>
              <a:spcBef>
                <a:spcPts val="1600"/>
              </a:spcBef>
              <a:spcAft>
                <a:spcPts val="1600"/>
              </a:spcAft>
              <a:buClr>
                <a:schemeClr val="accent1"/>
              </a:buClr>
              <a:buSzPts val="1300"/>
              <a:buFont typeface="Lato"/>
              <a:buNone/>
            </a:pPr>
            <a:endParaRPr sz="1300" b="0" i="0" u="none" strike="noStrike" cap="none">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Data from Census Bureau</a:t>
            </a:r>
            <a:endParaRPr/>
          </a:p>
        </p:txBody>
      </p:sp>
      <p:sp>
        <p:nvSpPr>
          <p:cNvPr id="130" name="Google Shape;130;p19"/>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200"/>
              <a:t>Small Area Income and Poverty Estimates (SAIPE)</a:t>
            </a:r>
            <a:endParaRPr sz="1200"/>
          </a:p>
          <a:p>
            <a:pPr marL="457200" lvl="0" indent="-304800" algn="l" rtl="0">
              <a:lnSpc>
                <a:spcPct val="115000"/>
              </a:lnSpc>
              <a:spcBef>
                <a:spcPts val="0"/>
              </a:spcBef>
              <a:spcAft>
                <a:spcPts val="0"/>
              </a:spcAft>
              <a:buSzPts val="1200"/>
              <a:buChar char="●"/>
            </a:pPr>
            <a:r>
              <a:rPr lang="en" sz="1200"/>
              <a:t>State, National, and County collection available</a:t>
            </a:r>
            <a:endParaRPr sz="1200"/>
          </a:p>
          <a:p>
            <a:pPr marL="457200" lvl="0" indent="-304800" algn="l" rtl="0">
              <a:lnSpc>
                <a:spcPct val="115000"/>
              </a:lnSpc>
              <a:spcBef>
                <a:spcPts val="0"/>
              </a:spcBef>
              <a:spcAft>
                <a:spcPts val="0"/>
              </a:spcAft>
              <a:buSzPts val="1200"/>
              <a:buChar char="●"/>
            </a:pPr>
            <a:r>
              <a:rPr lang="en" sz="1200"/>
              <a:t>1989-2018</a:t>
            </a:r>
            <a:endParaRPr sz="1200"/>
          </a:p>
          <a:p>
            <a:pPr marL="457200" lvl="0" indent="-304800" algn="l" rtl="0">
              <a:lnSpc>
                <a:spcPct val="115000"/>
              </a:lnSpc>
              <a:spcBef>
                <a:spcPts val="0"/>
              </a:spcBef>
              <a:spcAft>
                <a:spcPts val="0"/>
              </a:spcAft>
              <a:buSzPts val="1200"/>
              <a:buChar char="●"/>
            </a:pPr>
            <a:r>
              <a:rPr lang="en" sz="1200"/>
              <a:t>State-level data from 1995-2018 </a:t>
            </a:r>
            <a:endParaRPr sz="1200"/>
          </a:p>
          <a:p>
            <a:pPr marL="457200" lvl="0" indent="-304800" algn="l" rtl="0">
              <a:lnSpc>
                <a:spcPct val="115000"/>
              </a:lnSpc>
              <a:spcBef>
                <a:spcPts val="0"/>
              </a:spcBef>
              <a:spcAft>
                <a:spcPts val="0"/>
              </a:spcAft>
              <a:buSzPts val="1200"/>
              <a:buChar char="●"/>
            </a:pPr>
            <a:r>
              <a:rPr lang="en" sz="1200"/>
              <a:t>Varying formats (csv, excel, .dat)</a:t>
            </a:r>
            <a:endParaRPr sz="1200"/>
          </a:p>
          <a:p>
            <a:pPr marL="457200" lvl="0" indent="-304800" algn="l" rtl="0">
              <a:lnSpc>
                <a:spcPct val="115000"/>
              </a:lnSpc>
              <a:spcBef>
                <a:spcPts val="0"/>
              </a:spcBef>
              <a:spcAft>
                <a:spcPts val="0"/>
              </a:spcAft>
              <a:buSzPts val="1200"/>
              <a:buChar char="●"/>
            </a:pPr>
            <a:r>
              <a:rPr lang="en" sz="1200"/>
              <a:t>Removal of superfluous columns (confidence intervals)</a:t>
            </a:r>
            <a:endParaRPr sz="1200"/>
          </a:p>
          <a:p>
            <a:pPr marL="457200" lvl="0" indent="-304800" algn="l" rtl="0">
              <a:lnSpc>
                <a:spcPct val="115000"/>
              </a:lnSpc>
              <a:spcBef>
                <a:spcPts val="0"/>
              </a:spcBef>
              <a:spcAft>
                <a:spcPts val="0"/>
              </a:spcAft>
              <a:buSzPts val="1200"/>
              <a:buChar char="●"/>
            </a:pPr>
            <a:r>
              <a:rPr lang="en" sz="1200"/>
              <a:t>Rearrangement of column order for older SAIPE records</a:t>
            </a:r>
            <a:endParaRPr sz="1200"/>
          </a:p>
        </p:txBody>
      </p:sp>
      <p:sp>
        <p:nvSpPr>
          <p:cNvPr id="131" name="Google Shape;131;p19"/>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200"/>
              <a:t>Data Contents by Year:</a:t>
            </a:r>
            <a:endParaRPr sz="1200"/>
          </a:p>
          <a:p>
            <a:pPr marL="457200" lvl="0" indent="-304800" algn="l" rtl="0">
              <a:lnSpc>
                <a:spcPct val="115000"/>
              </a:lnSpc>
              <a:spcBef>
                <a:spcPts val="0"/>
              </a:spcBef>
              <a:spcAft>
                <a:spcPts val="0"/>
              </a:spcAft>
              <a:buSzPts val="1200"/>
              <a:buChar char="●"/>
            </a:pPr>
            <a:r>
              <a:rPr lang="en" sz="1200"/>
              <a:t>State</a:t>
            </a:r>
            <a:endParaRPr sz="1200"/>
          </a:p>
          <a:p>
            <a:pPr marL="457200" lvl="0" indent="-304800" algn="l" rtl="0">
              <a:lnSpc>
                <a:spcPct val="115000"/>
              </a:lnSpc>
              <a:spcBef>
                <a:spcPts val="0"/>
              </a:spcBef>
              <a:spcAft>
                <a:spcPts val="0"/>
              </a:spcAft>
              <a:buSzPts val="1200"/>
              <a:buChar char="●"/>
            </a:pPr>
            <a:r>
              <a:rPr lang="en" sz="1200"/>
              <a:t>Percent of Population living in Poverty</a:t>
            </a:r>
            <a:endParaRPr sz="1200"/>
          </a:p>
          <a:p>
            <a:pPr marL="914400" lvl="1" indent="-292100" algn="l" rtl="0">
              <a:lnSpc>
                <a:spcPct val="115000"/>
              </a:lnSpc>
              <a:spcBef>
                <a:spcPts val="0"/>
              </a:spcBef>
              <a:spcAft>
                <a:spcPts val="0"/>
              </a:spcAft>
              <a:buSzPts val="1000"/>
              <a:buChar char="○"/>
            </a:pPr>
            <a:r>
              <a:rPr lang="en" sz="1000"/>
              <a:t>All ages</a:t>
            </a:r>
            <a:endParaRPr sz="1000"/>
          </a:p>
          <a:p>
            <a:pPr marL="914400" lvl="1" indent="-292100" algn="l" rtl="0">
              <a:lnSpc>
                <a:spcPct val="115000"/>
              </a:lnSpc>
              <a:spcBef>
                <a:spcPts val="0"/>
              </a:spcBef>
              <a:spcAft>
                <a:spcPts val="0"/>
              </a:spcAft>
              <a:buSzPts val="1000"/>
              <a:buChar char="○"/>
            </a:pPr>
            <a:r>
              <a:rPr lang="en" sz="1000"/>
              <a:t>Ages 0-17</a:t>
            </a:r>
            <a:endParaRPr sz="1000"/>
          </a:p>
          <a:p>
            <a:pPr marL="914400" lvl="1" indent="-292100" algn="l" rtl="0">
              <a:lnSpc>
                <a:spcPct val="115000"/>
              </a:lnSpc>
              <a:spcBef>
                <a:spcPts val="0"/>
              </a:spcBef>
              <a:spcAft>
                <a:spcPts val="0"/>
              </a:spcAft>
              <a:buSzPts val="1000"/>
              <a:buChar char="○"/>
            </a:pPr>
            <a:r>
              <a:rPr lang="en" sz="1000"/>
              <a:t>Ages 5-17, in families</a:t>
            </a:r>
            <a:endParaRPr sz="1000"/>
          </a:p>
          <a:p>
            <a:pPr marL="914400" lvl="1" indent="-292100" algn="l" rtl="0">
              <a:lnSpc>
                <a:spcPct val="115000"/>
              </a:lnSpc>
              <a:spcBef>
                <a:spcPts val="0"/>
              </a:spcBef>
              <a:spcAft>
                <a:spcPts val="0"/>
              </a:spcAft>
              <a:buSzPts val="1000"/>
              <a:buChar char="○"/>
            </a:pPr>
            <a:r>
              <a:rPr lang="en" sz="1000"/>
              <a:t>Ages 0-4</a:t>
            </a:r>
            <a:endParaRPr sz="1000"/>
          </a:p>
          <a:p>
            <a:pPr marL="914400" lvl="1" indent="-292100" algn="l" rtl="0">
              <a:lnSpc>
                <a:spcPct val="115000"/>
              </a:lnSpc>
              <a:spcBef>
                <a:spcPts val="0"/>
              </a:spcBef>
              <a:spcAft>
                <a:spcPts val="0"/>
              </a:spcAft>
              <a:buSzPts val="1000"/>
              <a:buChar char="○"/>
            </a:pPr>
            <a:r>
              <a:rPr lang="en" sz="1000"/>
              <a:t>Median Household Income</a:t>
            </a:r>
            <a:endParaRPr sz="1000"/>
          </a:p>
          <a:p>
            <a:pPr marL="0" lvl="0" indent="0" algn="l" rtl="0">
              <a:lnSpc>
                <a:spcPct val="115000"/>
              </a:lnSpc>
              <a:spcBef>
                <a:spcPts val="1600"/>
              </a:spcBef>
              <a:spcAft>
                <a:spcPts val="0"/>
              </a:spcAft>
              <a:buSzPts val="1300"/>
              <a:buNone/>
            </a:pPr>
            <a:r>
              <a:rPr lang="en" sz="1200"/>
              <a:t>Combining with NPS Data: </a:t>
            </a:r>
            <a:endParaRPr sz="1200"/>
          </a:p>
          <a:p>
            <a:pPr marL="457200" lvl="0" indent="-304800" algn="l" rtl="0">
              <a:lnSpc>
                <a:spcPct val="115000"/>
              </a:lnSpc>
              <a:spcBef>
                <a:spcPts val="0"/>
              </a:spcBef>
              <a:spcAft>
                <a:spcPts val="0"/>
              </a:spcAft>
              <a:buSzPts val="1200"/>
              <a:buChar char="●"/>
            </a:pPr>
            <a:r>
              <a:rPr lang="en" sz="1200"/>
              <a:t>Join SAIPE with NPS by Year and also by State, replicated for each Month within the Year</a:t>
            </a:r>
            <a:endParaRPr sz="1200"/>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Climate Data</a:t>
            </a:r>
            <a:endParaRPr/>
          </a:p>
        </p:txBody>
      </p:sp>
      <p:sp>
        <p:nvSpPr>
          <p:cNvPr id="137" name="Google Shape;137;p20"/>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Font typeface="Lato"/>
              <a:buNone/>
            </a:pPr>
            <a:r>
              <a:rPr lang="en" sz="1200" b="1"/>
              <a:t>2 Data Sources (National Oceanic and Atmospheric Administration):</a:t>
            </a:r>
            <a:endParaRPr/>
          </a:p>
          <a:p>
            <a:pPr marL="171450" lvl="0" indent="-171450" algn="l" rtl="0">
              <a:lnSpc>
                <a:spcPct val="115000"/>
              </a:lnSpc>
              <a:spcBef>
                <a:spcPts val="0"/>
              </a:spcBef>
              <a:spcAft>
                <a:spcPts val="0"/>
              </a:spcAft>
              <a:buSzPts val="1300"/>
              <a:buFont typeface="Noto Sans Symbols"/>
              <a:buChar char="⮚"/>
            </a:pPr>
            <a:r>
              <a:rPr lang="en" sz="1100"/>
              <a:t>National Climatic Data Center (NCDC) Monthly Precipitation Data</a:t>
            </a:r>
            <a:endParaRPr/>
          </a:p>
          <a:p>
            <a:pPr marL="628650" lvl="1" indent="-171450" algn="l" rtl="0">
              <a:lnSpc>
                <a:spcPct val="115000"/>
              </a:lnSpc>
              <a:spcBef>
                <a:spcPts val="0"/>
              </a:spcBef>
              <a:spcAft>
                <a:spcPts val="0"/>
              </a:spcAft>
              <a:buSzPts val="1100"/>
              <a:buFont typeface="Arial"/>
              <a:buChar char="•"/>
            </a:pPr>
            <a:r>
              <a:rPr lang="en"/>
              <a:t>Station name</a:t>
            </a:r>
            <a:endParaRPr/>
          </a:p>
          <a:p>
            <a:pPr marL="628650" lvl="1" indent="-171450" algn="l" rtl="0">
              <a:lnSpc>
                <a:spcPct val="115000"/>
              </a:lnSpc>
              <a:spcBef>
                <a:spcPts val="0"/>
              </a:spcBef>
              <a:spcAft>
                <a:spcPts val="0"/>
              </a:spcAft>
              <a:buSzPts val="1100"/>
              <a:buFont typeface="Arial"/>
              <a:buChar char="•"/>
            </a:pPr>
            <a:r>
              <a:rPr lang="en"/>
              <a:t>Precipitation amount</a:t>
            </a:r>
            <a:endParaRPr/>
          </a:p>
          <a:p>
            <a:pPr marL="628650" lvl="1" indent="-171450" algn="l" rtl="0">
              <a:lnSpc>
                <a:spcPct val="115000"/>
              </a:lnSpc>
              <a:spcBef>
                <a:spcPts val="0"/>
              </a:spcBef>
              <a:spcAft>
                <a:spcPts val="0"/>
              </a:spcAft>
              <a:buSzPts val="1100"/>
              <a:buFont typeface="Arial"/>
              <a:buChar char="•"/>
            </a:pPr>
            <a:r>
              <a:rPr lang="en"/>
              <a:t>Requests limited to 1 county and 1 year per pull</a:t>
            </a:r>
            <a:endParaRPr/>
          </a:p>
          <a:p>
            <a:pPr marL="628650" lvl="1" indent="-171450" algn="l" rtl="0">
              <a:lnSpc>
                <a:spcPct val="115000"/>
              </a:lnSpc>
              <a:spcBef>
                <a:spcPts val="0"/>
              </a:spcBef>
              <a:spcAft>
                <a:spcPts val="0"/>
              </a:spcAft>
              <a:buSzPts val="1100"/>
              <a:buFont typeface="Arial"/>
              <a:buChar char="•"/>
            </a:pPr>
            <a:r>
              <a:rPr lang="en"/>
              <a:t>1985-2018 used</a:t>
            </a:r>
            <a:endParaRPr/>
          </a:p>
          <a:p>
            <a:pPr marL="628650" lvl="1" indent="-171450" algn="l" rtl="0">
              <a:lnSpc>
                <a:spcPct val="115000"/>
              </a:lnSpc>
              <a:spcBef>
                <a:spcPts val="0"/>
              </a:spcBef>
              <a:spcAft>
                <a:spcPts val="0"/>
              </a:spcAft>
              <a:buSzPts val="1100"/>
              <a:buFont typeface="Arial"/>
              <a:buChar char="•"/>
            </a:pPr>
            <a:r>
              <a:rPr lang="en"/>
              <a:t>80,800 county-years used</a:t>
            </a:r>
            <a:endParaRPr/>
          </a:p>
          <a:p>
            <a:pPr marL="171450" lvl="0" indent="-171450" algn="l" rtl="0">
              <a:lnSpc>
                <a:spcPct val="115000"/>
              </a:lnSpc>
              <a:spcBef>
                <a:spcPts val="0"/>
              </a:spcBef>
              <a:spcAft>
                <a:spcPts val="0"/>
              </a:spcAft>
              <a:buSzPts val="1300"/>
              <a:buFont typeface="Noto Sans Symbols"/>
              <a:buChar char="⮚"/>
            </a:pPr>
            <a:r>
              <a:rPr lang="en" sz="1100"/>
              <a:t>NCDC Station Location Data</a:t>
            </a:r>
            <a:endParaRPr/>
          </a:p>
          <a:p>
            <a:pPr marL="628650" lvl="1" indent="-171450" algn="l" rtl="0">
              <a:lnSpc>
                <a:spcPct val="115000"/>
              </a:lnSpc>
              <a:spcBef>
                <a:spcPts val="0"/>
              </a:spcBef>
              <a:spcAft>
                <a:spcPts val="0"/>
              </a:spcAft>
              <a:buSzPts val="1100"/>
              <a:buFont typeface="Arial"/>
              <a:buChar char="•"/>
            </a:pPr>
            <a:r>
              <a:rPr lang="en"/>
              <a:t>Station Name</a:t>
            </a:r>
            <a:endParaRPr/>
          </a:p>
          <a:p>
            <a:pPr marL="628650" lvl="1" indent="-171450" algn="l" rtl="0">
              <a:lnSpc>
                <a:spcPct val="115000"/>
              </a:lnSpc>
              <a:spcBef>
                <a:spcPts val="0"/>
              </a:spcBef>
              <a:spcAft>
                <a:spcPts val="0"/>
              </a:spcAft>
              <a:buSzPts val="1100"/>
              <a:buFont typeface="Arial"/>
              <a:buChar char="•"/>
            </a:pPr>
            <a:r>
              <a:rPr lang="en"/>
              <a:t>Latitude</a:t>
            </a:r>
            <a:endParaRPr/>
          </a:p>
          <a:p>
            <a:pPr marL="628650" lvl="1" indent="-171450" algn="l" rtl="0">
              <a:lnSpc>
                <a:spcPct val="115000"/>
              </a:lnSpc>
              <a:spcBef>
                <a:spcPts val="0"/>
              </a:spcBef>
              <a:spcAft>
                <a:spcPts val="0"/>
              </a:spcAft>
              <a:buSzPts val="1100"/>
              <a:buFont typeface="Arial"/>
              <a:buChar char="•"/>
            </a:pPr>
            <a:r>
              <a:rPr lang="en"/>
              <a:t>Longitude</a:t>
            </a:r>
            <a:endParaRPr/>
          </a:p>
          <a:p>
            <a:pPr marL="628650" lvl="1" indent="-171450" algn="l" rtl="0">
              <a:lnSpc>
                <a:spcPct val="115000"/>
              </a:lnSpc>
              <a:spcBef>
                <a:spcPts val="0"/>
              </a:spcBef>
              <a:spcAft>
                <a:spcPts val="0"/>
              </a:spcAft>
              <a:buSzPts val="1100"/>
              <a:buFont typeface="Arial"/>
              <a:buChar char="•"/>
            </a:pPr>
            <a:r>
              <a:rPr lang="en"/>
              <a:t>40,000 stations used</a:t>
            </a:r>
            <a:endParaRPr/>
          </a:p>
          <a:p>
            <a:pPr marL="171450" lvl="0" indent="-171450" algn="l" rtl="0">
              <a:lnSpc>
                <a:spcPct val="115000"/>
              </a:lnSpc>
              <a:spcBef>
                <a:spcPts val="0"/>
              </a:spcBef>
              <a:spcAft>
                <a:spcPts val="0"/>
              </a:spcAft>
              <a:buSzPts val="1300"/>
              <a:buFont typeface="Arial"/>
              <a:buChar char="•"/>
            </a:pPr>
            <a:r>
              <a:rPr lang="en" sz="1100"/>
              <a:t>Limited to 10,000 pulls per day</a:t>
            </a:r>
            <a:endParaRPr/>
          </a:p>
          <a:p>
            <a:pPr marL="0" lvl="0" indent="0" algn="l" rtl="0">
              <a:lnSpc>
                <a:spcPct val="100000"/>
              </a:lnSpc>
              <a:spcBef>
                <a:spcPts val="0"/>
              </a:spcBef>
              <a:spcAft>
                <a:spcPts val="0"/>
              </a:spcAft>
              <a:buSzPts val="1300"/>
              <a:buNone/>
            </a:pPr>
            <a:endParaRPr b="1"/>
          </a:p>
        </p:txBody>
      </p:sp>
      <p:sp>
        <p:nvSpPr>
          <p:cNvPr id="138" name="Google Shape;138;p20"/>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Font typeface="Lato"/>
              <a:buNone/>
            </a:pPr>
            <a:r>
              <a:rPr lang="en" sz="1400"/>
              <a:t>Initial data processing required:</a:t>
            </a:r>
            <a:endParaRPr/>
          </a:p>
          <a:p>
            <a:pPr marL="171450" lvl="0" indent="-171450" algn="l" rtl="0">
              <a:lnSpc>
                <a:spcPct val="115000"/>
              </a:lnSpc>
              <a:spcBef>
                <a:spcPts val="0"/>
              </a:spcBef>
              <a:spcAft>
                <a:spcPts val="0"/>
              </a:spcAft>
              <a:buSzPts val="1300"/>
              <a:buChar char="●"/>
            </a:pPr>
            <a:r>
              <a:rPr lang="en" sz="1400"/>
              <a:t>Accessing the API county-by-county and year by year</a:t>
            </a:r>
            <a:endParaRPr/>
          </a:p>
          <a:p>
            <a:pPr marL="171450" lvl="0" indent="-171450" algn="l" rtl="0">
              <a:lnSpc>
                <a:spcPct val="115000"/>
              </a:lnSpc>
              <a:spcBef>
                <a:spcPts val="0"/>
              </a:spcBef>
              <a:spcAft>
                <a:spcPts val="0"/>
              </a:spcAft>
              <a:buSzPts val="1300"/>
              <a:buChar char="●"/>
            </a:pPr>
            <a:r>
              <a:rPr lang="en" sz="1400"/>
              <a:t>Combining many data sets together due to restrictions</a:t>
            </a:r>
            <a:endParaRPr/>
          </a:p>
          <a:p>
            <a:pPr marL="171450" lvl="0" indent="-171450" algn="l" rtl="0">
              <a:lnSpc>
                <a:spcPct val="115000"/>
              </a:lnSpc>
              <a:spcBef>
                <a:spcPts val="0"/>
              </a:spcBef>
              <a:spcAft>
                <a:spcPts val="0"/>
              </a:spcAft>
              <a:buSzPts val="1300"/>
              <a:buChar char="●"/>
            </a:pPr>
            <a:r>
              <a:rPr lang="en" sz="1400"/>
              <a:t>Running in parallel due to massive amounts of data</a:t>
            </a:r>
            <a:endParaRPr/>
          </a:p>
          <a:p>
            <a:pPr marL="0" lvl="0" indent="0" algn="l" rtl="0">
              <a:lnSpc>
                <a:spcPct val="115000"/>
              </a:lnSpc>
              <a:spcBef>
                <a:spcPts val="1600"/>
              </a:spcBef>
              <a:spcAft>
                <a:spcPts val="0"/>
              </a:spcAft>
              <a:buSzPts val="1300"/>
              <a:buFont typeface="Lato"/>
              <a:buNone/>
            </a:pPr>
            <a:r>
              <a:rPr lang="en"/>
              <a:t>Results in </a:t>
            </a:r>
            <a:r>
              <a:rPr lang="en" b="1" i="1" u="sng"/>
              <a:t>one line per month per station </a:t>
            </a:r>
            <a:r>
              <a:rPr lang="en"/>
              <a:t>on which the other data collected would be merged.</a:t>
            </a:r>
            <a:endParaRPr/>
          </a:p>
          <a:p>
            <a:pPr marL="0" lvl="0" indent="0" algn="l" rtl="0">
              <a:lnSpc>
                <a:spcPct val="115000"/>
              </a:lnSpc>
              <a:spcBef>
                <a:spcPts val="0"/>
              </a:spcBef>
              <a:spcAft>
                <a:spcPts val="1600"/>
              </a:spcAft>
              <a:buSzPts val="1300"/>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927</Words>
  <Application>Microsoft Office PowerPoint</Application>
  <PresentationFormat>On-screen Show (16:9)</PresentationFormat>
  <Paragraphs>119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Open Sans</vt:lpstr>
      <vt:lpstr>Arial</vt:lpstr>
      <vt:lpstr>Lato</vt:lpstr>
      <vt:lpstr>Raleway</vt:lpstr>
      <vt:lpstr>Noto Sans Symbols</vt:lpstr>
      <vt:lpstr>Streamline</vt:lpstr>
      <vt:lpstr>National Parks Visitations: Feynman Method </vt:lpstr>
      <vt:lpstr>Feynman Method Instructions</vt:lpstr>
      <vt:lpstr>Introduction to the Business Problem</vt:lpstr>
      <vt:lpstr>Steps in Analysis, Modeling, and Business Recommendations</vt:lpstr>
      <vt:lpstr>Data Aggregation Concepts – How to Execute a Join</vt:lpstr>
      <vt:lpstr>Data Sources: An Overview</vt:lpstr>
      <vt:lpstr>Data from National Parks Service API</vt:lpstr>
      <vt:lpstr>Data from Census Bureau</vt:lpstr>
      <vt:lpstr>Climate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Visitations: Feynman Method </dc:title>
  <cp:lastModifiedBy>Beau Findley</cp:lastModifiedBy>
  <cp:revision>3</cp:revision>
  <dcterms:modified xsi:type="dcterms:W3CDTF">2020-09-30T22:58:00Z</dcterms:modified>
</cp:coreProperties>
</file>