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Economica"/>
      <p:regular r:id="rId7"/>
      <p:bold r:id="rId8"/>
      <p:italic r:id="rId9"/>
      <p:boldItalic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h2+p63+ynBXoyQuXCf8dMH2QQx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Economica-boldItalic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italic.fntdata"/><Relationship Id="rId15" Type="http://customschemas.google.com/relationships/presentationmetadata" Target="metadata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Economica-regular.fntdata"/><Relationship Id="rId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I’m not sure we have the data to answer the “Who” Questions?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2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" name="Google Shape;14;p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" name="Google Shape;15;p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" name="Google Shape;20;p5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10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title"/>
          </p:nvPr>
        </p:nvSpPr>
        <p:spPr>
          <a:xfrm>
            <a:off x="311700" y="2019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Exploring National Park Visitation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cxnSp>
        <p:nvCxnSpPr>
          <p:cNvPr id="63" name="Google Shape;63;p1"/>
          <p:cNvCxnSpPr/>
          <p:nvPr/>
        </p:nvCxnSpPr>
        <p:spPr>
          <a:xfrm>
            <a:off x="4351525" y="1032913"/>
            <a:ext cx="414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4" name="Google Shape;64;p1"/>
          <p:cNvGrpSpPr/>
          <p:nvPr/>
        </p:nvGrpSpPr>
        <p:grpSpPr>
          <a:xfrm>
            <a:off x="437825" y="1568589"/>
            <a:ext cx="2685450" cy="3086700"/>
            <a:chOff x="437825" y="1568589"/>
            <a:chExt cx="2685450" cy="3086700"/>
          </a:xfrm>
        </p:grpSpPr>
        <p:sp>
          <p:nvSpPr>
            <p:cNvPr id="65" name="Google Shape;65;p1"/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"/>
          <p:cNvSpPr txBox="1"/>
          <p:nvPr>
            <p:ph idx="4294967295" type="body"/>
          </p:nvPr>
        </p:nvSpPr>
        <p:spPr>
          <a:xfrm>
            <a:off x="516625" y="1562875"/>
            <a:ext cx="2484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The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"/>
          <p:cNvSpPr txBox="1"/>
          <p:nvPr>
            <p:ph idx="4294967295" type="body"/>
          </p:nvPr>
        </p:nvSpPr>
        <p:spPr>
          <a:xfrm>
            <a:off x="509525" y="2020025"/>
            <a:ext cx="2494500" cy="25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National Parks Data</a:t>
            </a:r>
            <a:endParaRPr sz="1700"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700"/>
              <a:t>Locations</a:t>
            </a:r>
            <a:endParaRPr sz="1300"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700"/>
              <a:t>Acreage</a:t>
            </a:r>
            <a:endParaRPr sz="1300"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700"/>
              <a:t>Visitation</a:t>
            </a:r>
            <a:endParaRPr sz="13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NOAA Climate Data</a:t>
            </a:r>
            <a:endParaRPr sz="1700"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700"/>
              <a:t>Station/Latitude/Longitude</a:t>
            </a:r>
            <a:endParaRPr sz="1300"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700"/>
              <a:t>Precipitation</a:t>
            </a:r>
            <a:endParaRPr b="1" sz="7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Poverty Data</a:t>
            </a:r>
            <a:endParaRPr sz="1700"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700"/>
              <a:t>Percent of State Living in Poverty (by Age)</a:t>
            </a:r>
            <a:endParaRPr sz="1300"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700"/>
              <a:t>Median Household income</a:t>
            </a:r>
            <a:endParaRPr sz="13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Resulting Dataset</a:t>
            </a:r>
            <a:endParaRPr b="1" sz="1100"/>
          </a:p>
          <a:p>
            <a:pPr indent="-2730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 sz="700"/>
              <a:t>One line per park, per month from 1995-2018</a:t>
            </a:r>
            <a:endParaRPr sz="1300"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800"/>
          </a:p>
        </p:txBody>
      </p:sp>
      <p:grpSp>
        <p:nvGrpSpPr>
          <p:cNvPr id="69" name="Google Shape;69;p1"/>
          <p:cNvGrpSpPr/>
          <p:nvPr/>
        </p:nvGrpSpPr>
        <p:grpSpPr>
          <a:xfrm>
            <a:off x="3230400" y="1568589"/>
            <a:ext cx="2683200" cy="3086700"/>
            <a:chOff x="3230400" y="1568589"/>
            <a:chExt cx="2683200" cy="3086700"/>
          </a:xfrm>
        </p:grpSpPr>
        <p:sp>
          <p:nvSpPr>
            <p:cNvPr id="70" name="Google Shape;70;p1"/>
            <p:cNvSpPr/>
            <p:nvPr/>
          </p:nvSpPr>
          <p:spPr>
            <a:xfrm>
              <a:off x="3230400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 txBox="1"/>
            <p:nvPr/>
          </p:nvSpPr>
          <p:spPr>
            <a:xfrm>
              <a:off x="3230400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"/>
          <p:cNvSpPr txBox="1"/>
          <p:nvPr>
            <p:ph idx="4294967295" type="body"/>
          </p:nvPr>
        </p:nvSpPr>
        <p:spPr>
          <a:xfrm>
            <a:off x="3316800" y="1562875"/>
            <a:ext cx="2484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The Questions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"/>
          <p:cNvSpPr txBox="1"/>
          <p:nvPr>
            <p:ph idx="4294967295" type="body"/>
          </p:nvPr>
        </p:nvSpPr>
        <p:spPr>
          <a:xfrm>
            <a:off x="3113400" y="2091275"/>
            <a:ext cx="2800200" cy="25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When</a:t>
            </a:r>
            <a:endParaRPr b="1"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</a:t>
            </a:r>
            <a:r>
              <a:rPr lang="en" sz="1000"/>
              <a:t>o National Parks receive the most visitors?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Who</a:t>
            </a:r>
            <a:endParaRPr b="1"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Among the states supports parks the most?</a:t>
            </a: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Between state and federal governments spend the most on parks?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How</a:t>
            </a:r>
            <a:endParaRPr b="1"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Do park visitations vary in light of socio-political factors?</a:t>
            </a:r>
            <a:endParaRPr sz="1000"/>
          </a:p>
        </p:txBody>
      </p:sp>
      <p:grpSp>
        <p:nvGrpSpPr>
          <p:cNvPr id="74" name="Google Shape;74;p1"/>
          <p:cNvGrpSpPr/>
          <p:nvPr/>
        </p:nvGrpSpPr>
        <p:grpSpPr>
          <a:xfrm>
            <a:off x="6022975" y="1568589"/>
            <a:ext cx="2685450" cy="3086700"/>
            <a:chOff x="6022975" y="1568589"/>
            <a:chExt cx="2685450" cy="3086700"/>
          </a:xfrm>
        </p:grpSpPr>
        <p:sp>
          <p:nvSpPr>
            <p:cNvPr id="75" name="Google Shape;75;p1"/>
            <p:cNvSpPr/>
            <p:nvPr/>
          </p:nvSpPr>
          <p:spPr>
            <a:xfrm>
              <a:off x="60229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 txBox="1"/>
            <p:nvPr/>
          </p:nvSpPr>
          <p:spPr>
            <a:xfrm>
              <a:off x="6025225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"/>
          <p:cNvSpPr txBox="1"/>
          <p:nvPr>
            <p:ph idx="4294967295" type="body"/>
          </p:nvPr>
        </p:nvSpPr>
        <p:spPr>
          <a:xfrm>
            <a:off x="6107075" y="1562875"/>
            <a:ext cx="2484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Plan for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1"/>
          <p:cNvSpPr txBox="1"/>
          <p:nvPr>
            <p:ph idx="4294967295" type="body"/>
          </p:nvPr>
        </p:nvSpPr>
        <p:spPr>
          <a:xfrm>
            <a:off x="6101975" y="2020025"/>
            <a:ext cx="2494500" cy="26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100"/>
              <a:t>Clustering</a:t>
            </a:r>
            <a:endParaRPr b="1" sz="1100"/>
          </a:p>
          <a:p>
            <a:pPr indent="-2857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Discover underlying similarities between high-traffic parks and low-traffic parks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How powerful are other features besides time?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b="1" lang="en" sz="1100"/>
              <a:t>Time Series</a:t>
            </a:r>
            <a:endParaRPr b="1" sz="1100"/>
          </a:p>
          <a:p>
            <a:pPr indent="-2857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Seasonal ARIMA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b="1" lang="en" sz="1100"/>
              <a:t>Boosting and Neural Nets</a:t>
            </a:r>
            <a:endParaRPr b="1" sz="1100"/>
          </a:p>
          <a:p>
            <a:pPr indent="-2857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Explore complicated relationships between park visitations and other features</a:t>
            </a:r>
            <a:endParaRPr sz="900"/>
          </a:p>
        </p:txBody>
      </p:sp>
      <p:sp>
        <p:nvSpPr>
          <p:cNvPr id="79" name="Google Shape;79;p1"/>
          <p:cNvSpPr txBox="1"/>
          <p:nvPr/>
        </p:nvSpPr>
        <p:spPr>
          <a:xfrm>
            <a:off x="2258300" y="975975"/>
            <a:ext cx="46164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Aubrey Smiley McAuliffe, Beau Findley, Jason Viehman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