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Open Sans" panose="020B0606030504020204" pitchFamily="34" charset="0"/>
      <p:regular r:id="rId16"/>
    </p:embeddedFont>
    <p:embeddedFont>
      <p:font typeface="Raleway"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91a6b164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91a6b164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91a6b164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91a6b164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91a6b164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91a6b164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91a6b164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91a6b164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93a08972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993a08972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93a08972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93a0897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91a6b164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91a6b164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dirty="0"/>
              <a:t>National Parks Visitations:</a:t>
            </a:r>
            <a:endParaRPr sz="3500" dirty="0"/>
          </a:p>
          <a:p>
            <a:pPr marL="0" lvl="0" indent="0" algn="ctr" rtl="0">
              <a:spcBef>
                <a:spcPts val="0"/>
              </a:spcBef>
              <a:spcAft>
                <a:spcPts val="0"/>
              </a:spcAft>
              <a:buNone/>
            </a:pPr>
            <a:r>
              <a:rPr lang="en-US" sz="2700" dirty="0">
                <a:solidFill>
                  <a:srgbClr val="FF9900"/>
                </a:solidFill>
              </a:rPr>
              <a:t>Feynman Method</a:t>
            </a:r>
            <a:endParaRPr sz="2700" dirty="0">
              <a:solidFill>
                <a:srgbClr val="FF9900"/>
              </a:solidFill>
              <a:latin typeface="Arial"/>
              <a:ea typeface="Arial"/>
              <a:cs typeface="Arial"/>
              <a:sym typeface="Arial"/>
            </a:endParaRPr>
          </a:p>
          <a:p>
            <a:pPr marL="0" lvl="0" indent="0" algn="l" rtl="0">
              <a:spcBef>
                <a:spcPts val="0"/>
              </a:spcBef>
              <a:spcAft>
                <a:spcPts val="0"/>
              </a:spcAft>
              <a:buNone/>
            </a:pPr>
            <a:endParaRPr sz="3500"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Aubrey Smiley McAuliffe, Beau Findley, Jason Viehman</a:t>
            </a:r>
            <a:endParaRPr/>
          </a:p>
          <a:p>
            <a:pPr marL="0" lvl="0" indent="0" algn="ctr" rtl="0">
              <a:spcBef>
                <a:spcPts val="0"/>
              </a:spcBef>
              <a:spcAft>
                <a:spcPts val="0"/>
              </a:spcAft>
              <a:buNone/>
            </a:pPr>
            <a:r>
              <a:rPr lang="en"/>
              <a:t>STAT 656, Fall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5F0-BC12-4A63-BC37-FF53A6956C8D}"/>
              </a:ext>
            </a:extLst>
          </p:cNvPr>
          <p:cNvSpPr>
            <a:spLocks noGrp="1"/>
          </p:cNvSpPr>
          <p:nvPr>
            <p:ph type="title"/>
          </p:nvPr>
        </p:nvSpPr>
        <p:spPr/>
        <p:txBody>
          <a:bodyPr/>
          <a:lstStyle/>
          <a:p>
            <a:r>
              <a:rPr lang="en-US" dirty="0"/>
              <a:t>Feynman Method Instructions</a:t>
            </a:r>
          </a:p>
        </p:txBody>
      </p:sp>
      <p:sp>
        <p:nvSpPr>
          <p:cNvPr id="6" name="Google Shape;68;p13">
            <a:extLst>
              <a:ext uri="{FF2B5EF4-FFF2-40B4-BE49-F238E27FC236}">
                <a16:creationId xmlns:a16="http://schemas.microsoft.com/office/drawing/2014/main" id="{2A085E17-3398-4E4C-830A-28C8CE23DBD1}"/>
              </a:ext>
            </a:extLst>
          </p:cNvPr>
          <p:cNvSpPr txBox="1">
            <a:spLocks/>
          </p:cNvSpPr>
          <p:nvPr/>
        </p:nvSpPr>
        <p:spPr>
          <a:xfrm>
            <a:off x="549571" y="2007751"/>
            <a:ext cx="2861075" cy="2371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None/>
            </a:pPr>
            <a:r>
              <a:rPr lang="en-US" sz="700" dirty="0"/>
              <a:t>- Write down clearly and concisely what you are trying to learn.  Don't write down jargon and be as specific as is reasonable.</a:t>
            </a:r>
          </a:p>
          <a:p>
            <a:pPr marL="0" indent="0">
              <a:buNone/>
            </a:pPr>
            <a:endParaRPr lang="en-US" sz="700" b="1" dirty="0"/>
          </a:p>
          <a:p>
            <a:pPr marL="0" indent="0">
              <a:buNone/>
            </a:pPr>
            <a:r>
              <a:rPr lang="en-US" sz="700" dirty="0"/>
              <a:t>- Explain the concept in simple language.  Be on the lookout for moments in which you use terminology from this class.  Seek to use the definition instead.  Include a very simple example demonstrating the underlying idea.</a:t>
            </a:r>
          </a:p>
          <a:p>
            <a:pPr marL="0" indent="0">
              <a:buNone/>
            </a:pPr>
            <a:endParaRPr lang="en-US" sz="700" dirty="0"/>
          </a:p>
          <a:p>
            <a:pPr marL="0" indent="0">
              <a:buNone/>
            </a:pPr>
            <a:r>
              <a:rPr lang="en-US" sz="700" dirty="0"/>
              <a:t>- During the course of 2., you'll run into moments where your explanation is vague or there is something you don't understand or can't relay using non-technical language.  Identify these moments here, using a list.</a:t>
            </a:r>
          </a:p>
          <a:p>
            <a:pPr marL="0" indent="0">
              <a:buNone/>
            </a:pPr>
            <a:r>
              <a:rPr lang="en-US" sz="700" dirty="0"/>
              <a:t>Seek to solidify these concepts. Go back to your notes or ask in a live session or post to the discussion board or...</a:t>
            </a:r>
          </a:p>
        </p:txBody>
      </p:sp>
      <p:sp>
        <p:nvSpPr>
          <p:cNvPr id="8" name="Google Shape;68;p13">
            <a:extLst>
              <a:ext uri="{FF2B5EF4-FFF2-40B4-BE49-F238E27FC236}">
                <a16:creationId xmlns:a16="http://schemas.microsoft.com/office/drawing/2014/main" id="{99AB595A-4880-4D87-B723-93AF1FEFC0E6}"/>
              </a:ext>
            </a:extLst>
          </p:cNvPr>
          <p:cNvSpPr txBox="1">
            <a:spLocks/>
          </p:cNvSpPr>
          <p:nvPr/>
        </p:nvSpPr>
        <p:spPr>
          <a:xfrm>
            <a:off x="3550810" y="2007751"/>
            <a:ext cx="5146002"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182880">
              <a:lnSpc>
                <a:spcPct val="100000"/>
              </a:lnSpc>
              <a:buFontTx/>
              <a:buChar char="-"/>
            </a:pPr>
            <a:r>
              <a:rPr lang="en-US" sz="1100" dirty="0"/>
              <a:t>Each </a:t>
            </a:r>
            <a:r>
              <a:rPr lang="en-US" sz="1100" b="1" dirty="0"/>
              <a:t>group</a:t>
            </a:r>
            <a:r>
              <a:rPr lang="en-US" sz="1100" dirty="0"/>
              <a:t> must submit two videos:</a:t>
            </a:r>
          </a:p>
          <a:p>
            <a:pPr marL="0" indent="182880">
              <a:lnSpc>
                <a:spcPct val="100000"/>
              </a:lnSpc>
              <a:buFontTx/>
              <a:buChar char="-"/>
            </a:pPr>
            <a:endParaRPr lang="en-US" sz="1100" dirty="0"/>
          </a:p>
          <a:p>
            <a:pPr marL="457200" lvl="1" indent="182880">
              <a:lnSpc>
                <a:spcPct val="100000"/>
              </a:lnSpc>
              <a:spcBef>
                <a:spcPts val="0"/>
              </a:spcBef>
              <a:buFontTx/>
              <a:buChar char="-"/>
            </a:pPr>
            <a:r>
              <a:rPr lang="en-US" sz="900" dirty="0"/>
              <a:t>A 1 minute video with the same objective as Task . However, make a new video incorporating any relevant updates, such as new things you've learned in class or about the project (or even, that you've shifted your original project entirely).</a:t>
            </a:r>
          </a:p>
          <a:p>
            <a:pPr marL="457200" lvl="1" indent="182880">
              <a:lnSpc>
                <a:spcPct val="100000"/>
              </a:lnSpc>
              <a:spcBef>
                <a:spcPts val="0"/>
              </a:spcBef>
              <a:buFontTx/>
              <a:buChar char="-"/>
            </a:pPr>
            <a:endParaRPr lang="en-US" sz="900" dirty="0"/>
          </a:p>
          <a:p>
            <a:pPr marL="457200" lvl="1" indent="182880">
              <a:lnSpc>
                <a:spcPct val="100000"/>
              </a:lnSpc>
              <a:spcBef>
                <a:spcPts val="0"/>
              </a:spcBef>
              <a:buFontTx/>
              <a:buChar char="-"/>
            </a:pPr>
            <a:r>
              <a:rPr lang="en-US" sz="900" dirty="0"/>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p>
        </p:txBody>
      </p:sp>
    </p:spTree>
    <p:extLst>
      <p:ext uri="{BB962C8B-B14F-4D97-AF65-F5344CB8AC3E}">
        <p14:creationId xmlns:p14="http://schemas.microsoft.com/office/powerpoint/2010/main" val="230303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the Business Problem</a:t>
            </a:r>
            <a:endParaRPr/>
          </a:p>
        </p:txBody>
      </p:sp>
      <p:sp>
        <p:nvSpPr>
          <p:cNvPr id="93" name="Google Shape;93;p1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National Parks provide an invaluable service to ecosystems and the public alike, but they are run on a tight budget. </a:t>
            </a:r>
            <a:endParaRPr/>
          </a:p>
          <a:p>
            <a:pPr marL="0" lvl="0" indent="0" algn="l" rtl="0">
              <a:spcBef>
                <a:spcPts val="1600"/>
              </a:spcBef>
              <a:spcAft>
                <a:spcPts val="0"/>
              </a:spcAft>
              <a:buNone/>
            </a:pPr>
            <a:r>
              <a:rPr lang="en"/>
              <a:t>Parks must be monitored, protected, and maintained so that they may last for years to come. </a:t>
            </a:r>
            <a:endParaRPr/>
          </a:p>
          <a:p>
            <a:pPr marL="0" lvl="0" indent="0" algn="l" rtl="0">
              <a:spcBef>
                <a:spcPts val="1600"/>
              </a:spcBef>
              <a:spcAft>
                <a:spcPts val="1600"/>
              </a:spcAft>
              <a:buNone/>
            </a:pPr>
            <a:r>
              <a:rPr lang="en"/>
              <a:t>Some of the funding comes from state governments and some comes from the federal government.</a:t>
            </a:r>
            <a:endParaRPr/>
          </a:p>
        </p:txBody>
      </p:sp>
      <p:sp>
        <p:nvSpPr>
          <p:cNvPr id="94" name="Google Shape;94;p1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What characteristics do the most visited parks have in common?</a:t>
            </a:r>
            <a:endParaRPr/>
          </a:p>
          <a:p>
            <a:pPr marL="457200" lvl="0" indent="-311150" algn="l" rtl="0">
              <a:spcBef>
                <a:spcPts val="0"/>
              </a:spcBef>
              <a:spcAft>
                <a:spcPts val="0"/>
              </a:spcAft>
              <a:buSzPts val="1300"/>
              <a:buChar char="●"/>
            </a:pPr>
            <a:r>
              <a:rPr lang="en"/>
              <a:t>Can we predict when the most people visit National Parks and Monuments and allocate funding and manning accordingly?</a:t>
            </a:r>
            <a:endParaRPr/>
          </a:p>
          <a:p>
            <a:pPr marL="457200" lvl="0" indent="-311150" algn="l" rtl="0">
              <a:spcBef>
                <a:spcPts val="0"/>
              </a:spcBef>
              <a:spcAft>
                <a:spcPts val="0"/>
              </a:spcAft>
              <a:buSzPts val="1300"/>
              <a:buChar char="●"/>
            </a:pPr>
            <a:r>
              <a:rPr lang="en"/>
              <a:t>How do climate and socio-economic factors relate to park visitation? Are certain parks at risk and in need of more funding in coming years?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Steps in Analysis, Modeling, and Business Recommendations</a:t>
            </a:r>
            <a:endParaRPr sz="2000"/>
          </a:p>
        </p:txBody>
      </p:sp>
      <p:sp>
        <p:nvSpPr>
          <p:cNvPr id="100" name="Google Shape;100;p1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Exploratory Data Analysis</a:t>
            </a:r>
            <a:endParaRPr/>
          </a:p>
          <a:p>
            <a:pPr marL="457200" lvl="0" indent="-311150" algn="l" rtl="0">
              <a:spcBef>
                <a:spcPts val="0"/>
              </a:spcBef>
              <a:spcAft>
                <a:spcPts val="0"/>
              </a:spcAft>
              <a:buSzPts val="1300"/>
              <a:buChar char="●"/>
            </a:pPr>
            <a:r>
              <a:rPr lang="en"/>
              <a:t>Data Aggregation</a:t>
            </a:r>
            <a:endParaRPr/>
          </a:p>
          <a:p>
            <a:pPr marL="914400" lvl="1" indent="-298450" algn="l" rtl="0">
              <a:spcBef>
                <a:spcPts val="0"/>
              </a:spcBef>
              <a:spcAft>
                <a:spcPts val="0"/>
              </a:spcAft>
              <a:buSzPts val="1100"/>
              <a:buAutoNum type="alphaLcPeriod"/>
            </a:pPr>
            <a:r>
              <a:rPr lang="en"/>
              <a:t>National Parks API</a:t>
            </a:r>
            <a:endParaRPr/>
          </a:p>
          <a:p>
            <a:pPr marL="914400" lvl="1" indent="-298450" algn="l" rtl="0">
              <a:spcBef>
                <a:spcPts val="0"/>
              </a:spcBef>
              <a:spcAft>
                <a:spcPts val="0"/>
              </a:spcAft>
              <a:buSzPts val="1100"/>
              <a:buAutoNum type="alphaLcPeriod"/>
            </a:pPr>
            <a:r>
              <a:rPr lang="en"/>
              <a:t>Census Bureau Poverty Data</a:t>
            </a:r>
            <a:endParaRPr/>
          </a:p>
          <a:p>
            <a:pPr marL="914400" lvl="1" indent="-298450" algn="l" rtl="0">
              <a:spcBef>
                <a:spcPts val="0"/>
              </a:spcBef>
              <a:spcAft>
                <a:spcPts val="0"/>
              </a:spcAft>
              <a:buSzPts val="1100"/>
              <a:buAutoNum type="alphaLcPeriod"/>
            </a:pPr>
            <a:r>
              <a:rPr lang="en"/>
              <a:t>Climate Data </a:t>
            </a:r>
            <a:endParaRPr/>
          </a:p>
          <a:p>
            <a:pPr marL="457200" lvl="0" indent="-311150" algn="l" rtl="0">
              <a:spcBef>
                <a:spcPts val="0"/>
              </a:spcBef>
              <a:spcAft>
                <a:spcPts val="0"/>
              </a:spcAft>
              <a:buSzPts val="1300"/>
              <a:buChar char="●"/>
            </a:pPr>
            <a:r>
              <a:rPr lang="en"/>
              <a:t>Clustering to Examine Parks Traffic</a:t>
            </a:r>
            <a:endParaRPr/>
          </a:p>
          <a:p>
            <a:pPr marL="914400" lvl="0" indent="0" algn="l" rtl="0">
              <a:spcBef>
                <a:spcPts val="1600"/>
              </a:spcBef>
              <a:spcAft>
                <a:spcPts val="0"/>
              </a:spcAft>
              <a:buNone/>
            </a:pPr>
            <a:endParaRPr/>
          </a:p>
          <a:p>
            <a:pPr marL="914400" lvl="0" indent="0" algn="l" rtl="0">
              <a:spcBef>
                <a:spcPts val="1600"/>
              </a:spcBef>
              <a:spcAft>
                <a:spcPts val="1600"/>
              </a:spcAft>
              <a:buNone/>
            </a:pPr>
            <a:endParaRPr/>
          </a:p>
        </p:txBody>
      </p:sp>
      <p:sp>
        <p:nvSpPr>
          <p:cNvPr id="101" name="Google Shape;101;p15"/>
          <p:cNvSpPr txBox="1">
            <a:spLocks noGrp="1"/>
          </p:cNvSpPr>
          <p:nvPr>
            <p:ph type="body" idx="2"/>
          </p:nvPr>
        </p:nvSpPr>
        <p:spPr>
          <a:xfrm>
            <a:off x="4643600" y="2078875"/>
            <a:ext cx="3774300" cy="2494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 (Potential) Seasonal ARIMA</a:t>
            </a:r>
            <a:endParaRPr/>
          </a:p>
          <a:p>
            <a:pPr marL="914400" lvl="1" indent="-298450" algn="l" rtl="0">
              <a:spcBef>
                <a:spcPts val="0"/>
              </a:spcBef>
              <a:spcAft>
                <a:spcPts val="0"/>
              </a:spcAft>
              <a:buSzPts val="1100"/>
              <a:buChar char="○"/>
            </a:pPr>
            <a:r>
              <a:rPr lang="en"/>
              <a:t>Exploration of temporal aspect of park visitation</a:t>
            </a:r>
            <a:endParaRPr/>
          </a:p>
          <a:p>
            <a:pPr marL="457200" lvl="0" indent="-311150" algn="l" rtl="0">
              <a:spcBef>
                <a:spcPts val="0"/>
              </a:spcBef>
              <a:spcAft>
                <a:spcPts val="0"/>
              </a:spcAft>
              <a:buSzPts val="1300"/>
              <a:buChar char="●"/>
            </a:pPr>
            <a:r>
              <a:rPr lang="en"/>
              <a:t>(Potential) SVM or MARS</a:t>
            </a:r>
            <a:endParaRPr/>
          </a:p>
          <a:p>
            <a:pPr marL="914400" lvl="1" indent="-298450" algn="l" rtl="0">
              <a:spcBef>
                <a:spcPts val="0"/>
              </a:spcBef>
              <a:spcAft>
                <a:spcPts val="0"/>
              </a:spcAft>
              <a:buSzPts val="1100"/>
              <a:buChar char="○"/>
            </a:pPr>
            <a:r>
              <a:rPr lang="en"/>
              <a:t>Explore non-linear relationships of features to park visitation</a:t>
            </a:r>
            <a:endParaRPr/>
          </a:p>
          <a:p>
            <a:pPr marL="457200" lvl="0" indent="-311150" algn="l" rtl="0">
              <a:spcBef>
                <a:spcPts val="0"/>
              </a:spcBef>
              <a:spcAft>
                <a:spcPts val="0"/>
              </a:spcAft>
              <a:buSzPts val="1300"/>
              <a:buChar char="●"/>
            </a:pPr>
            <a:r>
              <a:rPr lang="en"/>
              <a:t>Gradient Boosting Machine or Neural Network</a:t>
            </a:r>
            <a:endParaRPr/>
          </a:p>
          <a:p>
            <a:pPr marL="914400" lvl="1" indent="-298450" algn="l" rtl="0">
              <a:spcBef>
                <a:spcPts val="0"/>
              </a:spcBef>
              <a:spcAft>
                <a:spcPts val="0"/>
              </a:spcAft>
              <a:buSzPts val="1100"/>
              <a:buChar char="○"/>
            </a:pPr>
            <a:r>
              <a:rPr lang="en"/>
              <a:t>As our toolbox becomes more developed, use complex models to predict National Park traffic</a:t>
            </a:r>
            <a:endParaRPr/>
          </a:p>
          <a:p>
            <a:pPr marL="9144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An Overview</a:t>
            </a:r>
            <a:endParaRPr/>
          </a:p>
        </p:txBody>
      </p:sp>
      <p:sp>
        <p:nvSpPr>
          <p:cNvPr id="107" name="Google Shape;107;p16"/>
          <p:cNvSpPr txBox="1">
            <a:spLocks noGrp="1"/>
          </p:cNvSpPr>
          <p:nvPr>
            <p:ph type="body" idx="1"/>
          </p:nvPr>
        </p:nvSpPr>
        <p:spPr>
          <a:xfrm>
            <a:off x="729325" y="2078875"/>
            <a:ext cx="2551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National Parks Service Data:</a:t>
            </a:r>
            <a:endParaRPr/>
          </a:p>
        </p:txBody>
      </p:sp>
      <p:sp>
        <p:nvSpPr>
          <p:cNvPr id="108" name="Google Shape;108;p16"/>
          <p:cNvSpPr txBox="1">
            <a:spLocks noGrp="1"/>
          </p:cNvSpPr>
          <p:nvPr>
            <p:ph type="body" idx="2"/>
          </p:nvPr>
        </p:nvSpPr>
        <p:spPr>
          <a:xfrm>
            <a:off x="3382676" y="2078875"/>
            <a:ext cx="2551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Poverty Data:</a:t>
            </a:r>
            <a:endParaRPr/>
          </a:p>
        </p:txBody>
      </p:sp>
      <p:sp>
        <p:nvSpPr>
          <p:cNvPr id="109" name="Google Shape;109;p16"/>
          <p:cNvSpPr txBox="1">
            <a:spLocks noGrp="1"/>
          </p:cNvSpPr>
          <p:nvPr>
            <p:ph type="body" idx="2"/>
          </p:nvPr>
        </p:nvSpPr>
        <p:spPr>
          <a:xfrm>
            <a:off x="5741801" y="2078875"/>
            <a:ext cx="2551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Climate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from National Parks Service API</a:t>
            </a:r>
            <a:endParaRPr/>
          </a:p>
        </p:txBody>
      </p:sp>
      <p:sp>
        <p:nvSpPr>
          <p:cNvPr id="116" name="Google Shape;116;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5" name="Google Shape;122;p18">
            <a:extLst>
              <a:ext uri="{FF2B5EF4-FFF2-40B4-BE49-F238E27FC236}">
                <a16:creationId xmlns:a16="http://schemas.microsoft.com/office/drawing/2014/main" id="{7B597DFD-3F07-4292-826D-9E4EE9AD0E88}"/>
              </a:ext>
            </a:extLst>
          </p:cNvPr>
          <p:cNvSpPr txBox="1">
            <a:spLocks/>
          </p:cNvSpPr>
          <p:nvPr/>
        </p:nvSpPr>
        <p:spPr>
          <a:xfrm>
            <a:off x="524443" y="1982246"/>
            <a:ext cx="4119161"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200" b="1" dirty="0"/>
              <a:t>3 Data Sources:</a:t>
            </a:r>
          </a:p>
          <a:p>
            <a:pPr marL="171450" indent="-171450">
              <a:buFont typeface="Wingdings" panose="05000000000000000000" pitchFamily="2" charset="2"/>
              <a:buChar char="Ø"/>
            </a:pPr>
            <a:r>
              <a:rPr lang="en-US" sz="1200" dirty="0"/>
              <a:t>National Parks Service REST API</a:t>
            </a:r>
          </a:p>
          <a:p>
            <a:pPr marL="628650" lvl="1" indent="-171450">
              <a:spcBef>
                <a:spcPts val="0"/>
              </a:spcBef>
              <a:buFont typeface="Arial" panose="020B0604020202020204" pitchFamily="34" charset="0"/>
              <a:buChar char="•"/>
            </a:pPr>
            <a:r>
              <a:rPr lang="en-US" sz="1000" dirty="0"/>
              <a:t>Parks</a:t>
            </a:r>
          </a:p>
          <a:p>
            <a:pPr marL="628650" lvl="1" indent="-171450">
              <a:spcBef>
                <a:spcPts val="0"/>
              </a:spcBef>
              <a:buFont typeface="Arial" panose="020B0604020202020204" pitchFamily="34" charset="0"/>
              <a:buChar char="•"/>
            </a:pPr>
            <a:r>
              <a:rPr lang="en-US" sz="1000" dirty="0"/>
              <a:t>Park Classifications</a:t>
            </a:r>
          </a:p>
          <a:p>
            <a:pPr marL="628650" lvl="1" indent="-171450">
              <a:spcBef>
                <a:spcPts val="0"/>
              </a:spcBef>
              <a:buFont typeface="Arial" panose="020B0604020202020204" pitchFamily="34" charset="0"/>
              <a:buChar char="•"/>
            </a:pPr>
            <a:r>
              <a:rPr lang="en-US" sz="1000" dirty="0"/>
              <a:t>Region</a:t>
            </a:r>
          </a:p>
          <a:p>
            <a:pPr marL="628650" lvl="1" indent="-171450">
              <a:spcBef>
                <a:spcPts val="0"/>
              </a:spcBef>
              <a:buFont typeface="Arial" panose="020B0604020202020204" pitchFamily="34" charset="0"/>
              <a:buChar char="•"/>
            </a:pPr>
            <a:r>
              <a:rPr lang="en-US" sz="1000" dirty="0"/>
              <a:t>Activities</a:t>
            </a:r>
          </a:p>
          <a:p>
            <a:pPr marL="628650" lvl="1" indent="-171450">
              <a:spcBef>
                <a:spcPts val="0"/>
              </a:spcBef>
              <a:buFont typeface="Arial" panose="020B0604020202020204" pitchFamily="34" charset="0"/>
              <a:buChar char="•"/>
            </a:pPr>
            <a:r>
              <a:rPr lang="en-US" sz="1000" dirty="0"/>
              <a:t>Topics (History, Geology, etc.)</a:t>
            </a:r>
          </a:p>
          <a:p>
            <a:pPr marL="628650" lvl="1" indent="-171450">
              <a:spcBef>
                <a:spcPts val="0"/>
              </a:spcBef>
              <a:buFont typeface="Arial" panose="020B0604020202020204" pitchFamily="34" charset="0"/>
              <a:buChar char="•"/>
            </a:pPr>
            <a:r>
              <a:rPr lang="en-US" sz="1000" dirty="0"/>
              <a:t>Entrance Fees</a:t>
            </a:r>
          </a:p>
          <a:p>
            <a:pPr marL="171450" indent="-171450">
              <a:buFont typeface="Wingdings" panose="05000000000000000000" pitchFamily="2" charset="2"/>
              <a:buChar char="Ø"/>
            </a:pPr>
            <a:r>
              <a:rPr lang="en-US" sz="1200" dirty="0"/>
              <a:t>Integrated Resource Management Applications (IRMA)</a:t>
            </a:r>
          </a:p>
          <a:p>
            <a:pPr marL="628650" lvl="1" indent="-171450">
              <a:spcBef>
                <a:spcPts val="0"/>
              </a:spcBef>
              <a:buFont typeface="Arial" panose="020B0604020202020204" pitchFamily="34" charset="0"/>
              <a:buChar char="•"/>
            </a:pPr>
            <a:r>
              <a:rPr lang="en-US" sz="1000" dirty="0"/>
              <a:t>Acreages (Fee/Private/Gross Area)</a:t>
            </a:r>
          </a:p>
          <a:p>
            <a:pPr marL="628650" lvl="1" indent="-171450">
              <a:spcBef>
                <a:spcPts val="0"/>
              </a:spcBef>
              <a:buFont typeface="Arial" panose="020B0604020202020204" pitchFamily="34" charset="0"/>
              <a:buChar char="•"/>
            </a:pPr>
            <a:r>
              <a:rPr lang="en-US" sz="1000" dirty="0"/>
              <a:t>Monthly Visitation (by person)</a:t>
            </a:r>
          </a:p>
          <a:p>
            <a:pPr marL="628650" lvl="1" indent="-171450">
              <a:spcBef>
                <a:spcPts val="0"/>
              </a:spcBef>
              <a:buFont typeface="Arial" panose="020B0604020202020204" pitchFamily="34" charset="0"/>
              <a:buChar char="•"/>
            </a:pPr>
            <a:r>
              <a:rPr lang="en-US" sz="1000" dirty="0"/>
              <a:t>Monthly Visitation (by hours)</a:t>
            </a:r>
          </a:p>
          <a:p>
            <a:pPr marL="171450" indent="-171450">
              <a:buFont typeface="Wingdings" panose="05000000000000000000" pitchFamily="2" charset="2"/>
              <a:buChar char="Ø"/>
            </a:pPr>
            <a:r>
              <a:rPr lang="en-US" sz="1200" dirty="0"/>
              <a:t>Park Anniversaries Page (NPS Website)</a:t>
            </a:r>
          </a:p>
          <a:p>
            <a:pPr marL="628650" lvl="1" indent="-171450">
              <a:spcBef>
                <a:spcPts val="0"/>
              </a:spcBef>
              <a:buFont typeface="Arial" panose="020B0604020202020204" pitchFamily="34" charset="0"/>
              <a:buChar char="•"/>
            </a:pPr>
            <a:r>
              <a:rPr lang="en-US" sz="1000" dirty="0"/>
              <a:t>Park Age</a:t>
            </a:r>
          </a:p>
        </p:txBody>
      </p:sp>
      <p:sp>
        <p:nvSpPr>
          <p:cNvPr id="6" name="Google Shape;123;p18">
            <a:extLst>
              <a:ext uri="{FF2B5EF4-FFF2-40B4-BE49-F238E27FC236}">
                <a16:creationId xmlns:a16="http://schemas.microsoft.com/office/drawing/2014/main" id="{45AF5D0F-D180-40F1-83D9-DEE3FD7E2D75}"/>
              </a:ext>
            </a:extLst>
          </p:cNvPr>
          <p:cNvSpPr txBox="1">
            <a:spLocks/>
          </p:cNvSpPr>
          <p:nvPr/>
        </p:nvSpPr>
        <p:spPr>
          <a:xfrm>
            <a:off x="4796004" y="2142561"/>
            <a:ext cx="3774300" cy="2422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US" sz="1200" dirty="0"/>
              <a:t>Initial data processing required:</a:t>
            </a:r>
          </a:p>
          <a:p>
            <a:pPr marL="171450" indent="-171450"/>
            <a:r>
              <a:rPr lang="en-US" sz="1200" dirty="0"/>
              <a:t>Accessing the API state-by-state</a:t>
            </a:r>
          </a:p>
          <a:p>
            <a:pPr marL="171450" indent="-171450"/>
            <a:r>
              <a:rPr lang="en-US" sz="1200" dirty="0"/>
              <a:t>Parsing JSON formatted data into R</a:t>
            </a:r>
          </a:p>
          <a:p>
            <a:pPr marL="171450" indent="-171450"/>
            <a:r>
              <a:rPr lang="en-US" sz="1200" dirty="0"/>
              <a:t>Stacking state level data on top of one another.</a:t>
            </a:r>
          </a:p>
          <a:p>
            <a:pPr marL="0" indent="0">
              <a:spcBef>
                <a:spcPts val="1600"/>
              </a:spcBef>
              <a:buFont typeface="Lato"/>
              <a:buNone/>
            </a:pPr>
            <a:r>
              <a:rPr lang="en-US" dirty="0"/>
              <a:t>Results in </a:t>
            </a:r>
            <a:r>
              <a:rPr lang="en-US" b="1" i="1" u="sng" dirty="0"/>
              <a:t>one line per month per park </a:t>
            </a:r>
            <a:r>
              <a:rPr lang="en-US" dirty="0"/>
              <a:t>on which the other data collected would be merged.</a:t>
            </a:r>
          </a:p>
          <a:p>
            <a:pPr marL="0" indent="0">
              <a:spcBef>
                <a:spcPts val="1600"/>
              </a:spcBef>
              <a:buFont typeface="Lato"/>
              <a:buNone/>
            </a:pPr>
            <a:endParaRPr lang="en-US" dirty="0"/>
          </a:p>
          <a:p>
            <a:pPr marL="0" indent="0">
              <a:spcBef>
                <a:spcPts val="1600"/>
              </a:spcBef>
              <a:spcAft>
                <a:spcPts val="1600"/>
              </a:spcAft>
              <a:buFont typeface="Lato"/>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from Census Bureau</a:t>
            </a:r>
            <a:endParaRPr/>
          </a:p>
        </p:txBody>
      </p:sp>
      <p:sp>
        <p:nvSpPr>
          <p:cNvPr id="122" name="Google Shape;122;p1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Small Area Income and Poverty Estimates (SAIPE)</a:t>
            </a:r>
            <a:endParaRPr sz="1200" dirty="0"/>
          </a:p>
          <a:p>
            <a:pPr marL="457200" lvl="0" indent="-304800" algn="l" rtl="0">
              <a:spcBef>
                <a:spcPts val="0"/>
              </a:spcBef>
              <a:spcAft>
                <a:spcPts val="0"/>
              </a:spcAft>
              <a:buSzPts val="1200"/>
              <a:buChar char="●"/>
            </a:pPr>
            <a:r>
              <a:rPr lang="en" sz="1200" dirty="0"/>
              <a:t>State, National, and County collection available</a:t>
            </a:r>
            <a:endParaRPr sz="1200" dirty="0"/>
          </a:p>
          <a:p>
            <a:pPr marL="457200" lvl="0" indent="-304800" algn="l" rtl="0">
              <a:spcBef>
                <a:spcPts val="0"/>
              </a:spcBef>
              <a:spcAft>
                <a:spcPts val="0"/>
              </a:spcAft>
              <a:buSzPts val="1200"/>
              <a:buChar char="●"/>
            </a:pPr>
            <a:r>
              <a:rPr lang="en" sz="1200" dirty="0"/>
              <a:t>1989-2018</a:t>
            </a:r>
            <a:endParaRPr sz="1200" dirty="0"/>
          </a:p>
          <a:p>
            <a:pPr marL="457200" lvl="0" indent="-304800" algn="l" rtl="0">
              <a:spcBef>
                <a:spcPts val="0"/>
              </a:spcBef>
              <a:spcAft>
                <a:spcPts val="0"/>
              </a:spcAft>
              <a:buSzPts val="1200"/>
              <a:buChar char="●"/>
            </a:pPr>
            <a:r>
              <a:rPr lang="en" sz="1200" dirty="0"/>
              <a:t>State-level data from 1995-2018 </a:t>
            </a:r>
            <a:endParaRPr sz="1200" dirty="0"/>
          </a:p>
          <a:p>
            <a:pPr marL="457200" lvl="0" indent="-304800" algn="l" rtl="0">
              <a:spcBef>
                <a:spcPts val="0"/>
              </a:spcBef>
              <a:spcAft>
                <a:spcPts val="0"/>
              </a:spcAft>
              <a:buSzPts val="1200"/>
              <a:buChar char="●"/>
            </a:pPr>
            <a:r>
              <a:rPr lang="en" sz="1200" dirty="0"/>
              <a:t>Varying formats (csv, excel, .dat)</a:t>
            </a:r>
            <a:endParaRPr sz="1200" dirty="0"/>
          </a:p>
          <a:p>
            <a:pPr marL="457200" lvl="0" indent="-304800" algn="l" rtl="0">
              <a:spcBef>
                <a:spcPts val="0"/>
              </a:spcBef>
              <a:spcAft>
                <a:spcPts val="0"/>
              </a:spcAft>
              <a:buSzPts val="1200"/>
              <a:buChar char="●"/>
            </a:pPr>
            <a:r>
              <a:rPr lang="en" sz="1200" dirty="0"/>
              <a:t>Removal of superfluous columns (confidence intervals)</a:t>
            </a:r>
            <a:endParaRPr sz="1200" dirty="0"/>
          </a:p>
          <a:p>
            <a:pPr marL="457200" lvl="0" indent="-304800" algn="l" rtl="0">
              <a:spcBef>
                <a:spcPts val="0"/>
              </a:spcBef>
              <a:spcAft>
                <a:spcPts val="0"/>
              </a:spcAft>
              <a:buSzPts val="1200"/>
              <a:buChar char="●"/>
            </a:pPr>
            <a:r>
              <a:rPr lang="en" sz="1200" dirty="0"/>
              <a:t>Rearrangement of column order for older SAIPE records</a:t>
            </a:r>
            <a:endParaRPr sz="1200" dirty="0"/>
          </a:p>
        </p:txBody>
      </p:sp>
      <p:sp>
        <p:nvSpPr>
          <p:cNvPr id="123" name="Google Shape;123;p1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Data Contents by Year:</a:t>
            </a:r>
            <a:endParaRPr sz="1200" dirty="0"/>
          </a:p>
          <a:p>
            <a:pPr marL="457200" lvl="0" indent="-304800" algn="l" rtl="0">
              <a:spcBef>
                <a:spcPts val="0"/>
              </a:spcBef>
              <a:spcAft>
                <a:spcPts val="0"/>
              </a:spcAft>
              <a:buSzPts val="1200"/>
              <a:buChar char="●"/>
            </a:pPr>
            <a:r>
              <a:rPr lang="en" sz="1200" dirty="0"/>
              <a:t>State</a:t>
            </a:r>
            <a:endParaRPr sz="1200" dirty="0"/>
          </a:p>
          <a:p>
            <a:pPr marL="457200" lvl="0" indent="-304800" algn="l" rtl="0">
              <a:spcBef>
                <a:spcPts val="0"/>
              </a:spcBef>
              <a:spcAft>
                <a:spcPts val="0"/>
              </a:spcAft>
              <a:buSzPts val="1200"/>
              <a:buChar char="●"/>
            </a:pPr>
            <a:r>
              <a:rPr lang="en" sz="1200" dirty="0"/>
              <a:t>Percent of Population living in Poverty</a:t>
            </a:r>
            <a:endParaRPr sz="1200" dirty="0"/>
          </a:p>
          <a:p>
            <a:pPr marL="914400" lvl="1" indent="-292100" algn="l" rtl="0">
              <a:spcBef>
                <a:spcPts val="0"/>
              </a:spcBef>
              <a:spcAft>
                <a:spcPts val="0"/>
              </a:spcAft>
              <a:buSzPts val="1000"/>
              <a:buChar char="○"/>
            </a:pPr>
            <a:r>
              <a:rPr lang="en" sz="1000" dirty="0"/>
              <a:t>All ages</a:t>
            </a:r>
            <a:endParaRPr sz="1000" dirty="0"/>
          </a:p>
          <a:p>
            <a:pPr marL="914400" lvl="1" indent="-292100" algn="l" rtl="0">
              <a:spcBef>
                <a:spcPts val="0"/>
              </a:spcBef>
              <a:spcAft>
                <a:spcPts val="0"/>
              </a:spcAft>
              <a:buSzPts val="1000"/>
              <a:buChar char="○"/>
            </a:pPr>
            <a:r>
              <a:rPr lang="en" sz="1000" dirty="0"/>
              <a:t>Ages 0-17</a:t>
            </a:r>
            <a:endParaRPr sz="1000" dirty="0"/>
          </a:p>
          <a:p>
            <a:pPr marL="914400" lvl="1" indent="-292100" algn="l" rtl="0">
              <a:spcBef>
                <a:spcPts val="0"/>
              </a:spcBef>
              <a:spcAft>
                <a:spcPts val="0"/>
              </a:spcAft>
              <a:buSzPts val="1000"/>
              <a:buChar char="○"/>
            </a:pPr>
            <a:r>
              <a:rPr lang="en" sz="1000" dirty="0"/>
              <a:t>Ages 5-17, in families</a:t>
            </a:r>
            <a:endParaRPr sz="1000" dirty="0"/>
          </a:p>
          <a:p>
            <a:pPr marL="914400" lvl="1" indent="-292100" algn="l" rtl="0">
              <a:spcBef>
                <a:spcPts val="0"/>
              </a:spcBef>
              <a:spcAft>
                <a:spcPts val="0"/>
              </a:spcAft>
              <a:buSzPts val="1000"/>
              <a:buChar char="○"/>
            </a:pPr>
            <a:r>
              <a:rPr lang="en" sz="1000" dirty="0"/>
              <a:t>Ages 0-4</a:t>
            </a:r>
            <a:endParaRPr sz="1000" dirty="0"/>
          </a:p>
          <a:p>
            <a:pPr marL="914400" lvl="1" indent="-292100" algn="l" rtl="0">
              <a:spcBef>
                <a:spcPts val="0"/>
              </a:spcBef>
              <a:spcAft>
                <a:spcPts val="0"/>
              </a:spcAft>
              <a:buSzPts val="1000"/>
              <a:buChar char="○"/>
            </a:pPr>
            <a:r>
              <a:rPr lang="en" sz="1000" dirty="0"/>
              <a:t>Median Household Income</a:t>
            </a:r>
            <a:endParaRPr sz="1000" dirty="0"/>
          </a:p>
          <a:p>
            <a:pPr marL="0" lvl="0" indent="0" algn="l" rtl="0">
              <a:spcBef>
                <a:spcPts val="1600"/>
              </a:spcBef>
              <a:spcAft>
                <a:spcPts val="0"/>
              </a:spcAft>
              <a:buNone/>
            </a:pPr>
            <a:r>
              <a:rPr lang="en" sz="1200" dirty="0"/>
              <a:t>Combining with NPS Data: </a:t>
            </a:r>
            <a:endParaRPr sz="1200" dirty="0"/>
          </a:p>
          <a:p>
            <a:pPr marL="457200" lvl="0" indent="-304800" algn="l" rtl="0">
              <a:spcBef>
                <a:spcPts val="0"/>
              </a:spcBef>
              <a:spcAft>
                <a:spcPts val="0"/>
              </a:spcAft>
              <a:buSzPts val="1200"/>
              <a:buChar char="●"/>
            </a:pPr>
            <a:r>
              <a:rPr lang="en" sz="1200" dirty="0"/>
              <a:t>Join SAIPE with NPS by Year and also by State</a:t>
            </a:r>
            <a:endParaRPr sz="12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Climate Data</a:t>
            </a:r>
            <a:endParaRPr/>
          </a:p>
        </p:txBody>
      </p:sp>
      <p:sp>
        <p:nvSpPr>
          <p:cNvPr id="129" name="Google Shape;129;p19"/>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indent="0">
              <a:buFont typeface="Lato"/>
              <a:buNone/>
            </a:pPr>
            <a:r>
              <a:rPr lang="en-US" sz="1200" b="1" dirty="0"/>
              <a:t>2 Data Sources (National Oceanic and Atmospheric Administration):</a:t>
            </a:r>
          </a:p>
          <a:p>
            <a:pPr marL="171450" indent="-171450">
              <a:buFont typeface="Wingdings" panose="05000000000000000000" pitchFamily="2" charset="2"/>
              <a:buChar char="Ø"/>
            </a:pPr>
            <a:r>
              <a:rPr lang="en-US" sz="1100" dirty="0"/>
              <a:t>National Climactic Data Center (NCDC</a:t>
            </a:r>
            <a:r>
              <a:rPr lang="en-US" sz="1100"/>
              <a:t>) Monthly Precipitation </a:t>
            </a:r>
            <a:r>
              <a:rPr lang="en-US" sz="1100" dirty="0"/>
              <a:t>Data</a:t>
            </a:r>
          </a:p>
          <a:p>
            <a:pPr marL="628650" lvl="1" indent="-171450">
              <a:spcBef>
                <a:spcPts val="0"/>
              </a:spcBef>
              <a:buFont typeface="Arial" panose="020B0604020202020204" pitchFamily="34" charset="0"/>
              <a:buChar char="•"/>
            </a:pPr>
            <a:r>
              <a:rPr lang="en-US" dirty="0"/>
              <a:t>Station name</a:t>
            </a:r>
          </a:p>
          <a:p>
            <a:pPr marL="628650" lvl="1" indent="-171450">
              <a:spcBef>
                <a:spcPts val="0"/>
              </a:spcBef>
              <a:buFont typeface="Arial" panose="020B0604020202020204" pitchFamily="34" charset="0"/>
              <a:buChar char="•"/>
            </a:pPr>
            <a:r>
              <a:rPr lang="en-US" dirty="0"/>
              <a:t>Precipitation amount</a:t>
            </a:r>
          </a:p>
          <a:p>
            <a:pPr marL="628650" lvl="1" indent="-171450">
              <a:spcBef>
                <a:spcPts val="0"/>
              </a:spcBef>
              <a:buFont typeface="Arial" panose="020B0604020202020204" pitchFamily="34" charset="0"/>
              <a:buChar char="•"/>
            </a:pPr>
            <a:r>
              <a:rPr lang="en-US" dirty="0"/>
              <a:t>Requests limited to 1 county and 1 year per pull</a:t>
            </a:r>
          </a:p>
          <a:p>
            <a:pPr marL="628650" lvl="1" indent="-171450">
              <a:spcBef>
                <a:spcPts val="0"/>
              </a:spcBef>
              <a:buFont typeface="Arial" panose="020B0604020202020204" pitchFamily="34" charset="0"/>
              <a:buChar char="•"/>
            </a:pPr>
            <a:r>
              <a:rPr lang="en-US" dirty="0"/>
              <a:t>1985-2018 used</a:t>
            </a:r>
          </a:p>
          <a:p>
            <a:pPr marL="628650" lvl="1" indent="-171450">
              <a:spcBef>
                <a:spcPts val="0"/>
              </a:spcBef>
              <a:buFont typeface="Arial" panose="020B0604020202020204" pitchFamily="34" charset="0"/>
              <a:buChar char="•"/>
            </a:pPr>
            <a:r>
              <a:rPr lang="en-US" dirty="0"/>
              <a:t>80,800 county-years used</a:t>
            </a:r>
          </a:p>
          <a:p>
            <a:pPr marL="171450" indent="-171450">
              <a:buFont typeface="Wingdings" panose="05000000000000000000" pitchFamily="2" charset="2"/>
              <a:buChar char="Ø"/>
            </a:pPr>
            <a:r>
              <a:rPr lang="en-US" sz="1100" dirty="0"/>
              <a:t>NCDC Station Location Data</a:t>
            </a:r>
          </a:p>
          <a:p>
            <a:pPr marL="628650" lvl="1" indent="-171450">
              <a:spcBef>
                <a:spcPts val="0"/>
              </a:spcBef>
              <a:buFont typeface="Arial" panose="020B0604020202020204" pitchFamily="34" charset="0"/>
              <a:buChar char="•"/>
            </a:pPr>
            <a:r>
              <a:rPr lang="en-US" dirty="0"/>
              <a:t>Station Name</a:t>
            </a:r>
          </a:p>
          <a:p>
            <a:pPr marL="628650" lvl="1" indent="-171450">
              <a:spcBef>
                <a:spcPts val="0"/>
              </a:spcBef>
              <a:buFont typeface="Arial" panose="020B0604020202020204" pitchFamily="34" charset="0"/>
              <a:buChar char="•"/>
            </a:pPr>
            <a:r>
              <a:rPr lang="en-US" dirty="0"/>
              <a:t>Latitude</a:t>
            </a:r>
          </a:p>
          <a:p>
            <a:pPr marL="628650" lvl="1" indent="-171450">
              <a:spcBef>
                <a:spcPts val="0"/>
              </a:spcBef>
              <a:buFont typeface="Arial" panose="020B0604020202020204" pitchFamily="34" charset="0"/>
              <a:buChar char="•"/>
            </a:pPr>
            <a:r>
              <a:rPr lang="en-US" dirty="0"/>
              <a:t>Longitude</a:t>
            </a:r>
          </a:p>
          <a:p>
            <a:pPr marL="628650" lvl="1" indent="-171450">
              <a:spcBef>
                <a:spcPts val="0"/>
              </a:spcBef>
              <a:buFont typeface="Arial" panose="020B0604020202020204" pitchFamily="34" charset="0"/>
              <a:buChar char="•"/>
            </a:pPr>
            <a:r>
              <a:rPr lang="en-US" dirty="0"/>
              <a:t>40,000 stations used</a:t>
            </a:r>
          </a:p>
          <a:p>
            <a:pPr marL="171450" indent="-171450">
              <a:buFont typeface="Arial" panose="020B0604020202020204" pitchFamily="34" charset="0"/>
              <a:buChar char="•"/>
            </a:pPr>
            <a:r>
              <a:rPr lang="en-US" sz="1100" dirty="0"/>
              <a:t>Limited to 10,000 pulls per day</a:t>
            </a:r>
          </a:p>
          <a:p>
            <a:pPr marL="0" indent="0">
              <a:lnSpc>
                <a:spcPct val="100000"/>
              </a:lnSpc>
              <a:buNone/>
            </a:pPr>
            <a:endParaRPr lang="en-US" b="1" dirty="0"/>
          </a:p>
        </p:txBody>
      </p:sp>
      <p:sp>
        <p:nvSpPr>
          <p:cNvPr id="130" name="Google Shape;130;p1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indent="0">
              <a:buFont typeface="Lato"/>
              <a:buNone/>
            </a:pPr>
            <a:r>
              <a:rPr lang="en-US" sz="1400" dirty="0"/>
              <a:t>Initial data processing required:</a:t>
            </a:r>
          </a:p>
          <a:p>
            <a:pPr marL="171450" indent="-171450"/>
            <a:r>
              <a:rPr lang="en-US" sz="1400" dirty="0"/>
              <a:t>Accessing the API county-by-county and year by year</a:t>
            </a:r>
          </a:p>
          <a:p>
            <a:pPr marL="171450" indent="-171450"/>
            <a:r>
              <a:rPr lang="en-US" sz="1400" dirty="0"/>
              <a:t>Combining many data sets together due to restrictions</a:t>
            </a:r>
          </a:p>
          <a:p>
            <a:pPr marL="171450" indent="-171450"/>
            <a:r>
              <a:rPr lang="en-US" sz="1400" dirty="0"/>
              <a:t>Running in parallel due to massive amounts of data</a:t>
            </a:r>
          </a:p>
          <a:p>
            <a:pPr marL="0" indent="0">
              <a:spcBef>
                <a:spcPts val="1600"/>
              </a:spcBef>
              <a:buFont typeface="Lato"/>
              <a:buNone/>
            </a:pPr>
            <a:r>
              <a:rPr lang="en-US" dirty="0"/>
              <a:t>Results in </a:t>
            </a:r>
            <a:r>
              <a:rPr lang="en-US" b="1" i="1" u="sng" dirty="0"/>
              <a:t>one line per month per station </a:t>
            </a:r>
            <a:r>
              <a:rPr lang="en-US" dirty="0"/>
              <a:t>on which the other data collected would be merged.</a:t>
            </a:r>
          </a:p>
          <a:p>
            <a:pPr marL="0" lvl="0" indent="0" algn="l" rtl="0">
              <a:spcBef>
                <a:spcPts val="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Preliminary Data Exploration</a:t>
            </a:r>
            <a:endParaRPr/>
          </a:p>
        </p:txBody>
      </p:sp>
      <p:sp>
        <p:nvSpPr>
          <p:cNvPr id="136" name="Google Shape;136;p20"/>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Insert Graphic of clusters here</a:t>
            </a:r>
            <a:endParaRPr/>
          </a:p>
        </p:txBody>
      </p:sp>
      <p:sp>
        <p:nvSpPr>
          <p:cNvPr id="137" name="Google Shape;137;p20"/>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National Parks Data</a:t>
            </a: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826</Words>
  <Application>Microsoft Office PowerPoint</Application>
  <PresentationFormat>On-screen Show (16:9)</PresentationFormat>
  <Paragraphs>103</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Lato</vt:lpstr>
      <vt:lpstr>Raleway</vt:lpstr>
      <vt:lpstr>Wingdings</vt:lpstr>
      <vt:lpstr>Open Sans</vt:lpstr>
      <vt:lpstr>Streamline</vt:lpstr>
      <vt:lpstr>National Parks Visitations: Feynman Method </vt:lpstr>
      <vt:lpstr>Feynman Method Instructions</vt:lpstr>
      <vt:lpstr>Introduction to the Business Problem</vt:lpstr>
      <vt:lpstr>Steps in Analysis, Modeling, and Business Recommendations</vt:lpstr>
      <vt:lpstr>Data Sources: An Overview</vt:lpstr>
      <vt:lpstr>Data from National Parks Service API</vt:lpstr>
      <vt:lpstr>Data from Census Bureau</vt:lpstr>
      <vt:lpstr>Climate Data</vt:lpstr>
      <vt:lpstr>Preliminary 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Parks Visitations: An Examination of Clustering Goals and Methodology  </dc:title>
  <cp:lastModifiedBy>Beau Findley</cp:lastModifiedBy>
  <cp:revision>8</cp:revision>
  <dcterms:modified xsi:type="dcterms:W3CDTF">2020-09-28T15:29:45Z</dcterms:modified>
</cp:coreProperties>
</file>